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5"/>
  </p:notesMasterIdLst>
  <p:sldIdLst>
    <p:sldId id="261" r:id="rId2"/>
    <p:sldId id="262" r:id="rId3"/>
    <p:sldId id="436" r:id="rId4"/>
    <p:sldId id="437" r:id="rId5"/>
    <p:sldId id="438" r:id="rId6"/>
    <p:sldId id="442" r:id="rId7"/>
    <p:sldId id="447" r:id="rId8"/>
    <p:sldId id="448" r:id="rId9"/>
    <p:sldId id="449" r:id="rId10"/>
    <p:sldId id="451" r:id="rId11"/>
    <p:sldId id="456" r:id="rId12"/>
    <p:sldId id="457" r:id="rId13"/>
    <p:sldId id="516" r:id="rId14"/>
    <p:sldId id="458" r:id="rId15"/>
    <p:sldId id="459" r:id="rId16"/>
    <p:sldId id="464" r:id="rId17"/>
    <p:sldId id="471" r:id="rId18"/>
    <p:sldId id="472" r:id="rId19"/>
    <p:sldId id="473" r:id="rId20"/>
    <p:sldId id="474" r:id="rId21"/>
    <p:sldId id="475" r:id="rId22"/>
    <p:sldId id="476" r:id="rId23"/>
    <p:sldId id="477" r:id="rId24"/>
    <p:sldId id="478" r:id="rId25"/>
    <p:sldId id="488" r:id="rId26"/>
    <p:sldId id="494" r:id="rId27"/>
    <p:sldId id="498" r:id="rId28"/>
    <p:sldId id="503" r:id="rId29"/>
    <p:sldId id="518" r:id="rId30"/>
    <p:sldId id="519" r:id="rId31"/>
    <p:sldId id="522" r:id="rId32"/>
    <p:sldId id="524" r:id="rId33"/>
    <p:sldId id="525" r:id="rId34"/>
    <p:sldId id="527" r:id="rId35"/>
    <p:sldId id="528" r:id="rId36"/>
    <p:sldId id="529" r:id="rId37"/>
    <p:sldId id="530" r:id="rId38"/>
    <p:sldId id="531" r:id="rId39"/>
    <p:sldId id="535" r:id="rId40"/>
    <p:sldId id="536" r:id="rId41"/>
    <p:sldId id="537" r:id="rId42"/>
    <p:sldId id="538" r:id="rId43"/>
    <p:sldId id="540" r:id="rId4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ovin" initials="G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F4B"/>
    <a:srgbClr val="025B94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77" d="100"/>
          <a:sy n="77" d="100"/>
        </p:scale>
        <p:origin x="-82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5T15:10:04.295" idx="27">
    <p:pos x="2174" y="5242"/>
    <p:text>Приказ МинобрнаукиРоссии от 9 января 2017 г. № 5 «Об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в 2017 году»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5T15:10:04.295" idx="28">
    <p:pos x="2174" y="5242"/>
    <p:text>Приказ МинобрнаукиРоссии от 9 января 2017 г. № 5 «Об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в 2017 году»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1C229-D790-4488-814B-F32349883C70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3EE47DA-4C42-49A1-A744-662AC7AADDF4}">
      <dgm:prSet phldrT="[Текст]"/>
      <dgm:spPr/>
      <dgm:t>
        <a:bodyPr/>
        <a:lstStyle/>
        <a:p>
          <a:r>
            <a:rPr lang="ru-RU" dirty="0" smtClean="0"/>
            <a:t>Явиться в 7-50</a:t>
          </a:r>
          <a:endParaRPr lang="ru-RU" dirty="0"/>
        </a:p>
      </dgm:t>
    </dgm:pt>
    <dgm:pt modelId="{49D27337-9BF7-4E7F-8EAD-BB07776A52B2}" type="parTrans" cxnId="{F91D2BD6-F3A2-4721-8A05-45B22A0D883B}">
      <dgm:prSet/>
      <dgm:spPr/>
      <dgm:t>
        <a:bodyPr/>
        <a:lstStyle/>
        <a:p>
          <a:endParaRPr lang="ru-RU"/>
        </a:p>
      </dgm:t>
    </dgm:pt>
    <dgm:pt modelId="{33B91308-050A-41E8-8CC1-5893306CB1A9}" type="sibTrans" cxnId="{F91D2BD6-F3A2-4721-8A05-45B22A0D883B}">
      <dgm:prSet/>
      <dgm:spPr/>
      <dgm:t>
        <a:bodyPr/>
        <a:lstStyle/>
        <a:p>
          <a:endParaRPr lang="ru-RU"/>
        </a:p>
      </dgm:t>
    </dgm:pt>
    <dgm:pt modelId="{4E869CB5-8FF1-4545-B451-A480CED6956A}">
      <dgm:prSet phldrT="[Текст]"/>
      <dgm:spPr/>
      <dgm:t>
        <a:bodyPr/>
        <a:lstStyle/>
        <a:p>
          <a:r>
            <a:rPr lang="ru-RU" dirty="0" smtClean="0"/>
            <a:t>получить у руководителя ППЭ форму ППЭ-07 «Список работников ППЭ»</a:t>
          </a:r>
          <a:endParaRPr lang="ru-RU" dirty="0"/>
        </a:p>
      </dgm:t>
    </dgm:pt>
    <dgm:pt modelId="{27472A80-8885-4009-8874-E5D9BA21994D}" type="parTrans" cxnId="{9151BC72-E3BF-4B9D-BD3E-ABEE034E908F}">
      <dgm:prSet/>
      <dgm:spPr/>
      <dgm:t>
        <a:bodyPr/>
        <a:lstStyle/>
        <a:p>
          <a:endParaRPr lang="ru-RU"/>
        </a:p>
      </dgm:t>
    </dgm:pt>
    <dgm:pt modelId="{C6A57C8F-F887-4823-BB46-6213CEB36DA8}" type="sibTrans" cxnId="{9151BC72-E3BF-4B9D-BD3E-ABEE034E908F}">
      <dgm:prSet/>
      <dgm:spPr/>
      <dgm:t>
        <a:bodyPr/>
        <a:lstStyle/>
        <a:p>
          <a:endParaRPr lang="ru-RU"/>
        </a:p>
      </dgm:t>
    </dgm:pt>
    <dgm:pt modelId="{53B89EA7-3A36-43A5-BDCB-A91885E61FBB}">
      <dgm:prSet phldrT="[Текст]"/>
      <dgm:spPr/>
      <dgm:t>
        <a:bodyPr/>
        <a:lstStyle/>
        <a:p>
          <a:r>
            <a:rPr lang="ru-RU" dirty="0" smtClean="0"/>
            <a:t>С 8-00 начать регистрацию работников ППЭ</a:t>
          </a:r>
          <a:endParaRPr lang="ru-RU" dirty="0"/>
        </a:p>
      </dgm:t>
    </dgm:pt>
    <dgm:pt modelId="{E0DA15CE-7319-4356-8877-F452C6E5F663}" type="parTrans" cxnId="{3E00A541-911A-4AA2-8F0F-A945AFC5FFC6}">
      <dgm:prSet/>
      <dgm:spPr/>
      <dgm:t>
        <a:bodyPr/>
        <a:lstStyle/>
        <a:p>
          <a:endParaRPr lang="ru-RU"/>
        </a:p>
      </dgm:t>
    </dgm:pt>
    <dgm:pt modelId="{3B96442B-1996-4328-8A9C-70081C044D87}" type="sibTrans" cxnId="{3E00A541-911A-4AA2-8F0F-A945AFC5FFC6}">
      <dgm:prSet/>
      <dgm:spPr/>
      <dgm:t>
        <a:bodyPr/>
        <a:lstStyle/>
        <a:p>
          <a:endParaRPr lang="ru-RU"/>
        </a:p>
      </dgm:t>
    </dgm:pt>
    <dgm:pt modelId="{AEBADD2D-2B2E-455B-BC11-C59F5B8CB110}" type="pres">
      <dgm:prSet presAssocID="{2431C229-D790-4488-814B-F32349883C7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DEEB2D-08B4-49B4-9689-41E9A68C4E48}" type="pres">
      <dgm:prSet presAssocID="{2431C229-D790-4488-814B-F32349883C70}" presName="dummyMaxCanvas" presStyleCnt="0">
        <dgm:presLayoutVars/>
      </dgm:prSet>
      <dgm:spPr/>
    </dgm:pt>
    <dgm:pt modelId="{1D6230F7-CD7C-4C8D-90F1-5D839DD157DE}" type="pres">
      <dgm:prSet presAssocID="{2431C229-D790-4488-814B-F32349883C7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36D9E-33F3-4E99-88A9-DAAD4C5DAB05}" type="pres">
      <dgm:prSet presAssocID="{2431C229-D790-4488-814B-F32349883C7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52AEA-E239-4843-9894-B765CC4BA8B0}" type="pres">
      <dgm:prSet presAssocID="{2431C229-D790-4488-814B-F32349883C7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C1BD0-F8FF-48CE-B220-6257A2255497}" type="pres">
      <dgm:prSet presAssocID="{2431C229-D790-4488-814B-F32349883C7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E5FC5-869F-4544-98AA-75B3D4481C85}" type="pres">
      <dgm:prSet presAssocID="{2431C229-D790-4488-814B-F32349883C7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6E9FB-69F2-44D8-9356-133A3025061F}" type="pres">
      <dgm:prSet presAssocID="{2431C229-D790-4488-814B-F32349883C7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3AFD2-9067-4E39-B03E-BC7C1C799BCF}" type="pres">
      <dgm:prSet presAssocID="{2431C229-D790-4488-814B-F32349883C7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17130-A1A9-470F-B6C2-2B342F877E26}" type="pres">
      <dgm:prSet presAssocID="{2431C229-D790-4488-814B-F32349883C7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AA7E5-B5E4-4DA1-BBB4-9780FA0428D3}" type="presOf" srcId="{53B89EA7-3A36-43A5-BDCB-A91885E61FBB}" destId="{F0552AEA-E239-4843-9894-B765CC4BA8B0}" srcOrd="0" destOrd="0" presId="urn:microsoft.com/office/officeart/2005/8/layout/vProcess5"/>
    <dgm:cxn modelId="{685179F1-857D-451E-A8E1-9C50B818B437}" type="presOf" srcId="{53B89EA7-3A36-43A5-BDCB-A91885E61FBB}" destId="{A3217130-A1A9-470F-B6C2-2B342F877E26}" srcOrd="1" destOrd="0" presId="urn:microsoft.com/office/officeart/2005/8/layout/vProcess5"/>
    <dgm:cxn modelId="{3E00A541-911A-4AA2-8F0F-A945AFC5FFC6}" srcId="{2431C229-D790-4488-814B-F32349883C70}" destId="{53B89EA7-3A36-43A5-BDCB-A91885E61FBB}" srcOrd="2" destOrd="0" parTransId="{E0DA15CE-7319-4356-8877-F452C6E5F663}" sibTransId="{3B96442B-1996-4328-8A9C-70081C044D87}"/>
    <dgm:cxn modelId="{F91D2BD6-F3A2-4721-8A05-45B22A0D883B}" srcId="{2431C229-D790-4488-814B-F32349883C70}" destId="{F3EE47DA-4C42-49A1-A744-662AC7AADDF4}" srcOrd="0" destOrd="0" parTransId="{49D27337-9BF7-4E7F-8EAD-BB07776A52B2}" sibTransId="{33B91308-050A-41E8-8CC1-5893306CB1A9}"/>
    <dgm:cxn modelId="{51AC8094-C24F-4449-B908-7B9EBC73D6DF}" type="presOf" srcId="{33B91308-050A-41E8-8CC1-5893306CB1A9}" destId="{584C1BD0-F8FF-48CE-B220-6257A2255497}" srcOrd="0" destOrd="0" presId="urn:microsoft.com/office/officeart/2005/8/layout/vProcess5"/>
    <dgm:cxn modelId="{0266C618-8E71-446D-B50E-75F72EEC7A95}" type="presOf" srcId="{C6A57C8F-F887-4823-BB46-6213CEB36DA8}" destId="{8AAE5FC5-869F-4544-98AA-75B3D4481C85}" srcOrd="0" destOrd="0" presId="urn:microsoft.com/office/officeart/2005/8/layout/vProcess5"/>
    <dgm:cxn modelId="{9151BC72-E3BF-4B9D-BD3E-ABEE034E908F}" srcId="{2431C229-D790-4488-814B-F32349883C70}" destId="{4E869CB5-8FF1-4545-B451-A480CED6956A}" srcOrd="1" destOrd="0" parTransId="{27472A80-8885-4009-8874-E5D9BA21994D}" sibTransId="{C6A57C8F-F887-4823-BB46-6213CEB36DA8}"/>
    <dgm:cxn modelId="{74AD5277-C3BC-4C36-9768-3EDB85875CF6}" type="presOf" srcId="{F3EE47DA-4C42-49A1-A744-662AC7AADDF4}" destId="{1D6230F7-CD7C-4C8D-90F1-5D839DD157DE}" srcOrd="0" destOrd="0" presId="urn:microsoft.com/office/officeart/2005/8/layout/vProcess5"/>
    <dgm:cxn modelId="{A63CD652-BC39-4E74-BD4E-2705E1CC3264}" type="presOf" srcId="{F3EE47DA-4C42-49A1-A744-662AC7AADDF4}" destId="{C816E9FB-69F2-44D8-9356-133A3025061F}" srcOrd="1" destOrd="0" presId="urn:microsoft.com/office/officeart/2005/8/layout/vProcess5"/>
    <dgm:cxn modelId="{CE6C06E6-5DDF-4AFB-9680-D66405EE41D7}" type="presOf" srcId="{2431C229-D790-4488-814B-F32349883C70}" destId="{AEBADD2D-2B2E-455B-BC11-C59F5B8CB110}" srcOrd="0" destOrd="0" presId="urn:microsoft.com/office/officeart/2005/8/layout/vProcess5"/>
    <dgm:cxn modelId="{D3490F81-FABC-4D96-91FD-3D1F49A799E5}" type="presOf" srcId="{4E869CB5-8FF1-4545-B451-A480CED6956A}" destId="{A2836D9E-33F3-4E99-88A9-DAAD4C5DAB05}" srcOrd="0" destOrd="0" presId="urn:microsoft.com/office/officeart/2005/8/layout/vProcess5"/>
    <dgm:cxn modelId="{4E5F536B-6696-429F-882E-E59072CA994E}" type="presOf" srcId="{4E869CB5-8FF1-4545-B451-A480CED6956A}" destId="{8B33AFD2-9067-4E39-B03E-BC7C1C799BCF}" srcOrd="1" destOrd="0" presId="urn:microsoft.com/office/officeart/2005/8/layout/vProcess5"/>
    <dgm:cxn modelId="{44205B0A-65DB-4417-8D80-5C6CE5F77C44}" type="presParOf" srcId="{AEBADD2D-2B2E-455B-BC11-C59F5B8CB110}" destId="{59DEEB2D-08B4-49B4-9689-41E9A68C4E48}" srcOrd="0" destOrd="0" presId="urn:microsoft.com/office/officeart/2005/8/layout/vProcess5"/>
    <dgm:cxn modelId="{ED4786CE-73F0-42BF-AA76-AC95A68A3DAA}" type="presParOf" srcId="{AEBADD2D-2B2E-455B-BC11-C59F5B8CB110}" destId="{1D6230F7-CD7C-4C8D-90F1-5D839DD157DE}" srcOrd="1" destOrd="0" presId="urn:microsoft.com/office/officeart/2005/8/layout/vProcess5"/>
    <dgm:cxn modelId="{7E04C2C4-F162-481E-AB0E-4A3F91DD03AD}" type="presParOf" srcId="{AEBADD2D-2B2E-455B-BC11-C59F5B8CB110}" destId="{A2836D9E-33F3-4E99-88A9-DAAD4C5DAB05}" srcOrd="2" destOrd="0" presId="urn:microsoft.com/office/officeart/2005/8/layout/vProcess5"/>
    <dgm:cxn modelId="{035884F2-F486-45AF-887B-3DD069B4C604}" type="presParOf" srcId="{AEBADD2D-2B2E-455B-BC11-C59F5B8CB110}" destId="{F0552AEA-E239-4843-9894-B765CC4BA8B0}" srcOrd="3" destOrd="0" presId="urn:microsoft.com/office/officeart/2005/8/layout/vProcess5"/>
    <dgm:cxn modelId="{3A4EA3E3-8525-4FA4-BC66-DF18E48184AB}" type="presParOf" srcId="{AEBADD2D-2B2E-455B-BC11-C59F5B8CB110}" destId="{584C1BD0-F8FF-48CE-B220-6257A2255497}" srcOrd="4" destOrd="0" presId="urn:microsoft.com/office/officeart/2005/8/layout/vProcess5"/>
    <dgm:cxn modelId="{35551781-5428-4D0B-8BD7-F4764AEC02F6}" type="presParOf" srcId="{AEBADD2D-2B2E-455B-BC11-C59F5B8CB110}" destId="{8AAE5FC5-869F-4544-98AA-75B3D4481C85}" srcOrd="5" destOrd="0" presId="urn:microsoft.com/office/officeart/2005/8/layout/vProcess5"/>
    <dgm:cxn modelId="{7F7944EB-C292-4BB3-9725-8CB348F36D86}" type="presParOf" srcId="{AEBADD2D-2B2E-455B-BC11-C59F5B8CB110}" destId="{C816E9FB-69F2-44D8-9356-133A3025061F}" srcOrd="6" destOrd="0" presId="urn:microsoft.com/office/officeart/2005/8/layout/vProcess5"/>
    <dgm:cxn modelId="{1E63299C-CC6D-41B8-B18E-5DE15546E56E}" type="presParOf" srcId="{AEBADD2D-2B2E-455B-BC11-C59F5B8CB110}" destId="{8B33AFD2-9067-4E39-B03E-BC7C1C799BCF}" srcOrd="7" destOrd="0" presId="urn:microsoft.com/office/officeart/2005/8/layout/vProcess5"/>
    <dgm:cxn modelId="{F9405914-6E67-4A0F-A778-7C7CF393844C}" type="presParOf" srcId="{AEBADD2D-2B2E-455B-BC11-C59F5B8CB110}" destId="{A3217130-A1A9-470F-B6C2-2B342F877E2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3F608-0D81-44BE-8C91-12603B849539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</dgm:pt>
    <dgm:pt modelId="{F0A1CDE8-4351-42E1-B499-7F4FE52B3907}">
      <dgm:prSet phldrT="[Текст]"/>
      <dgm:spPr/>
      <dgm:t>
        <a:bodyPr/>
        <a:lstStyle/>
        <a:p>
          <a:r>
            <a:rPr lang="ru-RU" dirty="0" smtClean="0"/>
            <a:t>Проверить наличие документов</a:t>
          </a:r>
          <a:endParaRPr lang="ru-RU" dirty="0"/>
        </a:p>
      </dgm:t>
    </dgm:pt>
    <dgm:pt modelId="{9C6D1AFB-BB53-4A24-BEA4-3EDF7BFDEF74}" type="parTrans" cxnId="{2617BCF7-FDF8-4EC8-A37D-75E5CED43EB7}">
      <dgm:prSet/>
      <dgm:spPr/>
      <dgm:t>
        <a:bodyPr/>
        <a:lstStyle/>
        <a:p>
          <a:endParaRPr lang="ru-RU"/>
        </a:p>
      </dgm:t>
    </dgm:pt>
    <dgm:pt modelId="{58D2BA7F-B5CC-451B-A26E-6AAE50394314}" type="sibTrans" cxnId="{2617BCF7-FDF8-4EC8-A37D-75E5CED43EB7}">
      <dgm:prSet/>
      <dgm:spPr/>
      <dgm:t>
        <a:bodyPr/>
        <a:lstStyle/>
        <a:p>
          <a:endParaRPr lang="ru-RU"/>
        </a:p>
      </dgm:t>
    </dgm:pt>
    <dgm:pt modelId="{AD607E64-30FA-4970-A0A4-7DA3560D994E}">
      <dgm:prSet phldrT="[Текст]"/>
      <dgm:spPr/>
      <dgm:t>
        <a:bodyPr/>
        <a:lstStyle/>
        <a:p>
          <a:r>
            <a:rPr lang="ru-RU" dirty="0" smtClean="0"/>
            <a:t>Установить соответствие личности документам</a:t>
          </a:r>
          <a:endParaRPr lang="ru-RU" dirty="0"/>
        </a:p>
      </dgm:t>
    </dgm:pt>
    <dgm:pt modelId="{2E0A3EBD-02B3-4602-9ED0-16FF3D3530FD}" type="parTrans" cxnId="{53A86106-6A54-4BBC-ADBB-30E0DD8B0AD3}">
      <dgm:prSet/>
      <dgm:spPr/>
      <dgm:t>
        <a:bodyPr/>
        <a:lstStyle/>
        <a:p>
          <a:endParaRPr lang="ru-RU"/>
        </a:p>
      </dgm:t>
    </dgm:pt>
    <dgm:pt modelId="{148A30E7-F316-48DC-9059-E1ADF028B724}" type="sibTrans" cxnId="{53A86106-6A54-4BBC-ADBB-30E0DD8B0AD3}">
      <dgm:prSet/>
      <dgm:spPr/>
      <dgm:t>
        <a:bodyPr/>
        <a:lstStyle/>
        <a:p>
          <a:endParaRPr lang="ru-RU"/>
        </a:p>
      </dgm:t>
    </dgm:pt>
    <dgm:pt modelId="{A2FC6107-2306-4DAD-86B7-4E1F9B067F7D}">
      <dgm:prSet phldrT="[Текст]"/>
      <dgm:spPr/>
      <dgm:t>
        <a:bodyPr/>
        <a:lstStyle/>
        <a:p>
          <a:r>
            <a:rPr lang="ru-RU" dirty="0" smtClean="0"/>
            <a:t>Проверить наличие в списках работников ППЭ</a:t>
          </a:r>
          <a:endParaRPr lang="ru-RU" dirty="0"/>
        </a:p>
      </dgm:t>
    </dgm:pt>
    <dgm:pt modelId="{FDB0780F-6F9E-4020-9934-6AFA249D9DCB}" type="parTrans" cxnId="{A055BF2F-C473-4526-A7FE-4CCCCDA31515}">
      <dgm:prSet/>
      <dgm:spPr/>
      <dgm:t>
        <a:bodyPr/>
        <a:lstStyle/>
        <a:p>
          <a:endParaRPr lang="ru-RU"/>
        </a:p>
      </dgm:t>
    </dgm:pt>
    <dgm:pt modelId="{638C3692-253B-4989-ADA3-9F3097F161E7}" type="sibTrans" cxnId="{A055BF2F-C473-4526-A7FE-4CCCCDA31515}">
      <dgm:prSet/>
      <dgm:spPr/>
      <dgm:t>
        <a:bodyPr/>
        <a:lstStyle/>
        <a:p>
          <a:endParaRPr lang="ru-RU"/>
        </a:p>
      </dgm:t>
    </dgm:pt>
    <dgm:pt modelId="{40641C26-A3B6-451B-98F9-C6DC62915F0A}" type="pres">
      <dgm:prSet presAssocID="{5603F608-0D81-44BE-8C91-12603B849539}" presName="linearFlow" presStyleCnt="0">
        <dgm:presLayoutVars>
          <dgm:resizeHandles val="exact"/>
        </dgm:presLayoutVars>
      </dgm:prSet>
      <dgm:spPr/>
    </dgm:pt>
    <dgm:pt modelId="{DEECCC83-4BB9-47CC-99A6-0D6E0CF340E6}" type="pres">
      <dgm:prSet presAssocID="{F0A1CDE8-4351-42E1-B499-7F4FE52B39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058E9-EC49-4051-8F53-0F8EAF294B81}" type="pres">
      <dgm:prSet presAssocID="{58D2BA7F-B5CC-451B-A26E-6AAE5039431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01EDCF9-336C-481C-ACCA-A3499ED400B6}" type="pres">
      <dgm:prSet presAssocID="{58D2BA7F-B5CC-451B-A26E-6AAE5039431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818F364-71B3-4D73-A956-BC9785C7D082}" type="pres">
      <dgm:prSet presAssocID="{AD607E64-30FA-4970-A0A4-7DA3560D99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2492D-484E-4C24-BE51-D0850E078AA0}" type="pres">
      <dgm:prSet presAssocID="{148A30E7-F316-48DC-9059-E1ADF028B72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DD134DC-F8D0-4FE3-A9C2-B6ADBC26309B}" type="pres">
      <dgm:prSet presAssocID="{148A30E7-F316-48DC-9059-E1ADF028B72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04B19E5-4F72-45E4-96CE-DE25650DEB79}" type="pres">
      <dgm:prSet presAssocID="{A2FC6107-2306-4DAD-86B7-4E1F9B067F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4AEE1-687F-4BD3-9DE8-922AD632B6F7}" type="presOf" srcId="{5603F608-0D81-44BE-8C91-12603B849539}" destId="{40641C26-A3B6-451B-98F9-C6DC62915F0A}" srcOrd="0" destOrd="0" presId="urn:microsoft.com/office/officeart/2005/8/layout/process2"/>
    <dgm:cxn modelId="{2617BCF7-FDF8-4EC8-A37D-75E5CED43EB7}" srcId="{5603F608-0D81-44BE-8C91-12603B849539}" destId="{F0A1CDE8-4351-42E1-B499-7F4FE52B3907}" srcOrd="0" destOrd="0" parTransId="{9C6D1AFB-BB53-4A24-BEA4-3EDF7BFDEF74}" sibTransId="{58D2BA7F-B5CC-451B-A26E-6AAE50394314}"/>
    <dgm:cxn modelId="{13572CC7-CA5B-48E2-9F36-467710B28E1B}" type="presOf" srcId="{F0A1CDE8-4351-42E1-B499-7F4FE52B3907}" destId="{DEECCC83-4BB9-47CC-99A6-0D6E0CF340E6}" srcOrd="0" destOrd="0" presId="urn:microsoft.com/office/officeart/2005/8/layout/process2"/>
    <dgm:cxn modelId="{A055BF2F-C473-4526-A7FE-4CCCCDA31515}" srcId="{5603F608-0D81-44BE-8C91-12603B849539}" destId="{A2FC6107-2306-4DAD-86B7-4E1F9B067F7D}" srcOrd="2" destOrd="0" parTransId="{FDB0780F-6F9E-4020-9934-6AFA249D9DCB}" sibTransId="{638C3692-253B-4989-ADA3-9F3097F161E7}"/>
    <dgm:cxn modelId="{4E9E675D-003B-4CC3-A304-2BCFCADD8FC3}" type="presOf" srcId="{148A30E7-F316-48DC-9059-E1ADF028B724}" destId="{82A2492D-484E-4C24-BE51-D0850E078AA0}" srcOrd="0" destOrd="0" presId="urn:microsoft.com/office/officeart/2005/8/layout/process2"/>
    <dgm:cxn modelId="{3F578A76-5034-4F1E-9526-DA51A8C5FA7F}" type="presOf" srcId="{148A30E7-F316-48DC-9059-E1ADF028B724}" destId="{9DD134DC-F8D0-4FE3-A9C2-B6ADBC26309B}" srcOrd="1" destOrd="0" presId="urn:microsoft.com/office/officeart/2005/8/layout/process2"/>
    <dgm:cxn modelId="{3FD4B838-ADB0-4DA4-8CFC-BFA33EE47E98}" type="presOf" srcId="{58D2BA7F-B5CC-451B-A26E-6AAE50394314}" destId="{001EDCF9-336C-481C-ACCA-A3499ED400B6}" srcOrd="1" destOrd="0" presId="urn:microsoft.com/office/officeart/2005/8/layout/process2"/>
    <dgm:cxn modelId="{727CCAA5-A432-4041-B87E-088C774604DE}" type="presOf" srcId="{A2FC6107-2306-4DAD-86B7-4E1F9B067F7D}" destId="{104B19E5-4F72-45E4-96CE-DE25650DEB79}" srcOrd="0" destOrd="0" presId="urn:microsoft.com/office/officeart/2005/8/layout/process2"/>
    <dgm:cxn modelId="{14F5A48F-84D1-4F78-BF78-AC60F5F4B646}" type="presOf" srcId="{58D2BA7F-B5CC-451B-A26E-6AAE50394314}" destId="{6A5058E9-EC49-4051-8F53-0F8EAF294B81}" srcOrd="0" destOrd="0" presId="urn:microsoft.com/office/officeart/2005/8/layout/process2"/>
    <dgm:cxn modelId="{4ADA3F5F-4E53-4472-B847-B968F9AA3F72}" type="presOf" srcId="{AD607E64-30FA-4970-A0A4-7DA3560D994E}" destId="{3818F364-71B3-4D73-A956-BC9785C7D082}" srcOrd="0" destOrd="0" presId="urn:microsoft.com/office/officeart/2005/8/layout/process2"/>
    <dgm:cxn modelId="{53A86106-6A54-4BBC-ADBB-30E0DD8B0AD3}" srcId="{5603F608-0D81-44BE-8C91-12603B849539}" destId="{AD607E64-30FA-4970-A0A4-7DA3560D994E}" srcOrd="1" destOrd="0" parTransId="{2E0A3EBD-02B3-4602-9ED0-16FF3D3530FD}" sibTransId="{148A30E7-F316-48DC-9059-E1ADF028B724}"/>
    <dgm:cxn modelId="{B30BDF91-69BE-4033-945E-2FFBA50AA3B5}" type="presParOf" srcId="{40641C26-A3B6-451B-98F9-C6DC62915F0A}" destId="{DEECCC83-4BB9-47CC-99A6-0D6E0CF340E6}" srcOrd="0" destOrd="0" presId="urn:microsoft.com/office/officeart/2005/8/layout/process2"/>
    <dgm:cxn modelId="{576D91D5-7AF6-41E9-8236-FA41773A5A48}" type="presParOf" srcId="{40641C26-A3B6-451B-98F9-C6DC62915F0A}" destId="{6A5058E9-EC49-4051-8F53-0F8EAF294B81}" srcOrd="1" destOrd="0" presId="urn:microsoft.com/office/officeart/2005/8/layout/process2"/>
    <dgm:cxn modelId="{952621D1-AF52-47E2-BCC3-DB7C1BE68F16}" type="presParOf" srcId="{6A5058E9-EC49-4051-8F53-0F8EAF294B81}" destId="{001EDCF9-336C-481C-ACCA-A3499ED400B6}" srcOrd="0" destOrd="0" presId="urn:microsoft.com/office/officeart/2005/8/layout/process2"/>
    <dgm:cxn modelId="{799DA3CF-B3CF-454F-B897-A20921EBBF40}" type="presParOf" srcId="{40641C26-A3B6-451B-98F9-C6DC62915F0A}" destId="{3818F364-71B3-4D73-A956-BC9785C7D082}" srcOrd="2" destOrd="0" presId="urn:microsoft.com/office/officeart/2005/8/layout/process2"/>
    <dgm:cxn modelId="{04708A0B-19DA-44C0-99B8-C8365F4970C4}" type="presParOf" srcId="{40641C26-A3B6-451B-98F9-C6DC62915F0A}" destId="{82A2492D-484E-4C24-BE51-D0850E078AA0}" srcOrd="3" destOrd="0" presId="urn:microsoft.com/office/officeart/2005/8/layout/process2"/>
    <dgm:cxn modelId="{8DE17033-7CED-450A-BAD8-8D759DFBBD8E}" type="presParOf" srcId="{82A2492D-484E-4C24-BE51-D0850E078AA0}" destId="{9DD134DC-F8D0-4FE3-A9C2-B6ADBC26309B}" srcOrd="0" destOrd="0" presId="urn:microsoft.com/office/officeart/2005/8/layout/process2"/>
    <dgm:cxn modelId="{1F68FDF4-D4DB-4422-B2A8-81CB24CC1F87}" type="presParOf" srcId="{40641C26-A3B6-451B-98F9-C6DC62915F0A}" destId="{104B19E5-4F72-45E4-96CE-DE25650DEB79}" srcOrd="4" destOrd="0" presId="urn:microsoft.com/office/officeart/2005/8/layout/process2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50A7C1-31B5-4016-BCB1-7321428BF40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023EF-7607-41C2-8609-88C25AB14D61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Сработал металлоискатель при входе участника ГИА </a:t>
          </a:r>
          <a:br>
            <a:rPr lang="ru-RU" dirty="0" smtClean="0">
              <a:latin typeface="Calibri" pitchFamily="34" charset="0"/>
              <a:cs typeface="Calibri" pitchFamily="34" charset="0"/>
            </a:rPr>
          </a:br>
          <a:r>
            <a:rPr lang="ru-RU" dirty="0" smtClean="0">
              <a:latin typeface="Calibri" pitchFamily="34" charset="0"/>
              <a:cs typeface="Calibri" pitchFamily="34" charset="0"/>
            </a:rPr>
            <a:t>в ППЭ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03E0203D-251F-449D-BE6B-C7BA8598D98C}" type="parTrans" cxnId="{2805CFC0-4F7E-487B-9152-1457D1BA6152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FAF22AAB-4991-4AC6-A944-F57168C2D8AB}" type="sibTrans" cxnId="{2805CFC0-4F7E-487B-9152-1457D1BA6152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92EA1466-5986-4E39-B43D-6BCD05C4906F}">
      <dgm:prSet phldrT="[Текст]"/>
      <dgm:spPr/>
      <dgm:t>
        <a:bodyPr/>
        <a:lstStyle/>
        <a:p>
          <a:r>
            <a:rPr lang="ru-RU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  <a:t>Предложить участнику ГИА предъявить предмет, </a:t>
          </a:r>
          <a:r>
            <a:rPr lang="en-US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</a:br>
          <a:r>
            <a:rPr lang="ru-RU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  <a:t>на который сработал </a:t>
          </a:r>
          <a:r>
            <a:rPr lang="ru-RU" dirty="0" err="1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  <a:t>металлодетектор</a:t>
          </a:r>
          <a:endParaRPr lang="ru-RU" dirty="0">
            <a:solidFill>
              <a:srgbClr val="012F4B"/>
            </a:solidFill>
            <a:latin typeface="Calibri" pitchFamily="34" charset="0"/>
            <a:cs typeface="Calibri" pitchFamily="34" charset="0"/>
          </a:endParaRPr>
        </a:p>
      </dgm:t>
    </dgm:pt>
    <dgm:pt modelId="{08C1117B-A5CC-4307-8D6D-90567F3AFBB2}" type="parTrans" cxnId="{A5293124-0BA5-4058-9FF6-BAA8CED72E2D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370D5F6C-A878-4869-8E6B-9949A1F0F1C2}" type="sibTrans" cxnId="{A5293124-0BA5-4058-9FF6-BAA8CED72E2D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2E91856C-D6C7-41C7-A12B-1BF29E48DE01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Отказ участника ГИА сдать обнаруженное металлоискателем запрещённое средство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D6FAA9F3-9C7A-4872-8029-892F40FBCA72}" type="parTrans" cxnId="{378B2E47-E6B7-4D8C-A8EF-A304E658E236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6D808DA9-5720-4178-9D83-20C060197F27}" type="sibTrans" cxnId="{378B2E47-E6B7-4D8C-A8EF-A304E658E236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1098988F-ABA9-4952-90BE-60DDF9FE17AE}">
      <dgm:prSet phldrT="[Текст]"/>
      <dgm:spPr/>
      <dgm:t>
        <a:bodyPr/>
        <a:lstStyle/>
        <a:p>
          <a:pPr marL="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  <a:t> Составление акта </a:t>
          </a:r>
          <a:r>
            <a:rPr lang="en-US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</a:br>
          <a:r>
            <a:rPr lang="ru-RU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  <a:t>о не допуске участника ГИА, отказавшегося от сдачи запрещённого средства </a:t>
          </a:r>
          <a:r>
            <a:rPr lang="en-US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</a:br>
          <a:r>
            <a:rPr lang="ru-RU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  <a:t>(в свободной форме) руководителем ППЭ в 2-х экземплярах (с подписью участника ГИА)</a:t>
          </a:r>
          <a:endParaRPr lang="ru-RU" dirty="0">
            <a:solidFill>
              <a:srgbClr val="012F4B"/>
            </a:solidFill>
            <a:latin typeface="Calibri" pitchFamily="34" charset="0"/>
            <a:cs typeface="Calibri" pitchFamily="34" charset="0"/>
          </a:endParaRPr>
        </a:p>
      </dgm:t>
    </dgm:pt>
    <dgm:pt modelId="{07E84024-59FF-4DD2-BFF9-6D2E353AC470}" type="parTrans" cxnId="{E62B5C13-EA0A-42B4-B10B-DC147EF8DFD4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1BB129C4-1650-41CE-9480-77C8539E17A8}" type="sibTrans" cxnId="{E62B5C13-EA0A-42B4-B10B-DC147EF8DFD4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D88389DC-D235-46B0-BF40-21F211BD0F55}">
      <dgm:prSet phldrT="[Текст]"/>
      <dgm:spPr/>
      <dgm:t>
        <a:bodyPr/>
        <a:lstStyle/>
        <a:p>
          <a:pPr marL="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ru-RU" dirty="0" err="1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  <a:t>Недопуск</a:t>
          </a:r>
          <a:r>
            <a:rPr lang="ru-RU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  <a:t> участника ГИА </a:t>
          </a:r>
          <a:r>
            <a:rPr lang="en-US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  <a:t/>
          </a:r>
          <a:br>
            <a:rPr lang="en-US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</a:br>
          <a:r>
            <a:rPr lang="ru-RU" dirty="0" smtClean="0">
              <a:solidFill>
                <a:srgbClr val="012F4B"/>
              </a:solidFill>
              <a:latin typeface="Calibri" pitchFamily="34" charset="0"/>
              <a:cs typeface="Calibri" pitchFamily="34" charset="0"/>
            </a:rPr>
            <a:t>в ППЭ</a:t>
          </a:r>
          <a:endParaRPr lang="ru-RU" dirty="0">
            <a:solidFill>
              <a:srgbClr val="012F4B"/>
            </a:solidFill>
            <a:latin typeface="Calibri" pitchFamily="34" charset="0"/>
            <a:cs typeface="Calibri" pitchFamily="34" charset="0"/>
          </a:endParaRPr>
        </a:p>
      </dgm:t>
    </dgm:pt>
    <dgm:pt modelId="{12343C56-5819-4438-8D7D-E79317994551}" type="parTrans" cxnId="{BFD55767-C798-4631-B048-DB7B70DBF8E2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4EB1FB80-35B8-4A93-B281-05A4B374C951}" type="sibTrans" cxnId="{BFD55767-C798-4631-B048-DB7B70DBF8E2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368C4713-8679-46BF-8A86-5CAE306E2254}" type="pres">
      <dgm:prSet presAssocID="{EA50A7C1-31B5-4016-BCB1-7321428BF4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3E657-1F1F-445D-AB03-5A13B3F25E5F}" type="pres">
      <dgm:prSet presAssocID="{488023EF-7607-41C2-8609-88C25AB14D61}" presName="composite" presStyleCnt="0"/>
      <dgm:spPr/>
    </dgm:pt>
    <dgm:pt modelId="{AA29E034-E631-4534-8C0B-A8977C184199}" type="pres">
      <dgm:prSet presAssocID="{488023EF-7607-41C2-8609-88C25AB14D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207DF-99E2-43D5-B218-2D316F4FCB97}" type="pres">
      <dgm:prSet presAssocID="{488023EF-7607-41C2-8609-88C25AB14D6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598E1-D520-4E6C-91C5-00A1F413FA0E}" type="pres">
      <dgm:prSet presAssocID="{FAF22AAB-4991-4AC6-A944-F57168C2D8AB}" presName="space" presStyleCnt="0"/>
      <dgm:spPr/>
    </dgm:pt>
    <dgm:pt modelId="{0885ED08-170A-4480-937B-B2840CBA9947}" type="pres">
      <dgm:prSet presAssocID="{2E91856C-D6C7-41C7-A12B-1BF29E48DE01}" presName="composite" presStyleCnt="0"/>
      <dgm:spPr/>
    </dgm:pt>
    <dgm:pt modelId="{48A92509-615F-4654-BEED-09306BE0090A}" type="pres">
      <dgm:prSet presAssocID="{2E91856C-D6C7-41C7-A12B-1BF29E48DE0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4FC89-8A96-4579-ACF7-22FEAD3D4C9F}" type="pres">
      <dgm:prSet presAssocID="{2E91856C-D6C7-41C7-A12B-1BF29E48DE0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03FF3B-6300-4363-B831-51A0484F334D}" type="presOf" srcId="{D88389DC-D235-46B0-BF40-21F211BD0F55}" destId="{FD74FC89-8A96-4579-ACF7-22FEAD3D4C9F}" srcOrd="0" destOrd="1" presId="urn:microsoft.com/office/officeart/2005/8/layout/hList1"/>
    <dgm:cxn modelId="{378B2E47-E6B7-4D8C-A8EF-A304E658E236}" srcId="{EA50A7C1-31B5-4016-BCB1-7321428BF407}" destId="{2E91856C-D6C7-41C7-A12B-1BF29E48DE01}" srcOrd="1" destOrd="0" parTransId="{D6FAA9F3-9C7A-4872-8029-892F40FBCA72}" sibTransId="{6D808DA9-5720-4178-9D83-20C060197F27}"/>
    <dgm:cxn modelId="{E62B5C13-EA0A-42B4-B10B-DC147EF8DFD4}" srcId="{2E91856C-D6C7-41C7-A12B-1BF29E48DE01}" destId="{1098988F-ABA9-4952-90BE-60DDF9FE17AE}" srcOrd="0" destOrd="0" parTransId="{07E84024-59FF-4DD2-BFF9-6D2E353AC470}" sibTransId="{1BB129C4-1650-41CE-9480-77C8539E17A8}"/>
    <dgm:cxn modelId="{790BE244-F555-4B02-B8EB-CCE71050006B}" type="presOf" srcId="{488023EF-7607-41C2-8609-88C25AB14D61}" destId="{AA29E034-E631-4534-8C0B-A8977C184199}" srcOrd="0" destOrd="0" presId="urn:microsoft.com/office/officeart/2005/8/layout/hList1"/>
    <dgm:cxn modelId="{384A1607-1F16-4AED-9600-8C4B1FFBE93F}" type="presOf" srcId="{2E91856C-D6C7-41C7-A12B-1BF29E48DE01}" destId="{48A92509-615F-4654-BEED-09306BE0090A}" srcOrd="0" destOrd="0" presId="urn:microsoft.com/office/officeart/2005/8/layout/hList1"/>
    <dgm:cxn modelId="{BFD55767-C798-4631-B048-DB7B70DBF8E2}" srcId="{2E91856C-D6C7-41C7-A12B-1BF29E48DE01}" destId="{D88389DC-D235-46B0-BF40-21F211BD0F55}" srcOrd="1" destOrd="0" parTransId="{12343C56-5819-4438-8D7D-E79317994551}" sibTransId="{4EB1FB80-35B8-4A93-B281-05A4B374C951}"/>
    <dgm:cxn modelId="{A5293124-0BA5-4058-9FF6-BAA8CED72E2D}" srcId="{488023EF-7607-41C2-8609-88C25AB14D61}" destId="{92EA1466-5986-4E39-B43D-6BCD05C4906F}" srcOrd="0" destOrd="0" parTransId="{08C1117B-A5CC-4307-8D6D-90567F3AFBB2}" sibTransId="{370D5F6C-A878-4869-8E6B-9949A1F0F1C2}"/>
    <dgm:cxn modelId="{E10A1EB1-266C-4201-96BD-5395FB19B59D}" type="presOf" srcId="{1098988F-ABA9-4952-90BE-60DDF9FE17AE}" destId="{FD74FC89-8A96-4579-ACF7-22FEAD3D4C9F}" srcOrd="0" destOrd="0" presId="urn:microsoft.com/office/officeart/2005/8/layout/hList1"/>
    <dgm:cxn modelId="{545515ED-1A60-45C5-A1F9-4AB7EEDB07D0}" type="presOf" srcId="{EA50A7C1-31B5-4016-BCB1-7321428BF407}" destId="{368C4713-8679-46BF-8A86-5CAE306E2254}" srcOrd="0" destOrd="0" presId="urn:microsoft.com/office/officeart/2005/8/layout/hList1"/>
    <dgm:cxn modelId="{2805CFC0-4F7E-487B-9152-1457D1BA6152}" srcId="{EA50A7C1-31B5-4016-BCB1-7321428BF407}" destId="{488023EF-7607-41C2-8609-88C25AB14D61}" srcOrd="0" destOrd="0" parTransId="{03E0203D-251F-449D-BE6B-C7BA8598D98C}" sibTransId="{FAF22AAB-4991-4AC6-A944-F57168C2D8AB}"/>
    <dgm:cxn modelId="{AB692016-DFC1-4B44-9199-89DEC93B36BB}" type="presOf" srcId="{92EA1466-5986-4E39-B43D-6BCD05C4906F}" destId="{18D207DF-99E2-43D5-B218-2D316F4FCB97}" srcOrd="0" destOrd="0" presId="urn:microsoft.com/office/officeart/2005/8/layout/hList1"/>
    <dgm:cxn modelId="{46F746A9-BC08-4C4C-A678-CAD69C5893B2}" type="presParOf" srcId="{368C4713-8679-46BF-8A86-5CAE306E2254}" destId="{4E83E657-1F1F-445D-AB03-5A13B3F25E5F}" srcOrd="0" destOrd="0" presId="urn:microsoft.com/office/officeart/2005/8/layout/hList1"/>
    <dgm:cxn modelId="{09D1C9C4-C3BF-4ADC-877F-F0BEF8CD3863}" type="presParOf" srcId="{4E83E657-1F1F-445D-AB03-5A13B3F25E5F}" destId="{AA29E034-E631-4534-8C0B-A8977C184199}" srcOrd="0" destOrd="0" presId="urn:microsoft.com/office/officeart/2005/8/layout/hList1"/>
    <dgm:cxn modelId="{F82E4AF8-36DA-4C23-A0F7-51C241B9F0BD}" type="presParOf" srcId="{4E83E657-1F1F-445D-AB03-5A13B3F25E5F}" destId="{18D207DF-99E2-43D5-B218-2D316F4FCB97}" srcOrd="1" destOrd="0" presId="urn:microsoft.com/office/officeart/2005/8/layout/hList1"/>
    <dgm:cxn modelId="{55532372-5627-4832-B40C-F0A7889BD709}" type="presParOf" srcId="{368C4713-8679-46BF-8A86-5CAE306E2254}" destId="{63E598E1-D520-4E6C-91C5-00A1F413FA0E}" srcOrd="1" destOrd="0" presId="urn:microsoft.com/office/officeart/2005/8/layout/hList1"/>
    <dgm:cxn modelId="{D644FEFD-CDDB-43F8-8124-153F6D630EFA}" type="presParOf" srcId="{368C4713-8679-46BF-8A86-5CAE306E2254}" destId="{0885ED08-170A-4480-937B-B2840CBA9947}" srcOrd="2" destOrd="0" presId="urn:microsoft.com/office/officeart/2005/8/layout/hList1"/>
    <dgm:cxn modelId="{85D809DC-9F9C-4A9B-A369-FAAA930E1B54}" type="presParOf" srcId="{0885ED08-170A-4480-937B-B2840CBA9947}" destId="{48A92509-615F-4654-BEED-09306BE0090A}" srcOrd="0" destOrd="0" presId="urn:microsoft.com/office/officeart/2005/8/layout/hList1"/>
    <dgm:cxn modelId="{CCCC4B30-E9DB-42D9-8F73-AA4087FBC699}" type="presParOf" srcId="{0885ED08-170A-4480-937B-B2840CBA9947}" destId="{FD74FC89-8A96-4579-ACF7-22FEAD3D4C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50A7C1-31B5-4016-BCB1-7321428BF40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023EF-7607-41C2-8609-88C25AB14D61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Отсутствие в списках автоматизированного распределения участников ГИА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03E0203D-251F-449D-BE6B-C7BA8598D98C}" type="parTrans" cxnId="{2805CFC0-4F7E-487B-9152-1457D1BA6152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FAF22AAB-4991-4AC6-A944-F57168C2D8AB}" type="sibTrans" cxnId="{2805CFC0-4F7E-487B-9152-1457D1BA6152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92EA1466-5986-4E39-B43D-6BCD05C4906F}">
      <dgm:prSet phldrT="[Текст]"/>
      <dgm:spPr/>
      <dgm:t>
        <a:bodyPr/>
        <a:lstStyle/>
        <a:p>
          <a:r>
            <a:rPr lang="ru-RU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Не допуск участника ГИА </a:t>
          </a:r>
          <a:br>
            <a:rPr lang="ru-RU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rPr>
          </a:br>
          <a:r>
            <a:rPr lang="ru-RU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в ППЭ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08C1117B-A5CC-4307-8D6D-90567F3AFBB2}" type="parTrans" cxnId="{A5293124-0BA5-4058-9FF6-BAA8CED72E2D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370D5F6C-A878-4869-8E6B-9949A1F0F1C2}" type="sibTrans" cxnId="{A5293124-0BA5-4058-9FF6-BAA8CED72E2D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2E91856C-D6C7-41C7-A12B-1BF29E48DE01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Явка без документа, удостоверяющего личность, выпускника текущего года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D6FAA9F3-9C7A-4872-8029-892F40FBCA72}" type="parTrans" cxnId="{378B2E47-E6B7-4D8C-A8EF-A304E658E236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6D808DA9-5720-4178-9D83-20C060197F27}" type="sibTrans" cxnId="{378B2E47-E6B7-4D8C-A8EF-A304E658E236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1098988F-ABA9-4952-90BE-60DDF9FE17A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Идентификация личности участника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07E84024-59FF-4DD2-BFF9-6D2E353AC470}" type="parTrans" cxnId="{E62B5C13-EA0A-42B4-B10B-DC147EF8DFD4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1BB129C4-1650-41CE-9480-77C8539E17A8}" type="sibTrans" cxnId="{E62B5C13-EA0A-42B4-B10B-DC147EF8DFD4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F1AA42E1-742C-412C-9820-0AF751B4D5B9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Явка без документа, удостоверяющего личность, выпускника прошлых лет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CC8CC16B-E284-43CE-AA03-F968AC55AB5A}" type="parTrans" cxnId="{0CBE1716-099C-42B7-8B7C-DB8E88A3A250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699718E1-96EC-4FB6-BB7E-7CA9F6FD4201}" type="sibTrans" cxnId="{0CBE1716-099C-42B7-8B7C-DB8E88A3A250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20078EEE-E248-4235-A861-B134F57D784D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Составление акта о </a:t>
          </a:r>
          <a:r>
            <a:rPr lang="ru-RU" dirty="0" err="1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недопуске</a:t>
          </a:r>
          <a:r>
            <a:rPr lang="ru-RU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участника ГИА в ППЭ руководителем ППЭ в 2-х экземплярах (с подписью участника ГИА)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0DD31BB9-9921-4B02-BD65-25DEDD0B7F21}" type="parTrans" cxnId="{868330A7-D151-498A-9021-86FFD7FAE3AD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96274A4C-FF44-46B4-99E2-E6206D553D58}" type="sibTrans" cxnId="{868330A7-D151-498A-9021-86FFD7FAE3AD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3E4B12F6-FF6D-447B-8A41-A08A77D62C36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Фиксация данного факта для дальнейшего принятия решения</a:t>
          </a:r>
          <a:endParaRPr lang="ru-RU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649D17A7-B6F5-4F8A-B0BD-5BC137CE13E1}" type="parTrans" cxnId="{5620762E-592D-48DB-A2C3-621F26B8E15E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0D198435-D08A-4E4D-9A96-5B31DFAC977F}" type="sibTrans" cxnId="{5620762E-592D-48DB-A2C3-621F26B8E15E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744C6268-4843-43BE-9D26-FAA6EF48F2F2}">
      <dgm:prSet/>
      <dgm:spPr/>
      <dgm:t>
        <a:bodyPr/>
        <a:lstStyle/>
        <a:p>
          <a:pPr marL="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</a:tabLst>
          </a:pPr>
          <a:r>
            <a:rPr lang="ru-RU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Допуск участника на экзамен</a:t>
          </a:r>
          <a:endParaRPr lang="ru-RU" dirty="0">
            <a:solidFill>
              <a:prstClr val="black"/>
            </a:solidFill>
            <a:latin typeface="Calibri" pitchFamily="34" charset="0"/>
            <a:cs typeface="Calibri" pitchFamily="34" charset="0"/>
          </a:endParaRPr>
        </a:p>
      </dgm:t>
    </dgm:pt>
    <dgm:pt modelId="{29066B93-7FFB-48CB-A06F-A6DBF7763D00}" type="parTrans" cxnId="{0CC6A86C-4A05-4F9F-9F3D-439F020DB188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725D277B-FEC4-4B20-8751-EBB7BC5D6E18}" type="sibTrans" cxnId="{0CC6A86C-4A05-4F9F-9F3D-439F020DB188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366E61D8-FE08-4BE5-A529-6580189BD03C}">
      <dgm:prSet/>
      <dgm:spPr/>
      <dgm:t>
        <a:bodyPr/>
        <a:lstStyle/>
        <a:p>
          <a:r>
            <a:rPr lang="ru-RU" dirty="0" err="1" smtClean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Недопуск</a:t>
          </a:r>
          <a:r>
            <a:rPr lang="ru-RU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 участника ГИА </a:t>
          </a:r>
          <a:br>
            <a:rPr lang="ru-RU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rPr>
          </a:br>
          <a:r>
            <a:rPr lang="ru-RU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в ППЭ</a:t>
          </a:r>
          <a:endParaRPr lang="ru-RU" dirty="0">
            <a:solidFill>
              <a:prstClr val="black"/>
            </a:solidFill>
            <a:latin typeface="Calibri" pitchFamily="34" charset="0"/>
            <a:cs typeface="Calibri" pitchFamily="34" charset="0"/>
          </a:endParaRPr>
        </a:p>
      </dgm:t>
    </dgm:pt>
    <dgm:pt modelId="{1616C67D-01D0-462A-AFE8-2C0238D36AC1}" type="parTrans" cxnId="{C38FA783-6886-4BB1-B2B4-F2F6CB328657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00144359-78B3-46DF-B1B0-8276430714F3}" type="sibTrans" cxnId="{C38FA783-6886-4BB1-B2B4-F2F6CB328657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CE814D7C-FDDE-459A-A308-8A3BEDF2366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Составление акта об идентификации личности участника ГИА (форма ППЭ-20) сопровождающим </a:t>
          </a:r>
          <a:r>
            <a:rPr lang="ru-RU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в присутствии члена ГЭК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BFDF03F8-4500-4B5D-AF30-F2C4A29C114C}" type="parTrans" cxnId="{F8A7A69C-9AF7-44EF-8FFE-6B7788136C1E}">
      <dgm:prSet/>
      <dgm:spPr/>
      <dgm:t>
        <a:bodyPr/>
        <a:lstStyle/>
        <a:p>
          <a:endParaRPr lang="ru-RU"/>
        </a:p>
      </dgm:t>
    </dgm:pt>
    <dgm:pt modelId="{AEA31B6A-95E7-44EB-AA5B-7FDE6BBFFE87}" type="sibTrans" cxnId="{F8A7A69C-9AF7-44EF-8FFE-6B7788136C1E}">
      <dgm:prSet/>
      <dgm:spPr/>
      <dgm:t>
        <a:bodyPr/>
        <a:lstStyle/>
        <a:p>
          <a:endParaRPr lang="ru-RU"/>
        </a:p>
      </dgm:t>
    </dgm:pt>
    <dgm:pt modelId="{368C4713-8679-46BF-8A86-5CAE306E2254}" type="pres">
      <dgm:prSet presAssocID="{EA50A7C1-31B5-4016-BCB1-7321428BF4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3E657-1F1F-445D-AB03-5A13B3F25E5F}" type="pres">
      <dgm:prSet presAssocID="{488023EF-7607-41C2-8609-88C25AB14D61}" presName="composite" presStyleCnt="0"/>
      <dgm:spPr/>
    </dgm:pt>
    <dgm:pt modelId="{AA29E034-E631-4534-8C0B-A8977C184199}" type="pres">
      <dgm:prSet presAssocID="{488023EF-7607-41C2-8609-88C25AB14D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207DF-99E2-43D5-B218-2D316F4FCB97}" type="pres">
      <dgm:prSet presAssocID="{488023EF-7607-41C2-8609-88C25AB14D6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598E1-D520-4E6C-91C5-00A1F413FA0E}" type="pres">
      <dgm:prSet presAssocID="{FAF22AAB-4991-4AC6-A944-F57168C2D8AB}" presName="space" presStyleCnt="0"/>
      <dgm:spPr/>
    </dgm:pt>
    <dgm:pt modelId="{0885ED08-170A-4480-937B-B2840CBA9947}" type="pres">
      <dgm:prSet presAssocID="{2E91856C-D6C7-41C7-A12B-1BF29E48DE01}" presName="composite" presStyleCnt="0"/>
      <dgm:spPr/>
    </dgm:pt>
    <dgm:pt modelId="{48A92509-615F-4654-BEED-09306BE0090A}" type="pres">
      <dgm:prSet presAssocID="{2E91856C-D6C7-41C7-A12B-1BF29E48DE0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4FC89-8A96-4579-ACF7-22FEAD3D4C9F}" type="pres">
      <dgm:prSet presAssocID="{2E91856C-D6C7-41C7-A12B-1BF29E48DE0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DE017-C48F-4326-9CB9-F7ADB1907764}" type="pres">
      <dgm:prSet presAssocID="{6D808DA9-5720-4178-9D83-20C060197F27}" presName="space" presStyleCnt="0"/>
      <dgm:spPr/>
    </dgm:pt>
    <dgm:pt modelId="{4AF4D86E-B215-4C9D-B315-3B0071AEB88E}" type="pres">
      <dgm:prSet presAssocID="{F1AA42E1-742C-412C-9820-0AF751B4D5B9}" presName="composite" presStyleCnt="0"/>
      <dgm:spPr/>
    </dgm:pt>
    <dgm:pt modelId="{6F9BDCC5-CAB1-40BD-8EA7-187A44BDD624}" type="pres">
      <dgm:prSet presAssocID="{F1AA42E1-742C-412C-9820-0AF751B4D5B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75DD6-83B9-48F2-B217-C892F542B73F}" type="pres">
      <dgm:prSet presAssocID="{F1AA42E1-742C-412C-9820-0AF751B4D5B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EB819-32B5-4B9A-9F93-368D965E5A00}" type="presOf" srcId="{366E61D8-FE08-4BE5-A529-6580189BD03C}" destId="{83675DD6-83B9-48F2-B217-C892F542B73F}" srcOrd="0" destOrd="1" presId="urn:microsoft.com/office/officeart/2005/8/layout/hList1"/>
    <dgm:cxn modelId="{7DEC4299-06BC-4861-93DD-7299144AD71B}" type="presOf" srcId="{20078EEE-E248-4235-A861-B134F57D784D}" destId="{83675DD6-83B9-48F2-B217-C892F542B73F}" srcOrd="0" destOrd="0" presId="urn:microsoft.com/office/officeart/2005/8/layout/hList1"/>
    <dgm:cxn modelId="{12B57B2F-C066-4697-A2FA-878FBB4762C6}" type="presOf" srcId="{744C6268-4843-43BE-9D26-FAA6EF48F2F2}" destId="{FD74FC89-8A96-4579-ACF7-22FEAD3D4C9F}" srcOrd="0" destOrd="2" presId="urn:microsoft.com/office/officeart/2005/8/layout/hList1"/>
    <dgm:cxn modelId="{0CC6A86C-4A05-4F9F-9F3D-439F020DB188}" srcId="{2E91856C-D6C7-41C7-A12B-1BF29E48DE01}" destId="{744C6268-4843-43BE-9D26-FAA6EF48F2F2}" srcOrd="2" destOrd="0" parTransId="{29066B93-7FFB-48CB-A06F-A6DBF7763D00}" sibTransId="{725D277B-FEC4-4B20-8751-EBB7BC5D6E18}"/>
    <dgm:cxn modelId="{868330A7-D151-498A-9021-86FFD7FAE3AD}" srcId="{F1AA42E1-742C-412C-9820-0AF751B4D5B9}" destId="{20078EEE-E248-4235-A861-B134F57D784D}" srcOrd="0" destOrd="0" parTransId="{0DD31BB9-9921-4B02-BD65-25DEDD0B7F21}" sibTransId="{96274A4C-FF44-46B4-99E2-E6206D553D58}"/>
    <dgm:cxn modelId="{A16FFFAD-B468-45E2-9C22-7FBB7AA4C687}" type="presOf" srcId="{1098988F-ABA9-4952-90BE-60DDF9FE17AE}" destId="{FD74FC89-8A96-4579-ACF7-22FEAD3D4C9F}" srcOrd="0" destOrd="0" presId="urn:microsoft.com/office/officeart/2005/8/layout/hList1"/>
    <dgm:cxn modelId="{C48585B2-9F73-4023-B725-D6F33CB01125}" type="presOf" srcId="{92EA1466-5986-4E39-B43D-6BCD05C4906F}" destId="{18D207DF-99E2-43D5-B218-2D316F4FCB97}" srcOrd="0" destOrd="0" presId="urn:microsoft.com/office/officeart/2005/8/layout/hList1"/>
    <dgm:cxn modelId="{67AECFA8-3F2F-4B53-949B-DE1DB3F3A3D9}" type="presOf" srcId="{CE814D7C-FDDE-459A-A308-8A3BEDF23666}" destId="{FD74FC89-8A96-4579-ACF7-22FEAD3D4C9F}" srcOrd="0" destOrd="1" presId="urn:microsoft.com/office/officeart/2005/8/layout/hList1"/>
    <dgm:cxn modelId="{115A05E6-4F28-4B5E-8EA2-24F94906A349}" type="presOf" srcId="{EA50A7C1-31B5-4016-BCB1-7321428BF407}" destId="{368C4713-8679-46BF-8A86-5CAE306E2254}" srcOrd="0" destOrd="0" presId="urn:microsoft.com/office/officeart/2005/8/layout/hList1"/>
    <dgm:cxn modelId="{49415551-1519-4FBE-B73D-D8FBA8E96986}" type="presOf" srcId="{2E91856C-D6C7-41C7-A12B-1BF29E48DE01}" destId="{48A92509-615F-4654-BEED-09306BE0090A}" srcOrd="0" destOrd="0" presId="urn:microsoft.com/office/officeart/2005/8/layout/hList1"/>
    <dgm:cxn modelId="{9462788E-3D2E-4155-8A8D-83219D6EDC2B}" type="presOf" srcId="{3E4B12F6-FF6D-447B-8A41-A08A77D62C36}" destId="{18D207DF-99E2-43D5-B218-2D316F4FCB97}" srcOrd="0" destOrd="1" presId="urn:microsoft.com/office/officeart/2005/8/layout/hList1"/>
    <dgm:cxn modelId="{378B2E47-E6B7-4D8C-A8EF-A304E658E236}" srcId="{EA50A7C1-31B5-4016-BCB1-7321428BF407}" destId="{2E91856C-D6C7-41C7-A12B-1BF29E48DE01}" srcOrd="1" destOrd="0" parTransId="{D6FAA9F3-9C7A-4872-8029-892F40FBCA72}" sibTransId="{6D808DA9-5720-4178-9D83-20C060197F27}"/>
    <dgm:cxn modelId="{C38FA783-6886-4BB1-B2B4-F2F6CB328657}" srcId="{F1AA42E1-742C-412C-9820-0AF751B4D5B9}" destId="{366E61D8-FE08-4BE5-A529-6580189BD03C}" srcOrd="1" destOrd="0" parTransId="{1616C67D-01D0-462A-AFE8-2C0238D36AC1}" sibTransId="{00144359-78B3-46DF-B1B0-8276430714F3}"/>
    <dgm:cxn modelId="{A5293124-0BA5-4058-9FF6-BAA8CED72E2D}" srcId="{488023EF-7607-41C2-8609-88C25AB14D61}" destId="{92EA1466-5986-4E39-B43D-6BCD05C4906F}" srcOrd="0" destOrd="0" parTransId="{08C1117B-A5CC-4307-8D6D-90567F3AFBB2}" sibTransId="{370D5F6C-A878-4869-8E6B-9949A1F0F1C2}"/>
    <dgm:cxn modelId="{02005AB5-4966-4643-A206-980F76D6839D}" type="presOf" srcId="{488023EF-7607-41C2-8609-88C25AB14D61}" destId="{AA29E034-E631-4534-8C0B-A8977C184199}" srcOrd="0" destOrd="0" presId="urn:microsoft.com/office/officeart/2005/8/layout/hList1"/>
    <dgm:cxn modelId="{0E11668A-525B-4E1A-8C1F-E662EB21BED0}" type="presOf" srcId="{F1AA42E1-742C-412C-9820-0AF751B4D5B9}" destId="{6F9BDCC5-CAB1-40BD-8EA7-187A44BDD624}" srcOrd="0" destOrd="0" presId="urn:microsoft.com/office/officeart/2005/8/layout/hList1"/>
    <dgm:cxn modelId="{F8A7A69C-9AF7-44EF-8FFE-6B7788136C1E}" srcId="{2E91856C-D6C7-41C7-A12B-1BF29E48DE01}" destId="{CE814D7C-FDDE-459A-A308-8A3BEDF23666}" srcOrd="1" destOrd="0" parTransId="{BFDF03F8-4500-4B5D-AF30-F2C4A29C114C}" sibTransId="{AEA31B6A-95E7-44EB-AA5B-7FDE6BBFFE87}"/>
    <dgm:cxn modelId="{5620762E-592D-48DB-A2C3-621F26B8E15E}" srcId="{488023EF-7607-41C2-8609-88C25AB14D61}" destId="{3E4B12F6-FF6D-447B-8A41-A08A77D62C36}" srcOrd="1" destOrd="0" parTransId="{649D17A7-B6F5-4F8A-B0BD-5BC137CE13E1}" sibTransId="{0D198435-D08A-4E4D-9A96-5B31DFAC977F}"/>
    <dgm:cxn modelId="{0CBE1716-099C-42B7-8B7C-DB8E88A3A250}" srcId="{EA50A7C1-31B5-4016-BCB1-7321428BF407}" destId="{F1AA42E1-742C-412C-9820-0AF751B4D5B9}" srcOrd="2" destOrd="0" parTransId="{CC8CC16B-E284-43CE-AA03-F968AC55AB5A}" sibTransId="{699718E1-96EC-4FB6-BB7E-7CA9F6FD4201}"/>
    <dgm:cxn modelId="{E62B5C13-EA0A-42B4-B10B-DC147EF8DFD4}" srcId="{2E91856C-D6C7-41C7-A12B-1BF29E48DE01}" destId="{1098988F-ABA9-4952-90BE-60DDF9FE17AE}" srcOrd="0" destOrd="0" parTransId="{07E84024-59FF-4DD2-BFF9-6D2E353AC470}" sibTransId="{1BB129C4-1650-41CE-9480-77C8539E17A8}"/>
    <dgm:cxn modelId="{2805CFC0-4F7E-487B-9152-1457D1BA6152}" srcId="{EA50A7C1-31B5-4016-BCB1-7321428BF407}" destId="{488023EF-7607-41C2-8609-88C25AB14D61}" srcOrd="0" destOrd="0" parTransId="{03E0203D-251F-449D-BE6B-C7BA8598D98C}" sibTransId="{FAF22AAB-4991-4AC6-A944-F57168C2D8AB}"/>
    <dgm:cxn modelId="{4C4E379B-0877-421A-882A-C784CA8C5160}" type="presParOf" srcId="{368C4713-8679-46BF-8A86-5CAE306E2254}" destId="{4E83E657-1F1F-445D-AB03-5A13B3F25E5F}" srcOrd="0" destOrd="0" presId="urn:microsoft.com/office/officeart/2005/8/layout/hList1"/>
    <dgm:cxn modelId="{80E81ADB-2AC1-4318-9833-329F6FDA05DD}" type="presParOf" srcId="{4E83E657-1F1F-445D-AB03-5A13B3F25E5F}" destId="{AA29E034-E631-4534-8C0B-A8977C184199}" srcOrd="0" destOrd="0" presId="urn:microsoft.com/office/officeart/2005/8/layout/hList1"/>
    <dgm:cxn modelId="{F26CA7BE-BEF7-445A-BCE8-114730B65466}" type="presParOf" srcId="{4E83E657-1F1F-445D-AB03-5A13B3F25E5F}" destId="{18D207DF-99E2-43D5-B218-2D316F4FCB97}" srcOrd="1" destOrd="0" presId="urn:microsoft.com/office/officeart/2005/8/layout/hList1"/>
    <dgm:cxn modelId="{0D769695-0E52-4278-951B-DA1EE073146C}" type="presParOf" srcId="{368C4713-8679-46BF-8A86-5CAE306E2254}" destId="{63E598E1-D520-4E6C-91C5-00A1F413FA0E}" srcOrd="1" destOrd="0" presId="urn:microsoft.com/office/officeart/2005/8/layout/hList1"/>
    <dgm:cxn modelId="{8E6F714C-A3B9-4D53-A421-7977D3223E36}" type="presParOf" srcId="{368C4713-8679-46BF-8A86-5CAE306E2254}" destId="{0885ED08-170A-4480-937B-B2840CBA9947}" srcOrd="2" destOrd="0" presId="urn:microsoft.com/office/officeart/2005/8/layout/hList1"/>
    <dgm:cxn modelId="{16227BB8-015A-4388-ACE0-9A39E29420C0}" type="presParOf" srcId="{0885ED08-170A-4480-937B-B2840CBA9947}" destId="{48A92509-615F-4654-BEED-09306BE0090A}" srcOrd="0" destOrd="0" presId="urn:microsoft.com/office/officeart/2005/8/layout/hList1"/>
    <dgm:cxn modelId="{D03C6F28-F4DD-4401-A5D8-A10A43B4D17D}" type="presParOf" srcId="{0885ED08-170A-4480-937B-B2840CBA9947}" destId="{FD74FC89-8A96-4579-ACF7-22FEAD3D4C9F}" srcOrd="1" destOrd="0" presId="urn:microsoft.com/office/officeart/2005/8/layout/hList1"/>
    <dgm:cxn modelId="{D216BF5D-C0F0-44DA-808A-1A7D024E4D54}" type="presParOf" srcId="{368C4713-8679-46BF-8A86-5CAE306E2254}" destId="{794DE017-C48F-4326-9CB9-F7ADB1907764}" srcOrd="3" destOrd="0" presId="urn:microsoft.com/office/officeart/2005/8/layout/hList1"/>
    <dgm:cxn modelId="{3616F42F-6338-4596-BADA-695DC89091A4}" type="presParOf" srcId="{368C4713-8679-46BF-8A86-5CAE306E2254}" destId="{4AF4D86E-B215-4C9D-B315-3B0071AEB88E}" srcOrd="4" destOrd="0" presId="urn:microsoft.com/office/officeart/2005/8/layout/hList1"/>
    <dgm:cxn modelId="{DBC99EA8-D034-444E-8394-0353D73EE691}" type="presParOf" srcId="{4AF4D86E-B215-4C9D-B315-3B0071AEB88E}" destId="{6F9BDCC5-CAB1-40BD-8EA7-187A44BDD624}" srcOrd="0" destOrd="0" presId="urn:microsoft.com/office/officeart/2005/8/layout/hList1"/>
    <dgm:cxn modelId="{00547002-F3EC-437B-BDB1-F07C05E8D624}" type="presParOf" srcId="{4AF4D86E-B215-4C9D-B315-3B0071AEB88E}" destId="{83675DD6-83B9-48F2-B217-C892F542B7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230F7-CD7C-4C8D-90F1-5D839DD157DE}">
      <dsp:nvSpPr>
        <dsp:cNvPr id="0" name=""/>
        <dsp:cNvSpPr/>
      </dsp:nvSpPr>
      <dsp:spPr>
        <a:xfrm>
          <a:off x="0" y="0"/>
          <a:ext cx="4129000" cy="9383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Явиться в 7-50</a:t>
          </a:r>
          <a:endParaRPr lang="ru-RU" sz="1700" kern="1200" dirty="0"/>
        </a:p>
      </dsp:txBody>
      <dsp:txXfrm>
        <a:off x="27484" y="27484"/>
        <a:ext cx="3116427" cy="883400"/>
      </dsp:txXfrm>
    </dsp:sp>
    <dsp:sp modelId="{A2836D9E-33F3-4E99-88A9-DAAD4C5DAB05}">
      <dsp:nvSpPr>
        <dsp:cNvPr id="0" name=""/>
        <dsp:cNvSpPr/>
      </dsp:nvSpPr>
      <dsp:spPr>
        <a:xfrm>
          <a:off x="364323" y="1094763"/>
          <a:ext cx="4129000" cy="9383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получить у руководителя ППЭ форму ППЭ-07 «Список работников ППЭ»</a:t>
          </a:r>
          <a:endParaRPr lang="ru-RU" sz="1700" kern="1200" dirty="0"/>
        </a:p>
      </dsp:txBody>
      <dsp:txXfrm>
        <a:off x="391807" y="1122247"/>
        <a:ext cx="3099769" cy="883400"/>
      </dsp:txXfrm>
    </dsp:sp>
    <dsp:sp modelId="{F0552AEA-E239-4843-9894-B765CC4BA8B0}">
      <dsp:nvSpPr>
        <dsp:cNvPr id="0" name=""/>
        <dsp:cNvSpPr/>
      </dsp:nvSpPr>
      <dsp:spPr>
        <a:xfrm>
          <a:off x="728647" y="2189527"/>
          <a:ext cx="4129000" cy="9383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 8-00 начать регистрацию работников ППЭ</a:t>
          </a:r>
          <a:endParaRPr lang="ru-RU" sz="1700" kern="1200" dirty="0"/>
        </a:p>
      </dsp:txBody>
      <dsp:txXfrm>
        <a:off x="756131" y="2217011"/>
        <a:ext cx="3099769" cy="883400"/>
      </dsp:txXfrm>
    </dsp:sp>
    <dsp:sp modelId="{584C1BD0-F8FF-48CE-B220-6257A2255497}">
      <dsp:nvSpPr>
        <dsp:cNvPr id="0" name=""/>
        <dsp:cNvSpPr/>
      </dsp:nvSpPr>
      <dsp:spPr>
        <a:xfrm>
          <a:off x="3519061" y="711596"/>
          <a:ext cx="609939" cy="60993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656297" y="711596"/>
        <a:ext cx="335467" cy="458979"/>
      </dsp:txXfrm>
    </dsp:sp>
    <dsp:sp modelId="{8AAE5FC5-869F-4544-98AA-75B3D4481C85}">
      <dsp:nvSpPr>
        <dsp:cNvPr id="0" name=""/>
        <dsp:cNvSpPr/>
      </dsp:nvSpPr>
      <dsp:spPr>
        <a:xfrm>
          <a:off x="3883384" y="1800104"/>
          <a:ext cx="609939" cy="60993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4020620" y="1800104"/>
        <a:ext cx="335467" cy="458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CCC83-4BB9-47CC-99A6-0D6E0CF340E6}">
      <dsp:nvSpPr>
        <dsp:cNvPr id="0" name=""/>
        <dsp:cNvSpPr/>
      </dsp:nvSpPr>
      <dsp:spPr>
        <a:xfrm>
          <a:off x="69540" y="0"/>
          <a:ext cx="1828800" cy="10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Проверить наличие документов</a:t>
          </a:r>
          <a:endParaRPr lang="ru-RU" sz="1500" kern="1200" dirty="0"/>
        </a:p>
      </dsp:txBody>
      <dsp:txXfrm>
        <a:off x="99298" y="29758"/>
        <a:ext cx="1769284" cy="956484"/>
      </dsp:txXfrm>
    </dsp:sp>
    <dsp:sp modelId="{6A5058E9-EC49-4051-8F53-0F8EAF294B81}">
      <dsp:nvSpPr>
        <dsp:cNvPr id="0" name=""/>
        <dsp:cNvSpPr/>
      </dsp:nvSpPr>
      <dsp:spPr>
        <a:xfrm rot="5400000">
          <a:off x="79344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846780" y="1079499"/>
        <a:ext cx="274320" cy="266699"/>
      </dsp:txXfrm>
    </dsp:sp>
    <dsp:sp modelId="{3818F364-71B3-4D73-A956-BC9785C7D082}">
      <dsp:nvSpPr>
        <dsp:cNvPr id="0" name=""/>
        <dsp:cNvSpPr/>
      </dsp:nvSpPr>
      <dsp:spPr>
        <a:xfrm>
          <a:off x="69540" y="1523999"/>
          <a:ext cx="1828800" cy="10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Установить соответствие личности документам</a:t>
          </a:r>
          <a:endParaRPr lang="ru-RU" sz="1500" kern="1200" dirty="0"/>
        </a:p>
      </dsp:txBody>
      <dsp:txXfrm>
        <a:off x="99298" y="1553757"/>
        <a:ext cx="1769284" cy="956484"/>
      </dsp:txXfrm>
    </dsp:sp>
    <dsp:sp modelId="{82A2492D-484E-4C24-BE51-D0850E078AA0}">
      <dsp:nvSpPr>
        <dsp:cNvPr id="0" name=""/>
        <dsp:cNvSpPr/>
      </dsp:nvSpPr>
      <dsp:spPr>
        <a:xfrm rot="5400000">
          <a:off x="79344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846780" y="2603499"/>
        <a:ext cx="274320" cy="266700"/>
      </dsp:txXfrm>
    </dsp:sp>
    <dsp:sp modelId="{104B19E5-4F72-45E4-96CE-DE25650DEB79}">
      <dsp:nvSpPr>
        <dsp:cNvPr id="0" name=""/>
        <dsp:cNvSpPr/>
      </dsp:nvSpPr>
      <dsp:spPr>
        <a:xfrm>
          <a:off x="69540" y="3047999"/>
          <a:ext cx="1828800" cy="10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Проверить наличие в списках работников ППЭ</a:t>
          </a:r>
          <a:endParaRPr lang="ru-RU" sz="1500" kern="1200" dirty="0"/>
        </a:p>
      </dsp:txBody>
      <dsp:txXfrm>
        <a:off x="99298" y="3077757"/>
        <a:ext cx="1769284" cy="956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FC4AD-315F-472C-8163-287B8274A7D7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B5C44-4C27-4921-9CBF-86CE17CBC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3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>
            <a:lvl1pPr>
              <a:defRPr b="1"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052664"/>
            <a:ext cx="4139952" cy="1116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6C3C-EC69-44CA-B608-C50BB003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2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6224" y="2354957"/>
            <a:ext cx="6548264" cy="1362075"/>
          </a:xfrm>
        </p:spPr>
        <p:txBody>
          <a:bodyPr anchor="t"/>
          <a:lstStyle>
            <a:lvl1pPr algn="l">
              <a:defRPr sz="4000" b="1" cap="all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6C3C-EC69-44CA-B608-C50BB003D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979712" y="0"/>
            <a:ext cx="7128792" cy="1052736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098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бщий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D9A6-5B85-4D61-AA1C-8EB817CEA4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6C3C-EC69-44CA-B608-C50BB003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9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новые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627970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вновь привлекаемых специалистов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372200" y="627970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вновь привлекаемых специалистов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2352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пытные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627970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имеющих </a:t>
            </a:r>
            <a:b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опыт специалистов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372200" y="627970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имеющих </a:t>
            </a:r>
            <a:b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опыт специалистов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5152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6224" y="2354957"/>
            <a:ext cx="6548264" cy="1362075"/>
          </a:xfrm>
        </p:spPr>
        <p:txBody>
          <a:bodyPr anchor="t"/>
          <a:lstStyle>
            <a:lvl1pPr algn="l">
              <a:defRPr sz="4000" b="1" cap="all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6C3C-EC69-44CA-B608-C50BB003D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979712" y="0"/>
            <a:ext cx="7128792" cy="1052736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098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C63D-0D9C-4DB4-BAB2-E2D82A67D27F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0D89-6B67-4B84-95C8-E9BE24F29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5D9A6-5B85-4D61-AA1C-8EB817CEA40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B6C3C-EC69-44CA-B608-C50BB003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51" r:id="rId6"/>
    <p:sldLayoutId id="214748366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png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1142"/>
            <a:ext cx="8358246" cy="211039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charset="0"/>
                <a:cs typeface="Arial" charset="0"/>
              </a:rPr>
              <a:t>Подготовка лиц, </a:t>
            </a:r>
            <a:br>
              <a:rPr lang="ru-RU" sz="2000" dirty="0">
                <a:latin typeface="Arial" charset="0"/>
                <a:cs typeface="Arial" charset="0"/>
              </a:rPr>
            </a:br>
            <a:r>
              <a:rPr lang="ru-RU" sz="2000" dirty="0">
                <a:latin typeface="Arial" charset="0"/>
                <a:cs typeface="Arial" charset="0"/>
              </a:rPr>
              <a:t>задействованных при проведении </a:t>
            </a:r>
            <a:r>
              <a:rPr lang="ru-RU" sz="2000" dirty="0" smtClean="0"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государственной </a:t>
            </a:r>
            <a:r>
              <a:rPr lang="ru-RU" sz="2000" dirty="0">
                <a:latin typeface="Arial" charset="0"/>
                <a:cs typeface="Arial" charset="0"/>
              </a:rPr>
              <a:t>итоговой аттестации </a:t>
            </a:r>
            <a:br>
              <a:rPr lang="ru-RU" sz="2000" dirty="0">
                <a:latin typeface="Arial" charset="0"/>
                <a:cs typeface="Arial" charset="0"/>
              </a:rPr>
            </a:br>
            <a:r>
              <a:rPr lang="ru-RU" sz="2000" dirty="0">
                <a:latin typeface="Arial" charset="0"/>
                <a:cs typeface="Arial" charset="0"/>
              </a:rPr>
              <a:t>по образовательным программам среднего общего образования в пункте проведения экзаменов </a:t>
            </a:r>
            <a:r>
              <a:rPr lang="ru-RU" sz="2000" dirty="0" smtClean="0"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(</a:t>
            </a:r>
            <a:r>
              <a:rPr lang="ru-RU" sz="2000" dirty="0">
                <a:latin typeface="Arial" charset="0"/>
                <a:cs typeface="Arial" charset="0"/>
              </a:rPr>
              <a:t>организатор вне аудитории)</a:t>
            </a:r>
            <a:endParaRPr lang="ru-RU" sz="2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Организация и проведение ГИА </a:t>
            </a:r>
            <a:br>
              <a:rPr lang="ru-RU" b="1" dirty="0" smtClean="0"/>
            </a:br>
            <a:r>
              <a:rPr lang="ru-RU" b="1" dirty="0" smtClean="0"/>
              <a:t>в ППЭ в форме ЕГЭ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27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3506788"/>
            <a:ext cx="18097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3254375"/>
            <a:ext cx="188595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1763713" y="25400"/>
            <a:ext cx="7380287" cy="1049338"/>
          </a:xfrm>
        </p:spPr>
        <p:txBody>
          <a:bodyPr>
            <a:noAutofit/>
          </a:bodyPr>
          <a:lstStyle/>
          <a:p>
            <a:r>
              <a:rPr lang="ru-RU" altLang="ru-RU" sz="2400" b="1" dirty="0" smtClean="0"/>
              <a:t>Подготовка экзамена: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лица, имеющие право находиться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в ППЭ в день 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1347788"/>
            <a:ext cx="7683500" cy="528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Представители СМИ</a:t>
            </a:r>
          </a:p>
        </p:txBody>
      </p:sp>
      <p:pic>
        <p:nvPicPr>
          <p:cNvPr id="16390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52638"/>
            <a:ext cx="9080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025650"/>
            <a:ext cx="17033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22363" y="2128838"/>
            <a:ext cx="5641975" cy="7651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60193" indent="-260193">
              <a:buFont typeface="Arial" panose="020B0604020202020204" pitchFamily="34" charset="0"/>
              <a:buChar char="•"/>
              <a:defRPr/>
            </a:pPr>
            <a:r>
              <a:rPr lang="ru-RU" dirty="0"/>
              <a:t>присутствуют в аудиториях только до момента  </a:t>
            </a:r>
            <a:r>
              <a:rPr lang="ru-RU" dirty="0" smtClean="0"/>
              <a:t>начала печати или выдачи </a:t>
            </a:r>
            <a:r>
              <a:rPr lang="ru-RU" dirty="0"/>
              <a:t>участникам </a:t>
            </a:r>
            <a:r>
              <a:rPr lang="ru-RU" dirty="0" smtClean="0"/>
              <a:t>ЕГЭ ЭМ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54313" y="3167063"/>
            <a:ext cx="6167437" cy="5540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Общественные наблюдатели</a:t>
            </a:r>
          </a:p>
        </p:txBody>
      </p:sp>
      <p:pic>
        <p:nvPicPr>
          <p:cNvPr id="16394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602038"/>
            <a:ext cx="13525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979712" y="3933056"/>
            <a:ext cx="6904037" cy="15875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/>
              <a:t>имеют удостоверение об аккредитации;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/>
              <a:t>могут свободно перемещаться по ППЭ </a:t>
            </a:r>
            <a:r>
              <a:rPr lang="ru-RU" dirty="0" smtClean="0"/>
              <a:t>(при этом в одной аудитории находится не более одного общественного наблюдателя);</a:t>
            </a:r>
            <a:endParaRPr lang="ru-RU" dirty="0"/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/>
              <a:t>фиксируют все нарушения во время проведения экзамена и доводят до членов ГЭК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576" y="5661248"/>
            <a:ext cx="5616575" cy="552450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Должностные лица </a:t>
            </a:r>
            <a:r>
              <a:rPr lang="ru-RU" sz="2000" dirty="0" err="1">
                <a:solidFill>
                  <a:schemeClr val="bg1"/>
                </a:solidFill>
              </a:rPr>
              <a:t>Рособрнадзора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ОИВ субъекта РФ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8275" y="6292850"/>
            <a:ext cx="8975725" cy="44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38" b="1" dirty="0">
                <a:solidFill>
                  <a:srgbClr val="FF0000"/>
                </a:solidFill>
              </a:rPr>
              <a:t>Допуск в ППЭ вышеперечисленных лиц осуществляется при наличии документов, </a:t>
            </a:r>
          </a:p>
          <a:p>
            <a:pPr algn="ctr">
              <a:defRPr/>
            </a:pPr>
            <a:r>
              <a:rPr lang="ru-RU" sz="1138" b="1" dirty="0">
                <a:solidFill>
                  <a:srgbClr val="FF0000"/>
                </a:solidFill>
              </a:rPr>
              <a:t>удостоверяющих личность, и документов, подтверждающих их полномочия</a:t>
            </a:r>
          </a:p>
        </p:txBody>
      </p:sp>
      <p:pic>
        <p:nvPicPr>
          <p:cNvPr id="16398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897063"/>
            <a:ext cx="17033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1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634" y="225613"/>
            <a:ext cx="6983169" cy="86051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Подготовка экзамена: явка в ППЭ</a:t>
            </a:r>
            <a:endParaRPr lang="ru-RU" sz="2800" b="1" dirty="0"/>
          </a:p>
        </p:txBody>
      </p:sp>
      <p:pic>
        <p:nvPicPr>
          <p:cNvPr id="13" name="Рисунок 1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854530"/>
            <a:ext cx="6480000" cy="576000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3106754"/>
            <a:ext cx="6480000" cy="576000"/>
          </a:xfrm>
          <a:prstGeom prst="rect">
            <a:avLst/>
          </a:prstGeom>
        </p:spPr>
      </p:pic>
      <p:pic>
        <p:nvPicPr>
          <p:cNvPr id="15" name="Рисунок 1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3732866"/>
            <a:ext cx="6480000" cy="576000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4358978"/>
            <a:ext cx="6480000" cy="576000"/>
          </a:xfrm>
          <a:prstGeom prst="rect">
            <a:avLst/>
          </a:prstGeom>
        </p:spPr>
      </p:pic>
      <p:pic>
        <p:nvPicPr>
          <p:cNvPr id="17" name="Рисунок 16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4985090"/>
            <a:ext cx="6480000" cy="576000"/>
          </a:xfrm>
          <a:prstGeom prst="rect">
            <a:avLst/>
          </a:prstGeom>
        </p:spPr>
      </p:pic>
      <p:sp>
        <p:nvSpPr>
          <p:cNvPr id="18" name="Нашивка 17"/>
          <p:cNvSpPr>
            <a:spLocks/>
          </p:cNvSpPr>
          <p:nvPr/>
        </p:nvSpPr>
        <p:spPr>
          <a:xfrm>
            <a:off x="6804248" y="1268824"/>
            <a:ext cx="1800000" cy="576000"/>
          </a:xfrm>
          <a:prstGeom prst="chevron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Не позднее 7.30</a:t>
            </a:r>
          </a:p>
        </p:txBody>
      </p:sp>
      <p:pic>
        <p:nvPicPr>
          <p:cNvPr id="19" name="Рисунок 18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889893"/>
            <a:ext cx="1800000" cy="576000"/>
          </a:xfrm>
          <a:prstGeom prst="rect">
            <a:avLst/>
          </a:prstGeom>
        </p:spPr>
      </p:pic>
      <p:pic>
        <p:nvPicPr>
          <p:cNvPr id="20" name="Рисунок 19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510962"/>
            <a:ext cx="1800000" cy="576000"/>
          </a:xfrm>
          <a:prstGeom prst="rect">
            <a:avLst/>
          </a:prstGeom>
        </p:spPr>
      </p:pic>
      <p:pic>
        <p:nvPicPr>
          <p:cNvPr id="21" name="Рисунок 20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132031"/>
            <a:ext cx="1800000" cy="576000"/>
          </a:xfrm>
          <a:prstGeom prst="rect">
            <a:avLst/>
          </a:prstGeom>
        </p:spPr>
      </p:pic>
      <p:pic>
        <p:nvPicPr>
          <p:cNvPr id="22" name="Рисунок 2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753100"/>
            <a:ext cx="1800000" cy="576000"/>
          </a:xfrm>
          <a:prstGeom prst="rect">
            <a:avLst/>
          </a:prstGeom>
        </p:spPr>
      </p:pic>
      <p:pic>
        <p:nvPicPr>
          <p:cNvPr id="23" name="Рисунок 2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995238"/>
            <a:ext cx="1800000" cy="5760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11560" y="1916832"/>
            <a:ext cx="5830938" cy="337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3" dirty="0">
                <a:solidFill>
                  <a:srgbClr val="025B94"/>
                </a:solidFill>
              </a:rPr>
              <a:t>ТЕХНИЧЕСКИЙ СПЕЦИАЛИСТ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5445" y="3212976"/>
            <a:ext cx="3244606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93" dirty="0">
                <a:solidFill>
                  <a:srgbClr val="025B94"/>
                </a:solidFill>
              </a:rPr>
              <a:t>ОРГАНИЗАТОРЫ В АУДИТОРИИ ППЭ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5445" y="3811615"/>
            <a:ext cx="5830938" cy="337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3" dirty="0">
                <a:solidFill>
                  <a:srgbClr val="025B94"/>
                </a:solidFill>
              </a:rPr>
              <a:t>ОРГАНИЗАТОРЫ ВНЕ АУДИТОРИИ ППЭ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95445" y="4437112"/>
            <a:ext cx="3024354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93" dirty="0">
                <a:solidFill>
                  <a:srgbClr val="025B94"/>
                </a:solidFill>
              </a:rPr>
              <a:t>ОБЩЕСТВЕННЫЕ НАБЛЮДАТЕЛИ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5085184"/>
            <a:ext cx="2658613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93" dirty="0" smtClean="0">
                <a:solidFill>
                  <a:srgbClr val="025B94"/>
                </a:solidFill>
              </a:rPr>
              <a:t>МЕДИЦИНСКИЕ РАБОТНИКИ</a:t>
            </a:r>
            <a:endParaRPr lang="ru-RU" sz="1593" dirty="0">
              <a:solidFill>
                <a:srgbClr val="025B94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92280" y="1916832"/>
            <a:ext cx="1180661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66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Не позднее </a:t>
            </a:r>
            <a:r>
              <a:rPr lang="ru-RU" sz="1366" b="1" dirty="0" smtClean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7.00</a:t>
            </a:r>
            <a:endParaRPr lang="ru-RU" sz="1366" b="1" dirty="0">
              <a:solidFill>
                <a:srgbClr val="025B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92280" y="2556256"/>
            <a:ext cx="1214692" cy="512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66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Не позднее </a:t>
            </a:r>
            <a:r>
              <a:rPr lang="ru-RU" sz="1366" b="1" dirty="0" smtClean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366" b="1" dirty="0" smtClean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</a:br>
            <a:r>
              <a:rPr lang="ru-RU" sz="1366" b="1" dirty="0" smtClean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7.30</a:t>
            </a:r>
            <a:endParaRPr lang="ru-RU" sz="1366" b="1" dirty="0">
              <a:solidFill>
                <a:srgbClr val="025B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20272" y="3140968"/>
            <a:ext cx="1404757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66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Не позднее 8.00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020272" y="3846561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66" b="1" dirty="0" smtClean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7.50-8.00</a:t>
            </a:r>
            <a:endParaRPr lang="ru-RU" sz="1366" b="1" dirty="0">
              <a:solidFill>
                <a:srgbClr val="025B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20272" y="5142705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66" b="1" dirty="0" smtClean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8.30</a:t>
            </a:r>
            <a:endParaRPr lang="ru-RU" sz="1366" b="1" dirty="0">
              <a:solidFill>
                <a:srgbClr val="025B9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Рисунок 3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5611202"/>
            <a:ext cx="6480000" cy="576000"/>
          </a:xfrm>
          <a:prstGeom prst="rect">
            <a:avLst/>
          </a:prstGeom>
        </p:spPr>
      </p:pic>
      <p:pic>
        <p:nvPicPr>
          <p:cNvPr id="39" name="Рисунок 38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616307"/>
            <a:ext cx="1800000" cy="57600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611560" y="5733256"/>
            <a:ext cx="1571584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93" dirty="0" smtClean="0">
                <a:solidFill>
                  <a:srgbClr val="025B94"/>
                </a:solidFill>
              </a:rPr>
              <a:t>УЧАСТНИКИ ЕГЭ</a:t>
            </a:r>
            <a:endParaRPr lang="ru-RU" sz="1593" dirty="0">
              <a:solidFill>
                <a:srgbClr val="025B94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20272" y="5733256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66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с 9.00</a:t>
            </a:r>
          </a:p>
        </p:txBody>
      </p:sp>
      <p:pic>
        <p:nvPicPr>
          <p:cNvPr id="35" name="Рисунок 3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480642"/>
            <a:ext cx="6480000" cy="57600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611560" y="2587479"/>
            <a:ext cx="5830938" cy="337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3" dirty="0" smtClean="0">
                <a:solidFill>
                  <a:srgbClr val="025B94"/>
                </a:solidFill>
              </a:rPr>
              <a:t>ЧЛЕНЫ ГЭК</a:t>
            </a:r>
            <a:endParaRPr lang="ru-RU" sz="1593" dirty="0">
              <a:solidFill>
                <a:srgbClr val="025B94"/>
              </a:solidFill>
            </a:endParaRPr>
          </a:p>
        </p:txBody>
      </p:sp>
      <p:pic>
        <p:nvPicPr>
          <p:cNvPr id="42" name="Рисунок 4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374169"/>
            <a:ext cx="1800000" cy="576000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020272" y="4428464"/>
            <a:ext cx="1331656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66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Не позднее, чем за 1 час</a:t>
            </a:r>
          </a:p>
        </p:txBody>
      </p:sp>
      <p:pic>
        <p:nvPicPr>
          <p:cNvPr id="44" name="Рисунок 4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6237311"/>
            <a:ext cx="6480000" cy="57600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611560" y="6381328"/>
            <a:ext cx="5358968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93" dirty="0" smtClean="0">
                <a:solidFill>
                  <a:srgbClr val="025B94"/>
                </a:solidFill>
              </a:rPr>
              <a:t>ВСЕ СПЕЦИАЛИСТЫ В СЛУЧАЕ ОРГАНИЗАЦИИ ППЭ на ДОМУ</a:t>
            </a:r>
            <a:endParaRPr lang="ru-RU" sz="1593" dirty="0">
              <a:solidFill>
                <a:srgbClr val="025B94"/>
              </a:solidFill>
            </a:endParaRPr>
          </a:p>
        </p:txBody>
      </p:sp>
      <p:pic>
        <p:nvPicPr>
          <p:cNvPr id="46" name="Рисунок 45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37376"/>
            <a:ext cx="1800000" cy="576000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7020272" y="6381328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66" b="1" dirty="0" smtClean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9.00</a:t>
            </a:r>
            <a:endParaRPr lang="ru-RU" sz="1366" b="1" dirty="0">
              <a:solidFill>
                <a:srgbClr val="025B9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Рисунок 46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228418"/>
            <a:ext cx="6480000" cy="576000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613270" y="1196752"/>
            <a:ext cx="5830938" cy="58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3" dirty="0">
                <a:solidFill>
                  <a:srgbClr val="025B94"/>
                </a:solidFill>
              </a:rPr>
              <a:t>РУКОВОДИТЕЛЬ ППЭ, </a:t>
            </a:r>
            <a:r>
              <a:rPr lang="ru-RU" sz="1593" dirty="0" smtClean="0">
                <a:solidFill>
                  <a:srgbClr val="025B94"/>
                </a:solidFill>
              </a:rPr>
              <a:t/>
            </a:r>
            <a:br>
              <a:rPr lang="ru-RU" sz="1593" dirty="0" smtClean="0">
                <a:solidFill>
                  <a:srgbClr val="025B94"/>
                </a:solidFill>
              </a:rPr>
            </a:br>
            <a:r>
              <a:rPr lang="ru-RU" sz="1593" dirty="0" smtClean="0">
                <a:solidFill>
                  <a:srgbClr val="025B94"/>
                </a:solidFill>
              </a:rPr>
              <a:t>РУКОВОДИТЕЛЬ </a:t>
            </a:r>
            <a:r>
              <a:rPr lang="ru-RU" sz="1593" dirty="0">
                <a:solidFill>
                  <a:srgbClr val="025B94"/>
                </a:solidFill>
              </a:rPr>
              <a:t>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9213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Явка в ППЭ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8831803" cy="58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93" b="1" dirty="0">
                <a:solidFill>
                  <a:srgbClr val="025B94"/>
                </a:solidFill>
              </a:rPr>
              <a:t>Ответственный организатор вне аудитории, уполномоченный руководителем ППЭ </a:t>
            </a:r>
            <a:r>
              <a:rPr lang="ru-RU" sz="1593" b="1" dirty="0" smtClean="0">
                <a:solidFill>
                  <a:srgbClr val="025B94"/>
                </a:solidFill>
              </a:rPr>
              <a:t>на проведение </a:t>
            </a:r>
            <a:r>
              <a:rPr lang="ru-RU" sz="1593" b="1" dirty="0">
                <a:solidFill>
                  <a:srgbClr val="025B94"/>
                </a:solidFill>
              </a:rPr>
              <a:t>регистрации лиц, привлекаемых к проведению </a:t>
            </a:r>
            <a:r>
              <a:rPr lang="ru-RU" sz="1593" b="1" dirty="0" smtClean="0">
                <a:solidFill>
                  <a:srgbClr val="025B94"/>
                </a:solidFill>
              </a:rPr>
              <a:t>ЕГЭ, должен:</a:t>
            </a:r>
            <a:endParaRPr lang="ru-RU" sz="1593" b="1" dirty="0">
              <a:solidFill>
                <a:srgbClr val="025B94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50634664"/>
              </p:ext>
            </p:extLst>
          </p:nvPr>
        </p:nvGraphicFramePr>
        <p:xfrm>
          <a:off x="290416" y="2060848"/>
          <a:ext cx="485764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1524251" y="5013176"/>
            <a:ext cx="3119757" cy="1152128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2F4B"/>
                </a:solidFill>
              </a:rPr>
              <a:t>Совместно с сотрудниками, осуществляющими охрану правопорядка и/или полиции</a:t>
            </a:r>
            <a:endParaRPr lang="ru-RU" dirty="0">
              <a:solidFill>
                <a:srgbClr val="012F4B"/>
              </a:solidFill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110436806"/>
              </p:ext>
            </p:extLst>
          </p:nvPr>
        </p:nvGraphicFramePr>
        <p:xfrm>
          <a:off x="6660232" y="2204864"/>
          <a:ext cx="1967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Стрелка вправо 22"/>
          <p:cNvSpPr/>
          <p:nvPr/>
        </p:nvSpPr>
        <p:spPr>
          <a:xfrm>
            <a:off x="5220072" y="4437112"/>
            <a:ext cx="1224136" cy="57606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Подготовка экзамена:</a:t>
            </a:r>
            <a:br>
              <a:rPr lang="ru-RU" sz="2800" b="1" dirty="0" smtClean="0"/>
            </a:br>
            <a:r>
              <a:rPr lang="ru-RU" sz="2800" b="1" dirty="0" smtClean="0"/>
              <a:t>информационная </a:t>
            </a:r>
            <a:r>
              <a:rPr lang="ru-RU" sz="2800" b="1" dirty="0"/>
              <a:t>безопасность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197" y="1422445"/>
            <a:ext cx="8831803" cy="1073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FF0000"/>
                </a:solidFill>
              </a:rPr>
              <a:t>ЗАПРЕЩАЕТСЯ</a:t>
            </a:r>
            <a:endParaRPr lang="ru-RU" sz="1024" b="1" u="sng" dirty="0">
              <a:solidFill>
                <a:srgbClr val="FF0000"/>
              </a:solidFill>
            </a:endParaRPr>
          </a:p>
          <a:p>
            <a:pPr algn="ctr"/>
            <a:r>
              <a:rPr lang="ru-RU" sz="1593" b="1" dirty="0">
                <a:solidFill>
                  <a:srgbClr val="025B94"/>
                </a:solidFill>
              </a:rPr>
              <a:t>Иметь при себе и использовать средства </a:t>
            </a:r>
            <a:r>
              <a:rPr lang="ru-RU" sz="1593" b="1" dirty="0" smtClean="0">
                <a:solidFill>
                  <a:srgbClr val="025B94"/>
                </a:solidFill>
              </a:rPr>
              <a:t>связи (кроме штаба ППЭ по служебной необходимости определенным категориям работников), </a:t>
            </a:r>
            <a:r>
              <a:rPr lang="ru-RU" sz="1593" b="1" dirty="0">
                <a:solidFill>
                  <a:srgbClr val="025B94"/>
                </a:solidFill>
              </a:rPr>
              <a:t>электронно-вычислительную технику, фото, аудио и видеоаппаратуру, и иные средства передачи информации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4553" y="2442059"/>
            <a:ext cx="5830938" cy="31220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>
                <a:solidFill>
                  <a:srgbClr val="0070C0"/>
                </a:solidFill>
              </a:rPr>
              <a:t>Категорически запрещается: </a:t>
            </a:r>
          </a:p>
          <a:p>
            <a:pPr algn="ctr"/>
            <a:r>
              <a:rPr lang="ru-RU" sz="1593" b="1" i="1" dirty="0">
                <a:solidFill>
                  <a:srgbClr val="025B94"/>
                </a:solidFill>
              </a:rPr>
              <a:t>* выносить из аудиторий и ППЭ экзаменационные материалы на</a:t>
            </a:r>
          </a:p>
          <a:p>
            <a:pPr algn="ctr"/>
            <a:r>
              <a:rPr lang="ru-RU" sz="1593" b="1" i="1" dirty="0">
                <a:solidFill>
                  <a:srgbClr val="025B94"/>
                </a:solidFill>
              </a:rPr>
              <a:t>бумажных или электронных носителях</a:t>
            </a:r>
          </a:p>
          <a:p>
            <a:pPr algn="ctr"/>
            <a:r>
              <a:rPr lang="ru-RU" sz="1593" b="1" i="1" dirty="0">
                <a:solidFill>
                  <a:srgbClr val="025B94"/>
                </a:solidFill>
              </a:rPr>
              <a:t>* фотографировать КИМ  и бланки ответов экзаменационных работ</a:t>
            </a:r>
          </a:p>
          <a:p>
            <a:pPr algn="ctr"/>
            <a:r>
              <a:rPr lang="ru-RU" sz="1593" b="1" i="1" dirty="0">
                <a:solidFill>
                  <a:srgbClr val="025B94"/>
                </a:solidFill>
              </a:rPr>
              <a:t>*передавать информацию третьим лицам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97670"/>
            <a:ext cx="1514552" cy="1131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608" y="3697670"/>
            <a:ext cx="1429540" cy="1176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630" y="3855054"/>
            <a:ext cx="1144805" cy="8621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630" y="3894688"/>
            <a:ext cx="1065208" cy="822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8438" y="3796179"/>
            <a:ext cx="1317110" cy="10195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3609" y="3726686"/>
            <a:ext cx="1317110" cy="110218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992919" y="5964977"/>
            <a:ext cx="6874204" cy="596868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dirty="0">
                <a:solidFill>
                  <a:schemeClr val="bg1"/>
                </a:solidFill>
              </a:rPr>
              <a:t>Федеральный закон от 30 декабря 2001 г. № 195</a:t>
            </a:r>
          </a:p>
          <a:p>
            <a:pPr algn="ctr"/>
            <a:r>
              <a:rPr lang="ru-RU" sz="1366" dirty="0">
                <a:solidFill>
                  <a:schemeClr val="bg1"/>
                </a:solidFill>
              </a:rPr>
              <a:t>«Кодекс Российской Федерации об административных  правонарушениях»</a:t>
            </a:r>
          </a:p>
        </p:txBody>
      </p:sp>
    </p:spTree>
    <p:extLst>
      <p:ext uri="{BB962C8B-B14F-4D97-AF65-F5344CB8AC3E}">
        <p14:creationId xmlns:p14="http://schemas.microsoft.com/office/powerpoint/2010/main" val="38471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Подготовка экзамена: </a:t>
            </a:r>
            <a:br>
              <a:rPr lang="ru-RU" sz="2800" b="1" dirty="0" smtClean="0"/>
            </a:br>
            <a:r>
              <a:rPr lang="ru-RU" sz="2800" b="1" dirty="0" smtClean="0"/>
              <a:t>экзаменационные материалы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29600" cy="29029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467544" y="4725144"/>
            <a:ext cx="8064896" cy="1224136"/>
          </a:xfrm>
          <a:prstGeom prst="rec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случае использования бумажной технологии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(на дому, в медицинских учреждениях) </a:t>
            </a:r>
            <a:r>
              <a:rPr lang="ru-RU" sz="2000" b="1" dirty="0" err="1" smtClean="0">
                <a:solidFill>
                  <a:schemeClr val="bg1"/>
                </a:solidFill>
              </a:rPr>
              <a:t>спецпакеты</a:t>
            </a:r>
            <a:r>
              <a:rPr lang="ru-RU" sz="2000" b="1" dirty="0" smtClean="0">
                <a:solidFill>
                  <a:schemeClr val="bg1"/>
                </a:solidFill>
              </a:rPr>
              <a:t> по 5 ИК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3861048"/>
            <a:ext cx="25202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8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Подготовка экзамена: </a:t>
            </a:r>
            <a:br>
              <a:rPr lang="ru-RU" sz="2800" b="1" dirty="0"/>
            </a:br>
            <a:r>
              <a:rPr lang="ru-RU" sz="2800" b="1" dirty="0"/>
              <a:t>экзаменационные материалы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3754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Электронные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ЭМ шифруются пакетами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по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15 и 5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штук,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записываются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компакт-диск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и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вкладываются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доставочный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сейф-пакет малый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ject 7"/>
          <p:cNvSpPr/>
          <p:nvPr/>
        </p:nvSpPr>
        <p:spPr>
          <a:xfrm rot="16200000">
            <a:off x="4644008" y="1772816"/>
            <a:ext cx="2088231" cy="2088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6"/>
          <p:cNvSpPr/>
          <p:nvPr/>
        </p:nvSpPr>
        <p:spPr>
          <a:xfrm rot="16200000">
            <a:off x="6480211" y="4041070"/>
            <a:ext cx="2232248" cy="2304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214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55959">
            <a:off x="5334108" y="3092129"/>
            <a:ext cx="1529302" cy="79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Подготовка экзамена: </a:t>
            </a:r>
            <a:br>
              <a:rPr lang="ru-RU" sz="2400" b="1" dirty="0" smtClean="0"/>
            </a:br>
            <a:r>
              <a:rPr lang="ru-RU" sz="2400" b="1" dirty="0" smtClean="0"/>
              <a:t>действия руководителя ППЭ до начала экзамена</a:t>
            </a:r>
            <a:endParaRPr lang="ru-RU" sz="24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910614">
            <a:off x="2856284" y="3377311"/>
            <a:ext cx="1679598" cy="29423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1268760"/>
            <a:ext cx="8769363" cy="20162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6AB3"/>
                </a:solidFill>
              </a:rPr>
              <a:t>До организации входа участников в ППЭ руководитель ППЭ осуществляет:</a:t>
            </a:r>
          </a:p>
          <a:p>
            <a:pPr marL="260193" indent="-260193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6AB3"/>
                </a:solidFill>
              </a:rPr>
              <a:t>Получение </a:t>
            </a:r>
            <a:r>
              <a:rPr lang="ru-RU" sz="1400" dirty="0" smtClean="0">
                <a:solidFill>
                  <a:srgbClr val="006AB3"/>
                </a:solidFill>
              </a:rPr>
              <a:t>сейф-пакетов от члена </a:t>
            </a:r>
            <a:r>
              <a:rPr lang="ru-RU" sz="1400" dirty="0">
                <a:solidFill>
                  <a:srgbClr val="006AB3"/>
                </a:solidFill>
              </a:rPr>
              <a:t>Г</a:t>
            </a:r>
            <a:r>
              <a:rPr lang="ru-RU" sz="1400" dirty="0" smtClean="0">
                <a:solidFill>
                  <a:srgbClr val="006AB3"/>
                </a:solidFill>
              </a:rPr>
              <a:t>ЭК с экзаменационными материалами, проверку </a:t>
            </a:r>
            <a:r>
              <a:rPr lang="ru-RU" sz="1400" dirty="0">
                <a:solidFill>
                  <a:srgbClr val="006AB3"/>
                </a:solidFill>
              </a:rPr>
              <a:t>комплектности </a:t>
            </a:r>
            <a:r>
              <a:rPr lang="en-US" sz="1400" dirty="0" smtClean="0">
                <a:solidFill>
                  <a:srgbClr val="006AB3"/>
                </a:solidFill>
              </a:rPr>
              <a:t/>
            </a:r>
            <a:br>
              <a:rPr lang="en-US" sz="1400" dirty="0" smtClean="0">
                <a:solidFill>
                  <a:srgbClr val="006AB3"/>
                </a:solidFill>
              </a:rPr>
            </a:br>
            <a:r>
              <a:rPr lang="ru-RU" sz="1400" dirty="0" smtClean="0">
                <a:solidFill>
                  <a:srgbClr val="006AB3"/>
                </a:solidFill>
              </a:rPr>
              <a:t>и </a:t>
            </a:r>
            <a:r>
              <a:rPr lang="ru-RU" sz="1400" dirty="0">
                <a:solidFill>
                  <a:srgbClr val="006AB3"/>
                </a:solidFill>
              </a:rPr>
              <a:t>целостности </a:t>
            </a:r>
            <a:r>
              <a:rPr lang="ru-RU" sz="1400" dirty="0" smtClean="0">
                <a:solidFill>
                  <a:srgbClr val="006AB3"/>
                </a:solidFill>
              </a:rPr>
              <a:t>ЭМ</a:t>
            </a:r>
            <a:r>
              <a:rPr lang="ru-RU" sz="1400" dirty="0">
                <a:solidFill>
                  <a:srgbClr val="006AB3"/>
                </a:solidFill>
              </a:rPr>
              <a:t> (форма </a:t>
            </a:r>
            <a:r>
              <a:rPr lang="ru-RU" sz="1400" dirty="0" smtClean="0">
                <a:solidFill>
                  <a:srgbClr val="006AB3"/>
                </a:solidFill>
              </a:rPr>
              <a:t>ППЭ-14-03), заполнение формы ППЭ-14-01, </a:t>
            </a:r>
            <a:r>
              <a:rPr lang="ru-RU" sz="1400" dirty="0">
                <a:solidFill>
                  <a:srgbClr val="006AB3"/>
                </a:solidFill>
              </a:rPr>
              <a:t>размещение в сейфе ППЭ – </a:t>
            </a:r>
            <a:r>
              <a:rPr lang="en-US" sz="1400" dirty="0" smtClean="0">
                <a:solidFill>
                  <a:srgbClr val="006AB3"/>
                </a:solidFill>
              </a:rPr>
              <a:t/>
            </a:r>
            <a:br>
              <a:rPr lang="en-US" sz="1400" dirty="0" smtClean="0">
                <a:solidFill>
                  <a:srgbClr val="006AB3"/>
                </a:solidFill>
              </a:rPr>
            </a:br>
            <a:r>
              <a:rPr lang="ru-RU" sz="1400" b="1" dirty="0" smtClean="0">
                <a:solidFill>
                  <a:srgbClr val="006AB3"/>
                </a:solidFill>
              </a:rPr>
              <a:t>не </a:t>
            </a:r>
            <a:r>
              <a:rPr lang="ru-RU" sz="1400" b="1" dirty="0">
                <a:solidFill>
                  <a:srgbClr val="006AB3"/>
                </a:solidFill>
              </a:rPr>
              <a:t>позднее 7.30</a:t>
            </a:r>
            <a:r>
              <a:rPr lang="ru-RU" sz="1400" dirty="0">
                <a:solidFill>
                  <a:srgbClr val="006AB3"/>
                </a:solidFill>
              </a:rPr>
              <a:t>;</a:t>
            </a:r>
          </a:p>
          <a:p>
            <a:pPr marL="260193" indent="-260193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6AB3"/>
                </a:solidFill>
              </a:rPr>
              <a:t>Вскрытие пакета руководителя </a:t>
            </a:r>
            <a:r>
              <a:rPr lang="ru-RU" sz="1400" dirty="0" smtClean="0">
                <a:solidFill>
                  <a:srgbClr val="006AB3"/>
                </a:solidFill>
              </a:rPr>
              <a:t>ППЭ (распечатка – в случае использования электронной версии), </a:t>
            </a:r>
            <a:r>
              <a:rPr lang="ru-RU" sz="1400" dirty="0">
                <a:solidFill>
                  <a:srgbClr val="006AB3"/>
                </a:solidFill>
              </a:rPr>
              <a:t>регистрация (по форме ППЭ-07), распределение, назначение ответственных организаторов </a:t>
            </a:r>
            <a:r>
              <a:rPr lang="en-US" sz="1400" dirty="0" smtClean="0">
                <a:solidFill>
                  <a:srgbClr val="006AB3"/>
                </a:solidFill>
              </a:rPr>
              <a:t/>
            </a:r>
            <a:br>
              <a:rPr lang="en-US" sz="1400" dirty="0" smtClean="0">
                <a:solidFill>
                  <a:srgbClr val="006AB3"/>
                </a:solidFill>
              </a:rPr>
            </a:br>
            <a:r>
              <a:rPr lang="ru-RU" sz="1400" dirty="0" smtClean="0">
                <a:solidFill>
                  <a:srgbClr val="006AB3"/>
                </a:solidFill>
              </a:rPr>
              <a:t>(</a:t>
            </a:r>
            <a:r>
              <a:rPr lang="ru-RU" sz="1400" dirty="0">
                <a:solidFill>
                  <a:srgbClr val="006AB3"/>
                </a:solidFill>
              </a:rPr>
              <a:t>форма ППЭ-07) – </a:t>
            </a:r>
            <a:r>
              <a:rPr lang="ru-RU" sz="1400" b="1" dirty="0">
                <a:solidFill>
                  <a:srgbClr val="006AB3"/>
                </a:solidFill>
              </a:rPr>
              <a:t>не позднее </a:t>
            </a:r>
            <a:r>
              <a:rPr lang="ru-RU" sz="1400" b="1" dirty="0" smtClean="0">
                <a:solidFill>
                  <a:srgbClr val="006AB3"/>
                </a:solidFill>
              </a:rPr>
              <a:t>7.50</a:t>
            </a:r>
            <a:r>
              <a:rPr lang="ru-RU" sz="1400" dirty="0">
                <a:solidFill>
                  <a:srgbClr val="006AB3"/>
                </a:solidFill>
              </a:rPr>
              <a:t>;</a:t>
            </a:r>
          </a:p>
          <a:p>
            <a:pPr marL="260193" indent="-260193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6AB3"/>
                </a:solidFill>
              </a:rPr>
              <a:t> Проведение краткого инструктажа организаторов и работников </a:t>
            </a:r>
            <a:r>
              <a:rPr lang="ru-RU" sz="1400" dirty="0" smtClean="0">
                <a:solidFill>
                  <a:srgbClr val="006AB3"/>
                </a:solidFill>
              </a:rPr>
              <a:t>ППЭ (приложение 1.9 МР по подготовке </a:t>
            </a:r>
            <a:r>
              <a:rPr lang="en-US" sz="1400" dirty="0" smtClean="0">
                <a:solidFill>
                  <a:srgbClr val="006AB3"/>
                </a:solidFill>
              </a:rPr>
              <a:t/>
            </a:r>
            <a:br>
              <a:rPr lang="en-US" sz="1400" dirty="0" smtClean="0">
                <a:solidFill>
                  <a:srgbClr val="006AB3"/>
                </a:solidFill>
              </a:rPr>
            </a:br>
            <a:r>
              <a:rPr lang="ru-RU" sz="1400" dirty="0" smtClean="0">
                <a:solidFill>
                  <a:srgbClr val="006AB3"/>
                </a:solidFill>
              </a:rPr>
              <a:t>и проведению ЕГЭ в ППЭ), </a:t>
            </a:r>
            <a:r>
              <a:rPr lang="ru-RU" sz="1400" dirty="0">
                <a:solidFill>
                  <a:srgbClr val="006AB3"/>
                </a:solidFill>
              </a:rPr>
              <a:t>выдача ведомостей и протоколов </a:t>
            </a:r>
            <a:r>
              <a:rPr lang="ru-RU" sz="1400" dirty="0" smtClean="0">
                <a:solidFill>
                  <a:srgbClr val="006AB3"/>
                </a:solidFill>
              </a:rPr>
              <a:t>организаторам </a:t>
            </a:r>
            <a:r>
              <a:rPr lang="ru-RU" sz="1400" dirty="0">
                <a:solidFill>
                  <a:srgbClr val="006AB3"/>
                </a:solidFill>
              </a:rPr>
              <a:t>– </a:t>
            </a:r>
            <a:r>
              <a:rPr lang="ru-RU" sz="1400" b="1" dirty="0">
                <a:solidFill>
                  <a:srgbClr val="006AB3"/>
                </a:solidFill>
              </a:rPr>
              <a:t>не ранее </a:t>
            </a:r>
            <a:r>
              <a:rPr lang="ru-RU" sz="1400" b="1" dirty="0" smtClean="0">
                <a:solidFill>
                  <a:srgbClr val="006AB3"/>
                </a:solidFill>
              </a:rPr>
              <a:t>8.15</a:t>
            </a:r>
            <a:endParaRPr lang="ru-RU" sz="1400" dirty="0">
              <a:solidFill>
                <a:srgbClr val="006AB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717032"/>
            <a:ext cx="5169646" cy="17243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366" b="1" i="1" dirty="0" smtClean="0">
                <a:solidFill>
                  <a:srgbClr val="006AB3"/>
                </a:solidFill>
              </a:rPr>
              <a:t> </a:t>
            </a:r>
            <a:r>
              <a:rPr lang="ru-RU" sz="1366" b="1" i="1" dirty="0" smtClean="0">
                <a:solidFill>
                  <a:srgbClr val="006AB3"/>
                </a:solidFill>
              </a:rPr>
              <a:t>Организаторам </a:t>
            </a:r>
            <a:r>
              <a:rPr lang="ru-RU" sz="1366" b="1" i="1" dirty="0">
                <a:solidFill>
                  <a:srgbClr val="006AB3"/>
                </a:solidFill>
              </a:rPr>
              <a:t>в аудиториях</a:t>
            </a:r>
          </a:p>
          <a:p>
            <a:pPr marL="260193" indent="-260193"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</a:rPr>
              <a:t>списки участников экзамена в аудиториях, протоколы (формы ППЭ-05-01, ППЭ-05-02, 12-02, 12-03, </a:t>
            </a:r>
            <a:r>
              <a:rPr lang="ru-RU" sz="1366" dirty="0" smtClean="0">
                <a:solidFill>
                  <a:srgbClr val="006AB3"/>
                </a:solidFill>
              </a:rPr>
              <a:t>12-04-МАШ, ППЭ-16</a:t>
            </a:r>
            <a:r>
              <a:rPr lang="ru-RU" sz="1366" dirty="0">
                <a:solidFill>
                  <a:srgbClr val="006AB3"/>
                </a:solidFill>
              </a:rPr>
              <a:t>);</a:t>
            </a:r>
          </a:p>
          <a:p>
            <a:pPr marL="260193" indent="-260193"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</a:rPr>
              <a:t>таблички с номером аудитории, ножницы;</a:t>
            </a:r>
          </a:p>
          <a:p>
            <a:pPr marL="260193" indent="-260193"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</a:rPr>
              <a:t>инструкцию, зачитываемую организатором в аудитории перед началом экзамена для участников;</a:t>
            </a:r>
          </a:p>
          <a:p>
            <a:pPr marL="260193" indent="-260193"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</a:rPr>
              <a:t>черновики, конверт </a:t>
            </a:r>
            <a:r>
              <a:rPr lang="ru-RU" sz="1366" dirty="0">
                <a:solidFill>
                  <a:srgbClr val="006AB3"/>
                </a:solidFill>
              </a:rPr>
              <a:t>для упаковки </a:t>
            </a:r>
            <a:r>
              <a:rPr lang="ru-RU" sz="1366" dirty="0" smtClean="0">
                <a:solidFill>
                  <a:srgbClr val="006AB3"/>
                </a:solidFill>
              </a:rPr>
              <a:t>черновиков</a:t>
            </a:r>
            <a:endParaRPr lang="ru-RU" sz="1366" dirty="0">
              <a:solidFill>
                <a:srgbClr val="006AB3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3717032"/>
            <a:ext cx="3456384" cy="17148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i="1" dirty="0">
                <a:solidFill>
                  <a:srgbClr val="006AB3"/>
                </a:solidFill>
              </a:rPr>
              <a:t>Ответственному организатору </a:t>
            </a:r>
            <a:r>
              <a:rPr lang="en-US" sz="1366" b="1" i="1" dirty="0" smtClean="0">
                <a:solidFill>
                  <a:srgbClr val="006AB3"/>
                </a:solidFill>
              </a:rPr>
              <a:t/>
            </a:r>
            <a:br>
              <a:rPr lang="en-US" sz="1366" b="1" i="1" dirty="0" smtClean="0">
                <a:solidFill>
                  <a:srgbClr val="006AB3"/>
                </a:solidFill>
              </a:rPr>
            </a:br>
            <a:r>
              <a:rPr lang="ru-RU" sz="1366" b="1" i="1" dirty="0" smtClean="0">
                <a:solidFill>
                  <a:srgbClr val="006AB3"/>
                </a:solidFill>
              </a:rPr>
              <a:t>вне </a:t>
            </a:r>
            <a:r>
              <a:rPr lang="ru-RU" sz="1366" b="1" i="1" dirty="0">
                <a:solidFill>
                  <a:srgbClr val="006AB3"/>
                </a:solidFill>
              </a:rPr>
              <a:t>аудитории </a:t>
            </a:r>
          </a:p>
          <a:p>
            <a:r>
              <a:rPr lang="ru-RU" sz="1366" dirty="0" smtClean="0">
                <a:solidFill>
                  <a:srgbClr val="006AB3"/>
                </a:solidFill>
              </a:rPr>
              <a:t>ППЭ-06-01</a:t>
            </a:r>
            <a:r>
              <a:rPr lang="ru-RU" sz="1366" dirty="0">
                <a:solidFill>
                  <a:srgbClr val="006AB3"/>
                </a:solidFill>
              </a:rPr>
              <a:t>, </a:t>
            </a:r>
            <a:r>
              <a:rPr lang="ru-RU" sz="1366" dirty="0" smtClean="0">
                <a:solidFill>
                  <a:srgbClr val="006AB3"/>
                </a:solidFill>
              </a:rPr>
              <a:t>ППЭ-06-02 </a:t>
            </a:r>
            <a:r>
              <a:rPr lang="ru-RU" sz="1366" dirty="0">
                <a:solidFill>
                  <a:srgbClr val="006AB3"/>
                </a:solidFill>
              </a:rPr>
              <a:t>– для размещения  на информационном стенде при входе </a:t>
            </a:r>
            <a:r>
              <a:rPr lang="ru-RU" sz="1366" dirty="0" smtClean="0">
                <a:solidFill>
                  <a:srgbClr val="006AB3"/>
                </a:solidFill>
              </a:rPr>
              <a:t>в</a:t>
            </a:r>
            <a:r>
              <a:rPr lang="en-US" sz="1366" dirty="0" smtClean="0">
                <a:solidFill>
                  <a:srgbClr val="006AB3"/>
                </a:solidFill>
              </a:rPr>
              <a:t> </a:t>
            </a:r>
            <a:r>
              <a:rPr lang="ru-RU" sz="1366" dirty="0" smtClean="0">
                <a:solidFill>
                  <a:srgbClr val="006AB3"/>
                </a:solidFill>
              </a:rPr>
              <a:t>ППЭ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327" y="5517232"/>
            <a:ext cx="8925169" cy="1144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0193" indent="-260193" defTabSz="972122">
              <a:buFont typeface="Arial" panose="020B0604020202020204" pitchFamily="34" charset="0"/>
              <a:buChar char="•"/>
            </a:pPr>
            <a:r>
              <a:rPr lang="ru-RU" sz="1366" dirty="0">
                <a:solidFill>
                  <a:srgbClr val="006AB3"/>
                </a:solidFill>
              </a:rPr>
              <a:t>передать медицинскому работнику инструкцию, определяющую порядок его работы во время проведения ЕГЭ в ППЭ, журнал учета участников ЕГЭ, обратившихся к медицинскому работнику;</a:t>
            </a:r>
          </a:p>
          <a:p>
            <a:pPr marL="260193" indent="-260193" defTabSz="972122">
              <a:buFont typeface="Arial" panose="020B0604020202020204" pitchFamily="34" charset="0"/>
              <a:buChar char="•"/>
            </a:pPr>
            <a:r>
              <a:rPr lang="ru-RU" sz="1366" dirty="0">
                <a:solidFill>
                  <a:srgbClr val="006AB3"/>
                </a:solidFill>
              </a:rPr>
              <a:t>дать распоряжение техническим специалистам, отвечающим за организацию видеонаблюдения в ППЭ, о начале видеонаблюдения в аудиториях ППЭ </a:t>
            </a:r>
            <a:r>
              <a:rPr lang="ru-RU" sz="1366" dirty="0">
                <a:solidFill>
                  <a:srgbClr val="FF0000"/>
                </a:solidFill>
              </a:rPr>
              <a:t>не позднее </a:t>
            </a:r>
            <a:r>
              <a:rPr lang="ru-RU" sz="1366" dirty="0" smtClean="0">
                <a:solidFill>
                  <a:srgbClr val="FF0000"/>
                </a:solidFill>
              </a:rPr>
              <a:t>8:00 </a:t>
            </a:r>
            <a:r>
              <a:rPr lang="ru-RU" sz="1366" dirty="0">
                <a:solidFill>
                  <a:srgbClr val="006AB3"/>
                </a:solidFill>
              </a:rPr>
              <a:t>по местному времени, о сверке часов во всех аудиториях ППЭ, сверке времени на ПАК.</a:t>
            </a:r>
          </a:p>
        </p:txBody>
      </p:sp>
    </p:spTree>
    <p:extLst>
      <p:ext uri="{BB962C8B-B14F-4D97-AF65-F5344CB8AC3E}">
        <p14:creationId xmlns:p14="http://schemas.microsoft.com/office/powerpoint/2010/main" val="28663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Подготовка экзамена: </a:t>
            </a:r>
            <a:br>
              <a:rPr lang="ru-RU" sz="2400" b="1" dirty="0" smtClean="0"/>
            </a:br>
            <a:r>
              <a:rPr lang="ru-RU" sz="2400" b="1" dirty="0" smtClean="0"/>
              <a:t>действия организаторов ППЭ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до начала входа участников ЕГЭ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23014"/>
            <a:ext cx="8507288" cy="4393311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lnSpc>
                <a:spcPct val="115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не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позднее 8.45 пройти в свою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аудиторию </a:t>
            </a:r>
          </a:p>
          <a:p>
            <a:pPr marL="285750" indent="-285750" algn="just">
              <a:lnSpc>
                <a:spcPct val="115000"/>
              </a:lnSpc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проверить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ее готовность к экзамену (в том числе готовность средств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видеонаблюдения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)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 </a:t>
            </a:r>
            <a:endParaRPr lang="ru-RU" sz="2000" dirty="0">
              <a:solidFill>
                <a:srgbClr val="000000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marL="285750" indent="-285750" algn="just">
              <a:lnSpc>
                <a:spcPct val="115000"/>
              </a:lnSpc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проветрить аудиторию (при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необходимости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)</a:t>
            </a:r>
            <a:endParaRPr lang="ru-RU" sz="2000" dirty="0">
              <a:solidFill>
                <a:srgbClr val="000000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marL="285750" indent="-285750" algn="just">
              <a:lnSpc>
                <a:spcPct val="115000"/>
              </a:lnSpc>
            </a:pPr>
            <a:r>
              <a:rPr lang="ru-RU" sz="2000" dirty="0"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вывесить у входа в аудиторию один экземпляр формы ППЭ-05-01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«Список участников ГИА в аудитории ППЭ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»</a:t>
            </a:r>
            <a:endParaRPr lang="ru-RU" sz="2000" dirty="0"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marL="285750" indent="-285750" algn="just">
              <a:lnSpc>
                <a:spcPct val="115000"/>
              </a:lnSpc>
            </a:pPr>
            <a:r>
              <a:rPr lang="ru-RU" sz="2000" dirty="0"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раздать на рабочие места участников ЕГЭ черновики со штампом образовательной организации, на базе которой расположен ППЭ, на каждого участника ЕГЭ (минимальное количество - два листа</a:t>
            </a:r>
            <a:r>
              <a:rPr lang="ru-RU" sz="2000" dirty="0" smtClean="0"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)</a:t>
            </a:r>
            <a:endParaRPr lang="ru-RU" sz="2000" dirty="0"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marL="285750" indent="-285750" algn="just">
              <a:lnSpc>
                <a:spcPct val="115000"/>
              </a:lnSpc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оформить на доске образец регистрационных полей бланка регистрации участника ЕГЭ </a:t>
            </a:r>
            <a:r>
              <a:rPr lang="ru-RU" sz="2000" dirty="0"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(оформление на доске регистрационных полей бланка регистрации участника ЕГЭ может быть произведено за день до проведения экзамена</a:t>
            </a:r>
            <a:r>
              <a:rPr lang="ru-RU" sz="2000" dirty="0" smtClean="0"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)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  </a:t>
            </a:r>
            <a:endParaRPr lang="ru-RU" sz="2000" dirty="0">
              <a:solidFill>
                <a:srgbClr val="000000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marL="285750" indent="-285750" algn="just">
              <a:lnSpc>
                <a:spcPct val="115000"/>
              </a:lnSpc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подготовить необходимую информацию для заполнения бланков регистрации с использованием полученной у руководителя формы ППЭ-16 «Расшифровка кодов образовательных организаций ППЭ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3795" y="1303517"/>
            <a:ext cx="4301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6AB3"/>
                </a:solidFill>
              </a:rPr>
              <a:t>Организаторы в аудитории обязаны:</a:t>
            </a:r>
          </a:p>
        </p:txBody>
      </p:sp>
    </p:spTree>
    <p:extLst>
      <p:ext uri="{BB962C8B-B14F-4D97-AF65-F5344CB8AC3E}">
        <p14:creationId xmlns:p14="http://schemas.microsoft.com/office/powerpoint/2010/main" val="1611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/>
              <a:t>Подготовка экзамена: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организация входа участников в ППЭ</a:t>
            </a:r>
          </a:p>
        </p:txBody>
      </p:sp>
      <p:pic>
        <p:nvPicPr>
          <p:cNvPr id="2355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17032"/>
            <a:ext cx="3688400" cy="2560542"/>
          </a:xfrm>
        </p:spPr>
      </p:pic>
      <p:sp>
        <p:nvSpPr>
          <p:cNvPr id="5" name="Прямоугольник 4"/>
          <p:cNvSpPr/>
          <p:nvPr/>
        </p:nvSpPr>
        <p:spPr>
          <a:xfrm>
            <a:off x="163513" y="1311275"/>
            <a:ext cx="2536279" cy="33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93" b="1" dirty="0">
                <a:solidFill>
                  <a:srgbClr val="FF0000"/>
                </a:solidFill>
              </a:rPr>
              <a:t>С 9:00 в день </a:t>
            </a:r>
            <a:r>
              <a:rPr lang="ru-RU" sz="1593" b="1" dirty="0" smtClean="0">
                <a:solidFill>
                  <a:srgbClr val="FF0000"/>
                </a:solidFill>
              </a:rPr>
              <a:t>экзамена:</a:t>
            </a:r>
            <a:endParaRPr lang="ru-RU" sz="1593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2588" y="2852936"/>
            <a:ext cx="8675687" cy="40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AB3"/>
                </a:solidFill>
              </a:rPr>
              <a:t>Паспортный контроль. Организатор </a:t>
            </a:r>
            <a:r>
              <a:rPr lang="ru-RU" b="1" dirty="0" smtClean="0">
                <a:solidFill>
                  <a:srgbClr val="006AB3"/>
                </a:solidFill>
              </a:rPr>
              <a:t>вне аудитории на </a:t>
            </a:r>
            <a:r>
              <a:rPr lang="ru-RU" b="1" dirty="0">
                <a:solidFill>
                  <a:srgbClr val="006AB3"/>
                </a:solidFill>
              </a:rPr>
              <a:t>входе в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92613" y="3429000"/>
            <a:ext cx="4468812" cy="903288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chemeClr val="bg1"/>
                </a:solidFill>
              </a:rPr>
              <a:t>проверяет документ, удостоверяющий личность участника, наличие его в списке распределения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92613" y="4365104"/>
            <a:ext cx="4572000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66" b="1" dirty="0">
                <a:solidFill>
                  <a:srgbClr val="FF0000"/>
                </a:solidFill>
              </a:rPr>
              <a:t>в случае отсутствия у обучающегося документа, </a:t>
            </a:r>
          </a:p>
          <a:p>
            <a:pPr algn="ctr">
              <a:defRPr/>
            </a:pPr>
            <a:r>
              <a:rPr lang="ru-RU" sz="1366" b="1" dirty="0">
                <a:solidFill>
                  <a:srgbClr val="FF0000"/>
                </a:solidFill>
              </a:rPr>
              <a:t>его личность ПИСЬМЕННО подтверждает сопровождающий в форме ППЭ-20</a:t>
            </a:r>
          </a:p>
          <a:p>
            <a:pPr algn="ctr">
              <a:defRPr/>
            </a:pPr>
            <a:endParaRPr lang="ru-RU" sz="1366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366" b="1" dirty="0" smtClean="0">
                <a:solidFill>
                  <a:srgbClr val="0070C0"/>
                </a:solidFill>
              </a:rPr>
              <a:t>Организатор</a:t>
            </a:r>
            <a:endParaRPr lang="ru-RU" sz="1366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2599" y="1811338"/>
            <a:ext cx="8378825" cy="91440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chemeClr val="bg1"/>
                </a:solidFill>
              </a:rPr>
              <a:t>Организаторы вне аудитории указывают участникам на необходимость оставить личные вещи (в специально выделенном в ППЭ месте для личных вещей участников)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98763" y="1336675"/>
            <a:ext cx="6108700" cy="38735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66" dirty="0">
                <a:solidFill>
                  <a:schemeClr val="bg1"/>
                </a:solidFill>
              </a:rPr>
              <a:t>Член ГЭК осуществляет контроль за организацией входа участников в ППЭ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92613" y="5445224"/>
            <a:ext cx="4468812" cy="712787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chemeClr val="bg1"/>
                </a:solidFill>
              </a:rPr>
              <a:t>сопровождает участников в аудитории </a:t>
            </a:r>
            <a:br>
              <a:rPr lang="ru-RU" sz="1593" dirty="0">
                <a:solidFill>
                  <a:schemeClr val="bg1"/>
                </a:solidFill>
              </a:rPr>
            </a:br>
            <a:r>
              <a:rPr lang="ru-RU" sz="1593" dirty="0">
                <a:solidFill>
                  <a:schemeClr val="bg1"/>
                </a:solidFill>
              </a:rPr>
              <a:t>в соответствии с автоматизированным распределением</a:t>
            </a:r>
          </a:p>
        </p:txBody>
      </p:sp>
    </p:spTree>
    <p:extLst>
      <p:ext uri="{BB962C8B-B14F-4D97-AF65-F5344CB8AC3E}">
        <p14:creationId xmlns:p14="http://schemas.microsoft.com/office/powerpoint/2010/main" val="120499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/>
              <a:t>Подготовка экзамена:</a:t>
            </a:r>
            <a:br>
              <a:rPr lang="ru-RU" altLang="ru-RU" sz="2800" b="1" dirty="0"/>
            </a:br>
            <a:r>
              <a:rPr lang="ru-RU" altLang="ru-RU" sz="2800" b="1" dirty="0"/>
              <a:t>организация входа участников в ППЭ</a:t>
            </a:r>
            <a:endParaRPr lang="ru-RU" altLang="ru-RU" sz="2800" b="1" dirty="0" smtClean="0"/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6717"/>
            <a:ext cx="3773751" cy="2597121"/>
          </a:xfrm>
        </p:spPr>
      </p:pic>
      <p:sp>
        <p:nvSpPr>
          <p:cNvPr id="5" name="Прямоугольник 4"/>
          <p:cNvSpPr/>
          <p:nvPr/>
        </p:nvSpPr>
        <p:spPr>
          <a:xfrm>
            <a:off x="4319588" y="1268760"/>
            <a:ext cx="4556125" cy="2630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b="1" dirty="0">
                <a:solidFill>
                  <a:srgbClr val="006AB3"/>
                </a:solidFill>
              </a:rPr>
              <a:t>Сотрудники полиции с использованием металлоискателей проверяют наличие </a:t>
            </a:r>
            <a:r>
              <a:rPr lang="en-US" sz="1593" b="1" dirty="0" smtClean="0">
                <a:solidFill>
                  <a:srgbClr val="006AB3"/>
                </a:solidFill>
              </a:rPr>
              <a:t/>
            </a:r>
            <a:br>
              <a:rPr lang="en-US" sz="1593" b="1" dirty="0" smtClean="0">
                <a:solidFill>
                  <a:srgbClr val="006AB3"/>
                </a:solidFill>
              </a:rPr>
            </a:br>
            <a:r>
              <a:rPr lang="ru-RU" sz="1593" b="1" dirty="0" smtClean="0">
                <a:solidFill>
                  <a:srgbClr val="006AB3"/>
                </a:solidFill>
              </a:rPr>
              <a:t>у </a:t>
            </a:r>
            <a:r>
              <a:rPr lang="ru-RU" sz="1593" b="1" dirty="0">
                <a:solidFill>
                  <a:srgbClr val="006AB3"/>
                </a:solidFill>
              </a:rPr>
              <a:t>участников ЕГЭ запрещенных средств. При появлении сигнала металлоискателя сотрудник полиции и организатор предлагают участнику ЕГЭ показать предмет, вызывающий сигнал, </a:t>
            </a:r>
            <a:r>
              <a:rPr lang="en-US" sz="1593" b="1" dirty="0" smtClean="0">
                <a:solidFill>
                  <a:srgbClr val="006AB3"/>
                </a:solidFill>
              </a:rPr>
              <a:t/>
            </a:r>
            <a:br>
              <a:rPr lang="en-US" sz="1593" b="1" dirty="0" smtClean="0">
                <a:solidFill>
                  <a:srgbClr val="006AB3"/>
                </a:solidFill>
              </a:rPr>
            </a:br>
            <a:r>
              <a:rPr lang="ru-RU" sz="1593" b="1" dirty="0" smtClean="0">
                <a:solidFill>
                  <a:srgbClr val="006AB3"/>
                </a:solidFill>
              </a:rPr>
              <a:t>и </a:t>
            </a:r>
            <a:r>
              <a:rPr lang="ru-RU" sz="1593" b="1" dirty="0">
                <a:solidFill>
                  <a:srgbClr val="006AB3"/>
                </a:solidFill>
              </a:rPr>
              <a:t>сдать его в место хранения личных вещей, сопроводив предложение дополнительными разъяснениями</a:t>
            </a:r>
          </a:p>
        </p:txBody>
      </p:sp>
      <p:pic>
        <p:nvPicPr>
          <p:cNvPr id="24581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789040"/>
            <a:ext cx="4040188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7800" y="4614863"/>
            <a:ext cx="4695825" cy="124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b="1" dirty="0">
                <a:solidFill>
                  <a:srgbClr val="006AB3"/>
                </a:solidFill>
              </a:rPr>
              <a:t>По медицинским показаниям при предъявлении медицинской справки участник ЕГЭ может быть освобожден от проверки с использованием металлоискателя</a:t>
            </a:r>
          </a:p>
        </p:txBody>
      </p:sp>
    </p:spTree>
    <p:extLst>
      <p:ext uri="{BB962C8B-B14F-4D97-AF65-F5344CB8AC3E}">
        <p14:creationId xmlns:p14="http://schemas.microsoft.com/office/powerpoint/2010/main" val="27738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4234" y="2636912"/>
            <a:ext cx="6791082" cy="2382235"/>
          </a:xfrm>
        </p:spPr>
        <p:txBody>
          <a:bodyPr>
            <a:normAutofit fontScale="90000"/>
          </a:bodyPr>
          <a:lstStyle/>
          <a:p>
            <a:r>
              <a:rPr lang="ru-RU" sz="3073" dirty="0"/>
              <a:t>Организация и проведение государственной итоговой аттестации в пунктах проведения </a:t>
            </a:r>
            <a:r>
              <a:rPr lang="ru-RU" sz="3073" dirty="0" smtClean="0"/>
              <a:t>экзаменов</a:t>
            </a:r>
            <a:br>
              <a:rPr lang="ru-RU" sz="3073" dirty="0" smtClean="0"/>
            </a:br>
            <a:r>
              <a:rPr lang="ru-RU" sz="3073" dirty="0" smtClean="0"/>
              <a:t>в форме единого государственного экзамена</a:t>
            </a:r>
            <a:endParaRPr lang="ru-RU" sz="3073" dirty="0"/>
          </a:p>
        </p:txBody>
      </p:sp>
    </p:spTree>
    <p:extLst>
      <p:ext uri="{BB962C8B-B14F-4D97-AF65-F5344CB8AC3E}">
        <p14:creationId xmlns:p14="http://schemas.microsoft.com/office/powerpoint/2010/main" val="12077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800" b="1" dirty="0"/>
              <a:t>Подготовка экзамена:</a:t>
            </a:r>
            <a:br>
              <a:rPr lang="ru-RU" altLang="ru-RU" sz="2800" b="1" dirty="0"/>
            </a:br>
            <a:r>
              <a:rPr lang="ru-RU" altLang="ru-RU" sz="2800" b="1" dirty="0"/>
              <a:t>организация входа участников в ППЭ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37764"/>
              </p:ext>
            </p:extLst>
          </p:nvPr>
        </p:nvGraphicFramePr>
        <p:xfrm>
          <a:off x="457200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9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/>
              <a:t>Подготовка экзамена:</a:t>
            </a:r>
            <a:br>
              <a:rPr lang="ru-RU" altLang="ru-RU" sz="2800" b="1" dirty="0"/>
            </a:br>
            <a:r>
              <a:rPr lang="ru-RU" altLang="ru-RU" sz="2800" b="1" dirty="0"/>
              <a:t>организация входа участников в </a:t>
            </a:r>
            <a:r>
              <a:rPr lang="ru-RU" altLang="ru-RU" sz="2800" b="1" dirty="0" smtClean="0"/>
              <a:t>ППЭ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03388" y="1479550"/>
            <a:ext cx="6108700" cy="385763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Участники ЕГЭ не допускаются в ППЭ в случаях: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3086" y="2055813"/>
            <a:ext cx="8328025" cy="52070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Отсутствия участника ЕГЭ в списках распределения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данный ППЭ на данный экзамен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3086" y="2636912"/>
            <a:ext cx="8328025" cy="52070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Отказа от сдачи запрещённых средств, в том числе средств связи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3086" y="3236913"/>
            <a:ext cx="8328025" cy="52070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Отсутствия у выпускника прошлых лет </a:t>
            </a:r>
            <a:r>
              <a:rPr lang="ru-RU" dirty="0" smtClean="0">
                <a:solidFill>
                  <a:schemeClr val="bg1"/>
                </a:solidFill>
              </a:rPr>
              <a:t>документа</a:t>
            </a:r>
            <a:r>
              <a:rPr lang="ru-RU" dirty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удостоверяющего личность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3086" y="4048125"/>
            <a:ext cx="8328025" cy="52070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Опоздание не является причиной не допуска участника в </a:t>
            </a:r>
            <a:r>
              <a:rPr lang="ru-RU" sz="2000" b="1" dirty="0" smtClean="0">
                <a:solidFill>
                  <a:srgbClr val="FF0000"/>
                </a:solidFill>
              </a:rPr>
              <a:t>ППЭ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086" y="5018088"/>
            <a:ext cx="8328025" cy="859184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В случае </a:t>
            </a:r>
            <a:r>
              <a:rPr lang="ru-RU" dirty="0" err="1" smtClean="0">
                <a:solidFill>
                  <a:schemeClr val="bg1"/>
                </a:solidFill>
              </a:rPr>
              <a:t>недопуска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или опоздания участника ГИА в ППЭ  руководителем ППЭ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членом ГЭК составляется акт в свободной </a:t>
            </a:r>
            <a:r>
              <a:rPr lang="ru-RU" dirty="0" smtClean="0">
                <a:solidFill>
                  <a:schemeClr val="bg1"/>
                </a:solidFill>
              </a:rPr>
              <a:t>форме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339752" y="465313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99992" y="465313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660232" y="465313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20217"/>
            <a:ext cx="6983169" cy="860511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Подготовка экзамена:</a:t>
            </a:r>
            <a:br>
              <a:rPr lang="ru-RU" sz="2000" b="1" dirty="0" smtClean="0"/>
            </a:br>
            <a:r>
              <a:rPr lang="ru-RU" sz="2000" b="1" dirty="0" smtClean="0"/>
              <a:t>алгоритм действий в нестандартных ситуациях</a:t>
            </a:r>
            <a:endParaRPr lang="ru-RU" sz="20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515908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3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/>
              <a:t>Подготовка экзамена:</a:t>
            </a:r>
            <a:br>
              <a:rPr lang="ru-RU" altLang="ru-RU" sz="2400" b="1" dirty="0"/>
            </a:br>
            <a:r>
              <a:rPr lang="ru-RU" altLang="ru-RU" sz="2400" b="1" dirty="0" smtClean="0"/>
              <a:t>действия организаторов  во время входа участников в ППЭ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456" y="3573016"/>
            <a:ext cx="2386608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21" dirty="0"/>
          </a:p>
          <a:p>
            <a:pPr marL="0" indent="0" algn="ctr">
              <a:buNone/>
            </a:pPr>
            <a:r>
              <a:rPr lang="ru-RU" sz="1821" dirty="0" smtClean="0"/>
              <a:t>Оказывать содействие участникам в перемещении по ППЭ</a:t>
            </a:r>
            <a:endParaRPr lang="ru-RU" sz="182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0092" y="2420888"/>
            <a:ext cx="2883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AB3"/>
                </a:solidFill>
              </a:rPr>
              <a:t>Организаторы </a:t>
            </a:r>
            <a:r>
              <a:rPr lang="ru-RU" sz="2000" b="1" dirty="0" smtClean="0">
                <a:solidFill>
                  <a:srgbClr val="006AB3"/>
                </a:solidFill>
              </a:rPr>
              <a:t/>
            </a:r>
            <a:br>
              <a:rPr lang="ru-RU" sz="2000" b="1" dirty="0" smtClean="0">
                <a:solidFill>
                  <a:srgbClr val="006AB3"/>
                </a:solidFill>
              </a:rPr>
            </a:br>
            <a:r>
              <a:rPr lang="ru-RU" sz="2000" b="1" dirty="0" smtClean="0">
                <a:solidFill>
                  <a:srgbClr val="006AB3"/>
                </a:solidFill>
              </a:rPr>
              <a:t>вне  </a:t>
            </a:r>
            <a:r>
              <a:rPr lang="ru-RU" sz="2000" b="1" dirty="0">
                <a:solidFill>
                  <a:srgbClr val="006AB3"/>
                </a:solidFill>
              </a:rPr>
              <a:t>аудитории обязаны: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195736" y="3501008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772816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AB3"/>
                </a:solidFill>
              </a:rPr>
              <a:t>Организаторы </a:t>
            </a:r>
            <a:r>
              <a:rPr lang="ru-RU" sz="2000" b="1" dirty="0" smtClean="0">
                <a:solidFill>
                  <a:srgbClr val="006AB3"/>
                </a:solidFill>
              </a:rPr>
              <a:t/>
            </a:r>
            <a:br>
              <a:rPr lang="ru-RU" sz="2000" b="1" dirty="0" smtClean="0">
                <a:solidFill>
                  <a:srgbClr val="006AB3"/>
                </a:solidFill>
              </a:rPr>
            </a:br>
            <a:r>
              <a:rPr lang="ru-RU" sz="2000" b="1" dirty="0" smtClean="0">
                <a:solidFill>
                  <a:srgbClr val="006AB3"/>
                </a:solidFill>
              </a:rPr>
              <a:t>в  </a:t>
            </a:r>
            <a:r>
              <a:rPr lang="ru-RU" sz="2000" b="1" dirty="0">
                <a:solidFill>
                  <a:srgbClr val="006AB3"/>
                </a:solidFill>
              </a:rPr>
              <a:t>аудитории обязаны: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6444208" y="2780928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860032" y="3140968"/>
            <a:ext cx="37444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21" dirty="0" smtClean="0"/>
              <a:t>Проверять соответствие документа, удостоверяющего личность, форме ППЭ-05-02 «Протокол проведения ГИА в аудитории»</a:t>
            </a:r>
          </a:p>
          <a:p>
            <a:pPr marL="0" indent="0">
              <a:buFont typeface="Arial" pitchFamily="34" charset="0"/>
              <a:buNone/>
            </a:pPr>
            <a:endParaRPr lang="ru-RU" sz="1821" dirty="0" smtClean="0"/>
          </a:p>
          <a:p>
            <a:pPr marL="0" indent="0" algn="ctr">
              <a:buFont typeface="Arial" pitchFamily="34" charset="0"/>
              <a:buNone/>
            </a:pPr>
            <a:r>
              <a:rPr lang="ru-RU" sz="1821" dirty="0" smtClean="0"/>
              <a:t>Направлять участника ЕГЭ </a:t>
            </a:r>
            <a:br>
              <a:rPr lang="ru-RU" sz="1821" dirty="0" smtClean="0"/>
            </a:br>
            <a:r>
              <a:rPr lang="ru-RU" sz="1821" dirty="0" smtClean="0"/>
              <a:t>на рабочее место согласно спискам автоматизированного распределения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444208" y="4365104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28701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Подготовка экзамена:</a:t>
            </a:r>
            <a:br>
              <a:rPr lang="ru-RU" sz="2400" b="1" dirty="0" smtClean="0"/>
            </a:br>
            <a:r>
              <a:rPr lang="ru-RU" sz="2400" b="1" dirty="0" smtClean="0"/>
              <a:t>распределение участников по аудиториям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75905"/>
            <a:ext cx="7822426" cy="9492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Участники занимают свои места, не переговариваются, не меняются местами, имеют при себе документ, удостоверяющий личность, черную </a:t>
            </a:r>
            <a:r>
              <a:rPr lang="ru-RU" sz="1400" b="1" dirty="0" err="1" smtClean="0">
                <a:solidFill>
                  <a:srgbClr val="FF0000"/>
                </a:solidFill>
              </a:rPr>
              <a:t>гелевую</a:t>
            </a:r>
            <a:r>
              <a:rPr lang="ru-RU" sz="1400" b="1" dirty="0" smtClean="0">
                <a:solidFill>
                  <a:srgbClr val="FF0000"/>
                </a:solidFill>
              </a:rPr>
              <a:t>, капиллярную ручку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с чернилами черного цвета, при необходимости – лекарства и питание,  </a:t>
            </a:r>
            <a:r>
              <a:rPr lang="ru-RU" sz="1400" b="1" dirty="0">
                <a:solidFill>
                  <a:srgbClr val="FF0000"/>
                </a:solidFill>
              </a:rPr>
              <a:t>доп. материалы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759993"/>
            <a:ext cx="8964488" cy="2053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93" dirty="0">
                <a:solidFill>
                  <a:srgbClr val="012F4B"/>
                </a:solidFill>
              </a:rPr>
              <a:t>Организатор в аудитории должен: </a:t>
            </a:r>
          </a:p>
          <a:p>
            <a:pPr marL="260193" indent="-260193">
              <a:buFont typeface="Wingdings" pitchFamily="2" charset="2"/>
              <a:buChar char="ü"/>
            </a:pPr>
            <a:r>
              <a:rPr lang="ru-RU" sz="1593" dirty="0">
                <a:solidFill>
                  <a:srgbClr val="006AB3"/>
                </a:solidFill>
              </a:rPr>
              <a:t>проследить, чтобы  участник ЕГЭ занял отведенное ему место строго в соответствии с формой </a:t>
            </a:r>
            <a:r>
              <a:rPr lang="ru-RU" sz="1593" dirty="0" smtClean="0">
                <a:solidFill>
                  <a:srgbClr val="006AB3"/>
                </a:solidFill>
              </a:rPr>
              <a:t>ППЭ-05-01  «Список </a:t>
            </a:r>
            <a:r>
              <a:rPr lang="ru-RU" sz="1593" dirty="0">
                <a:solidFill>
                  <a:srgbClr val="006AB3"/>
                </a:solidFill>
              </a:rPr>
              <a:t>участников ГИА в аудитории ППЭ</a:t>
            </a:r>
            <a:r>
              <a:rPr lang="ru-RU" sz="1593" dirty="0" smtClean="0">
                <a:solidFill>
                  <a:srgbClr val="006AB3"/>
                </a:solidFill>
              </a:rPr>
              <a:t>»</a:t>
            </a:r>
            <a:endParaRPr lang="ru-RU" sz="1593" dirty="0">
              <a:solidFill>
                <a:srgbClr val="006AB3"/>
              </a:solidFill>
            </a:endParaRPr>
          </a:p>
          <a:p>
            <a:pPr marL="260193" indent="-260193">
              <a:buFont typeface="Wingdings" pitchFamily="2" charset="2"/>
              <a:buChar char="ü"/>
            </a:pPr>
            <a:r>
              <a:rPr lang="ru-RU" sz="1593" dirty="0">
                <a:solidFill>
                  <a:srgbClr val="006AB3"/>
                </a:solidFill>
              </a:rPr>
              <a:t>следить, чтобы участники ЕГЭ не менялись </a:t>
            </a:r>
            <a:r>
              <a:rPr lang="ru-RU" sz="1593" dirty="0" smtClean="0">
                <a:solidFill>
                  <a:srgbClr val="006AB3"/>
                </a:solidFill>
              </a:rPr>
              <a:t>местами</a:t>
            </a:r>
            <a:endParaRPr lang="ru-RU" sz="1593" dirty="0">
              <a:solidFill>
                <a:srgbClr val="006AB3"/>
              </a:solidFill>
            </a:endParaRPr>
          </a:p>
          <a:p>
            <a:pPr marL="260193" indent="-260193">
              <a:buFont typeface="Wingdings" pitchFamily="2" charset="2"/>
              <a:buChar char="ü"/>
            </a:pPr>
            <a:r>
              <a:rPr lang="ru-RU" sz="1593" dirty="0">
                <a:solidFill>
                  <a:srgbClr val="006AB3"/>
                </a:solidFill>
              </a:rPr>
              <a:t>напомнить участникам ЕГЭ о ведении видеонаблюдения в ППЭ и о запрете иметь при себе уведомление о регистрации на экзамен, средства связи, электронно-вычислительную технику, фото-, аудио- и видеоаппаратуру, справочные материалы, письменные заметки и иные средства хранения и передачи </a:t>
            </a:r>
            <a:r>
              <a:rPr lang="ru-RU" sz="1593" dirty="0" smtClean="0">
                <a:solidFill>
                  <a:srgbClr val="006AB3"/>
                </a:solidFill>
              </a:rPr>
              <a:t>информации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45445"/>
            <a:ext cx="8856984" cy="2300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8075">
              <a:buFont typeface="Wingdings" pitchFamily="2" charset="2"/>
              <a:buChar char="ü"/>
            </a:pPr>
            <a:r>
              <a:rPr lang="en-US" sz="1600" dirty="0">
                <a:solidFill>
                  <a:srgbClr val="006AB3"/>
                </a:solidFill>
              </a:rPr>
              <a:t>O</a:t>
            </a:r>
            <a:r>
              <a:rPr lang="ru-RU" sz="1600" dirty="0">
                <a:solidFill>
                  <a:srgbClr val="006AB3"/>
                </a:solidFill>
              </a:rPr>
              <a:t>дин из организаторов в аудитории или организатор вне аудитории провожает участников экзамена до аудитории </a:t>
            </a:r>
            <a:endParaRPr lang="ru-RU" sz="1593" dirty="0" smtClean="0">
              <a:solidFill>
                <a:srgbClr val="006AB3"/>
              </a:solidFill>
            </a:endParaRPr>
          </a:p>
          <a:p>
            <a:pPr indent="308075">
              <a:buFont typeface="Wingdings" pitchFamily="2" charset="2"/>
              <a:buChar char="ü"/>
            </a:pPr>
            <a:r>
              <a:rPr lang="ru-RU" sz="1593" dirty="0" smtClean="0">
                <a:solidFill>
                  <a:srgbClr val="006AB3"/>
                </a:solidFill>
              </a:rPr>
              <a:t>При </a:t>
            </a:r>
            <a:r>
              <a:rPr lang="ru-RU" sz="1593" dirty="0">
                <a:solidFill>
                  <a:srgbClr val="006AB3"/>
                </a:solidFill>
              </a:rPr>
              <a:t>входе в аудиторию организатор в аудитории: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593" dirty="0" smtClean="0">
                <a:solidFill>
                  <a:srgbClr val="006AB3"/>
                </a:solidFill>
              </a:rPr>
              <a:t>отмечает </a:t>
            </a:r>
            <a:r>
              <a:rPr lang="ru-RU" sz="1593" dirty="0">
                <a:solidFill>
                  <a:srgbClr val="006AB3"/>
                </a:solidFill>
              </a:rPr>
              <a:t>явку в форме ППЭ-05-01 «Список участников ГИА в аудитории ППЭ»,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593" dirty="0">
                <a:solidFill>
                  <a:srgbClr val="006AB3"/>
                </a:solidFill>
              </a:rPr>
              <a:t>сверяет паспортные данные участника с данными в форме ППЭ-05-02 «Протокол проведения ГИА в аудитории ППЭ», в случае несовпадения заполняется ведомость коррекции персональных данных (ППЭ-12-02)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593" dirty="0">
                <a:solidFill>
                  <a:srgbClr val="006AB3"/>
                </a:solidFill>
              </a:rPr>
              <a:t> сообщает участнику номер его места в </a:t>
            </a:r>
            <a:r>
              <a:rPr lang="ru-RU" sz="1593" dirty="0" smtClean="0">
                <a:solidFill>
                  <a:srgbClr val="006AB3"/>
                </a:solidFill>
              </a:rPr>
              <a:t>аудитории</a:t>
            </a:r>
            <a:endParaRPr lang="ru-RU" sz="1593" dirty="0">
              <a:solidFill>
                <a:srgbClr val="006AB3"/>
              </a:solidFill>
            </a:endParaRPr>
          </a:p>
          <a:p>
            <a:pPr indent="308075">
              <a:buFont typeface="Wingdings" pitchFamily="2" charset="2"/>
              <a:buChar char="ü"/>
            </a:pPr>
            <a:r>
              <a:rPr lang="ru-RU" sz="1593" dirty="0">
                <a:solidFill>
                  <a:srgbClr val="006AB3"/>
                </a:solidFill>
              </a:rPr>
              <a:t>Второй организатор указывает место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4407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Содержание полного комплекта ЭМ участника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7112"/>
            <a:ext cx="2038419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73" y="1579182"/>
            <a:ext cx="2038419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66" y="1570276"/>
            <a:ext cx="2038419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13" y="1575609"/>
            <a:ext cx="2038419" cy="2880000"/>
          </a:xfrm>
          <a:prstGeom prst="rect">
            <a:avLst/>
          </a:prstGeom>
        </p:spPr>
      </p:pic>
      <p:pic>
        <p:nvPicPr>
          <p:cNvPr id="9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50" y="3896002"/>
            <a:ext cx="3581487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07366" y="4245943"/>
            <a:ext cx="1852715" cy="284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96833" y="4537222"/>
            <a:ext cx="4524980" cy="220414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Черно-белые </a:t>
            </a:r>
            <a:r>
              <a:rPr lang="ru-RU" sz="2000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односторонние бланки</a:t>
            </a:r>
            <a:r>
              <a:rPr 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</a:t>
            </a:r>
            <a:r>
              <a:rPr lang="ru-RU" sz="2000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регистрации;</a:t>
            </a:r>
            <a:endParaRPr lang="ru-RU" sz="2000" dirty="0">
              <a:solidFill>
                <a:srgbClr val="2333CD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ответов № </a:t>
            </a:r>
            <a:r>
              <a:rPr lang="ru-RU" altLang="ru-RU" sz="2000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1;</a:t>
            </a:r>
            <a:endParaRPr lang="ru-RU" altLang="ru-RU" sz="2000" dirty="0">
              <a:solidFill>
                <a:srgbClr val="2333CD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ответов № 2 лист </a:t>
            </a:r>
            <a:r>
              <a:rPr lang="ru-RU" altLang="ru-RU" sz="2000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1;</a:t>
            </a:r>
            <a:endParaRPr lang="ru-RU" altLang="ru-RU" sz="2000" dirty="0">
              <a:solidFill>
                <a:srgbClr val="2333CD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ответов № 2 лист </a:t>
            </a:r>
            <a:r>
              <a:rPr lang="ru-RU" altLang="ru-RU" sz="2000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2;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КИМ;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контрольный лист</a:t>
            </a:r>
            <a:endParaRPr lang="ru-RU" altLang="ru-RU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28788" y="-17463"/>
            <a:ext cx="7235700" cy="1069976"/>
          </a:xfrm>
        </p:spPr>
        <p:txBody>
          <a:bodyPr>
            <a:noAutofit/>
          </a:bodyPr>
          <a:lstStyle/>
          <a:p>
            <a:r>
              <a:rPr lang="ru-RU" altLang="ru-RU" sz="2400" b="1" dirty="0" smtClean="0"/>
              <a:t>Во время проведения экзамена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организатор вне аудитории должен: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176464"/>
          </a:xfrm>
        </p:spPr>
        <p:txBody>
          <a:bodyPr>
            <a:noAutofit/>
          </a:bodyPr>
          <a:lstStyle/>
          <a:p>
            <a:r>
              <a:rPr lang="ru-RU" sz="2000" dirty="0"/>
              <a:t>помогать участникам ЕГЭ </a:t>
            </a:r>
            <a:r>
              <a:rPr lang="ru-RU" sz="2000" b="1" dirty="0"/>
              <a:t>ориентироваться</a:t>
            </a:r>
            <a:r>
              <a:rPr lang="ru-RU" sz="2000" dirty="0"/>
              <a:t> в помещениях ППЭ, указывать местонахождение нужной аудитории, а также </a:t>
            </a:r>
            <a:r>
              <a:rPr lang="ru-RU" sz="2000" b="1" dirty="0"/>
              <a:t>осуществлять контроль </a:t>
            </a:r>
            <a:r>
              <a:rPr lang="ru-RU" sz="2000" b="1" dirty="0" smtClean="0"/>
              <a:t>за перемещением</a:t>
            </a:r>
            <a:r>
              <a:rPr lang="ru-RU" sz="2000" dirty="0" smtClean="0"/>
              <a:t> </a:t>
            </a:r>
            <a:r>
              <a:rPr lang="ru-RU" sz="2000" dirty="0"/>
              <a:t>по ППЭ лиц, имеющих право присутствовать в ППЭ </a:t>
            </a:r>
            <a:r>
              <a:rPr lang="ru-RU" sz="2000" dirty="0" smtClean="0"/>
              <a:t>в день </a:t>
            </a:r>
            <a:r>
              <a:rPr lang="ru-RU" sz="2000" dirty="0"/>
              <a:t>проведения экзамена; </a:t>
            </a:r>
          </a:p>
          <a:p>
            <a:r>
              <a:rPr lang="ru-RU" sz="2000" dirty="0"/>
              <a:t>следить за соблюдением </a:t>
            </a:r>
            <a:r>
              <a:rPr lang="ru-RU" sz="2000" b="1" dirty="0"/>
              <a:t>тишины и порядка </a:t>
            </a:r>
            <a:r>
              <a:rPr lang="ru-RU" sz="2000" dirty="0"/>
              <a:t>в ППЭ; </a:t>
            </a:r>
          </a:p>
          <a:p>
            <a:r>
              <a:rPr lang="ru-RU" sz="2000" dirty="0"/>
              <a:t>следить за соблюдением </a:t>
            </a:r>
            <a:r>
              <a:rPr lang="ru-RU" sz="2000" b="1" dirty="0"/>
              <a:t>порядка проведения </a:t>
            </a:r>
            <a:r>
              <a:rPr lang="ru-RU" sz="2000" b="1" dirty="0" smtClean="0"/>
              <a:t>ГИА </a:t>
            </a:r>
            <a:r>
              <a:rPr lang="ru-RU" sz="2000" b="1" dirty="0"/>
              <a:t>в ППЭ </a:t>
            </a:r>
            <a:r>
              <a:rPr lang="ru-RU" sz="2000" dirty="0"/>
              <a:t>и не допускать </a:t>
            </a:r>
            <a:r>
              <a:rPr lang="ru-RU" sz="2000" dirty="0" smtClean="0"/>
              <a:t>нарушений </a:t>
            </a:r>
            <a:r>
              <a:rPr lang="ru-RU" sz="2000" dirty="0"/>
              <a:t>порядка участниками ЕГЭ, организаторами в аудитории (</a:t>
            </a:r>
            <a:r>
              <a:rPr lang="ru-RU" sz="2000" dirty="0" smtClean="0"/>
              <a:t>вне аудиторий</a:t>
            </a:r>
            <a:r>
              <a:rPr lang="ru-RU" sz="2000" dirty="0"/>
              <a:t>), в том числе </a:t>
            </a:r>
            <a:r>
              <a:rPr lang="ru-RU" sz="2000" dirty="0" smtClean="0"/>
              <a:t>в коридорах</a:t>
            </a:r>
            <a:r>
              <a:rPr lang="ru-RU" sz="2000" dirty="0"/>
              <a:t>, туалетных комнатах, медицинском пункте и т.д.: </a:t>
            </a:r>
          </a:p>
          <a:p>
            <a:r>
              <a:rPr lang="ru-RU" sz="2000" dirty="0" smtClean="0"/>
              <a:t>сопровождать </a:t>
            </a:r>
            <a:r>
              <a:rPr lang="ru-RU" sz="2000" b="1" dirty="0"/>
              <a:t>участников ЕГЭ </a:t>
            </a:r>
            <a:r>
              <a:rPr lang="ru-RU" sz="2000" dirty="0"/>
              <a:t>при выходе из аудитории во время экзамена; </a:t>
            </a:r>
            <a:endParaRPr lang="ru-RU" sz="2000" dirty="0" smtClean="0"/>
          </a:p>
          <a:p>
            <a:r>
              <a:rPr lang="ru-RU" sz="2000" dirty="0"/>
              <a:t>В случае сопровождения участника ЕГЭ </a:t>
            </a:r>
            <a:r>
              <a:rPr lang="ru-RU" sz="2000" b="1" dirty="0"/>
              <a:t>к медицинскому работнику </a:t>
            </a:r>
            <a:r>
              <a:rPr lang="ru-RU" sz="2000" dirty="0"/>
              <a:t>пригласить </a:t>
            </a:r>
            <a:r>
              <a:rPr lang="ru-RU" sz="2000" b="1" dirty="0"/>
              <a:t>члена (членов) ГЭК </a:t>
            </a:r>
            <a:r>
              <a:rPr lang="ru-RU" sz="2000" dirty="0"/>
              <a:t>в медицинский кабинет. 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733256"/>
            <a:ext cx="8136904" cy="864096"/>
          </a:xfrm>
          <a:prstGeom prst="rect">
            <a:avLst/>
          </a:prstGeom>
          <a:solidFill>
            <a:srgbClr val="012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случае выявления нарушений порядка проведения ЕГЭ следует незамедлительно обратиться к члену ГЭК (руководителю ППЭ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99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98" y="1415378"/>
            <a:ext cx="1389493" cy="1042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564" y="116632"/>
            <a:ext cx="7303436" cy="972029"/>
          </a:xfrm>
        </p:spPr>
        <p:txBody>
          <a:bodyPr>
            <a:noAutofit/>
          </a:bodyPr>
          <a:lstStyle/>
          <a:p>
            <a:r>
              <a:rPr lang="ru-RU" sz="2200" dirty="0" smtClean="0"/>
              <a:t>Проведение экзамена: </a:t>
            </a:r>
            <a:br>
              <a:rPr lang="ru-RU" sz="2200" dirty="0" smtClean="0"/>
            </a:br>
            <a:r>
              <a:rPr lang="ru-RU" sz="2200" dirty="0" smtClean="0"/>
              <a:t>возможные </a:t>
            </a:r>
            <a:r>
              <a:rPr lang="ru-RU" sz="2200" dirty="0"/>
              <a:t>ситуации </a:t>
            </a:r>
            <a:r>
              <a:rPr lang="ru-RU" sz="2200" dirty="0" smtClean="0"/>
              <a:t>в аудитории </a:t>
            </a:r>
            <a:r>
              <a:rPr lang="ru-RU" sz="2200" dirty="0"/>
              <a:t>во время </a:t>
            </a:r>
            <a:r>
              <a:rPr lang="ru-RU" sz="2200" dirty="0" smtClean="0"/>
              <a:t>экзамена, </a:t>
            </a:r>
            <a:br>
              <a:rPr lang="ru-RU" sz="2200" dirty="0" smtClean="0"/>
            </a:br>
            <a:r>
              <a:rPr lang="ru-RU" sz="2200" dirty="0" smtClean="0"/>
              <a:t>оформление в ППЭ </a:t>
            </a:r>
            <a:r>
              <a:rPr lang="ru-RU" sz="2200" dirty="0"/>
              <a:t>данных </a:t>
            </a:r>
            <a:r>
              <a:rPr lang="ru-RU" sz="2200" dirty="0" smtClean="0"/>
              <a:t>фактов 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УДАЛЕНИЕ В СЛУЧАЕ НАРУШЕНИЯ ПОРЯДКА ПРОВЕДЕНИЯ ЕГЭ</a:t>
            </a:r>
          </a:p>
          <a:p>
            <a:pPr marL="0" indent="0">
              <a:buNone/>
            </a:pPr>
            <a:r>
              <a:rPr lang="ru-RU" sz="1050" dirty="0" smtClean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Действия организатора:</a:t>
            </a:r>
          </a:p>
          <a:p>
            <a:r>
              <a:rPr lang="ru-RU" sz="1050" dirty="0" smtClean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Отметка </a:t>
            </a:r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в форме ППЭ-05-02 «Протокол проведения ГИА в аудитории»;</a:t>
            </a:r>
          </a:p>
          <a:p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Отметка в бланке регистрации и подпись организатора в присутствии члена ГЭК;</a:t>
            </a:r>
          </a:p>
          <a:p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Подпись участника в форме ППЭ-05-02 «Протокол проведения ГИА в аудитории»;</a:t>
            </a:r>
          </a:p>
          <a:p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Акт ППЭ-21 (оформление в штабе ППЭ, организатор ставит подпись в акте</a:t>
            </a:r>
            <a:r>
              <a:rPr lang="ru-RU" sz="1050" dirty="0" smtClean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buNone/>
            </a:pPr>
            <a:r>
              <a:rPr lang="ru-RU" sz="1050" i="1" dirty="0">
                <a:latin typeface="Arial" pitchFamily="34" charset="0"/>
                <a:cs typeface="Arial" pitchFamily="34" charset="0"/>
              </a:rPr>
              <a:t>Рекомендуется продемонстрировать на камеру видеонаблюдения средство связи и электронно-вычислительной техники, фото-, аудио- и видеоаппаратуры, справочные материалы, письменные заметки и иные средстве хранения и передачи информации, обнаруженные у участника ЕГЭ. На камеру проговорить, какой именно предмет обнаружен и его содержание (в случае обнаружения письменных заметок).</a:t>
            </a:r>
            <a:endParaRPr lang="ru-RU" sz="1050" dirty="0">
              <a:solidFill>
                <a:srgbClr val="006AB3"/>
              </a:solidFill>
              <a:latin typeface="Arial" pitchFamily="34" charset="0"/>
              <a:cs typeface="Arial" pitchFamily="34" charset="0"/>
            </a:endParaRPr>
          </a:p>
          <a:p>
            <a:endParaRPr lang="ru-RU" sz="1050" dirty="0">
              <a:solidFill>
                <a:srgbClr val="006AB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ДОСРОЧНОЕ ЗАВЕРШЕНИЕ ЭКЗАМЕНА ПО УВАЖИТЕЛЬНОЙ </a:t>
            </a:r>
            <a:r>
              <a:rPr lang="ru-RU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ПРИЧИНЕ</a:t>
            </a:r>
            <a:endParaRPr lang="ru-RU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Действия организатора:</a:t>
            </a:r>
          </a:p>
          <a:p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050" dirty="0" smtClean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ригласить </a:t>
            </a:r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организатора вне аудитории, который сопроводит такого участника ЕГЭ к медицинскому работнику и пригласит члена (членов) ГЭК </a:t>
            </a:r>
            <a:r>
              <a:rPr lang="ru-RU" sz="1050" dirty="0" smtClean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в медицинский </a:t>
            </a:r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кабинет. </a:t>
            </a:r>
            <a:endParaRPr lang="ru-RU" sz="1050" dirty="0" smtClean="0">
              <a:solidFill>
                <a:srgbClr val="006AB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50" dirty="0" smtClean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случае подтверждения медицинским работником ухудшения состояния здоровья участника ЕГЭ и при согласии участника ЕГЭ досрочно завершить экзамен </a:t>
            </a:r>
            <a:r>
              <a:rPr lang="ru-RU" sz="1050" dirty="0" smtClean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заполняется:</a:t>
            </a:r>
            <a:endParaRPr lang="ru-RU" sz="1050" dirty="0">
              <a:solidFill>
                <a:srgbClr val="006AB3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1050" dirty="0" smtClean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Отметка </a:t>
            </a:r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в форме ППЭ-05-02 «Протокол проведения ГИА в аудитории»;</a:t>
            </a:r>
          </a:p>
          <a:p>
            <a:pPr lvl="1"/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Отметка в бланке регистрации и подпись организатора в присутствии члена ГЭК;</a:t>
            </a:r>
          </a:p>
          <a:p>
            <a:pPr lvl="1"/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Подпись участника в форме ППЭ-05-02 «Протокол проведения ГИА в аудитории»;</a:t>
            </a:r>
          </a:p>
          <a:p>
            <a:pPr lvl="1"/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Акт ППЭ-22 (оформление в медицинском кабинете, организатор ставит подпись в акте).</a:t>
            </a:r>
          </a:p>
          <a:p>
            <a:endParaRPr lang="ru-RU" sz="1050" dirty="0">
              <a:solidFill>
                <a:srgbClr val="006AB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АПЕЛЛЯЦИЯ О НАРУШЕНИИ УСТАНОВЛЕННОГО ПОРЯДКА ПРОВЕДЕНИЯ </a:t>
            </a:r>
            <a:r>
              <a:rPr lang="ru-RU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ГИА-11</a:t>
            </a:r>
            <a:endParaRPr lang="ru-RU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Действия организатора:</a:t>
            </a:r>
          </a:p>
          <a:p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Подается до выхода из ППЭ (пригласить члена ГЭК);</a:t>
            </a:r>
          </a:p>
          <a:p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ППЭ-02, ППЭ-03 (оформляются членом ГЭК в штабе </a:t>
            </a:r>
            <a:r>
              <a:rPr lang="ru-RU" sz="1050" dirty="0" smtClean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ППЭ). Организатор </a:t>
            </a:r>
            <a:r>
              <a:rPr lang="ru-RU" sz="1050" dirty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может привлекаться к рассмотрению факта, изложенного участником ГИА </a:t>
            </a:r>
            <a:r>
              <a:rPr lang="ru-RU" sz="1050" dirty="0" smtClean="0">
                <a:solidFill>
                  <a:srgbClr val="006AB3"/>
                </a:solidFill>
                <a:latin typeface="Arial" pitchFamily="34" charset="0"/>
                <a:cs typeface="Arial" pitchFamily="34" charset="0"/>
              </a:rPr>
              <a:t>в апелляции, но не может участвовать в проверке данного факта)</a:t>
            </a:r>
            <a:endParaRPr lang="ru-RU" sz="1050" dirty="0">
              <a:solidFill>
                <a:srgbClr val="006AB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2288" y="4582750"/>
            <a:ext cx="1141303" cy="11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6166" y="565418"/>
            <a:ext cx="1097834" cy="9266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Завершение экзамена: передача ЭМ руководителю ППЭ в Штабе ППЭ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28534"/>
            <a:ext cx="9036496" cy="40367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i="1" dirty="0" smtClean="0"/>
              <a:t>ЭМ</a:t>
            </a:r>
            <a:r>
              <a:rPr lang="ru-RU" sz="1600" i="1" dirty="0"/>
              <a:t>, которые организаторы передают руководителю ППЭ: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dirty="0"/>
              <a:t>запечатанный возвратный доставочный пакет с бланками регистрации, бланками ответов № 1, бланками ответов № 2 (лист 1 и лист 2), в том числе </a:t>
            </a:r>
            <a:r>
              <a:rPr lang="ru-RU" sz="1600" dirty="0" smtClean="0"/>
              <a:t>с</a:t>
            </a:r>
            <a:r>
              <a:rPr lang="ru-RU" sz="1600" dirty="0"/>
              <a:t> ДБО № 2;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КИМ участников ЕГЭ, вложенные в сейф-пакет (возвратные доставочные пакеты в аудиториях </a:t>
            </a:r>
            <a:r>
              <a:rPr lang="ru-RU" sz="1600" dirty="0" smtClean="0"/>
              <a:t>с количеством </a:t>
            </a:r>
            <a:r>
              <a:rPr lang="ru-RU" sz="1600" dirty="0"/>
              <a:t>запланированных участников не более 7);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электронный носитель в сейф-пакете, в котором он был выдан (принимается </a:t>
            </a:r>
            <a:r>
              <a:rPr lang="ru-RU" sz="1600" dirty="0" smtClean="0"/>
              <a:t>по </a:t>
            </a:r>
            <a:r>
              <a:rPr lang="ru-RU" sz="1600" dirty="0"/>
              <a:t>форме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ППЭ-14-04 </a:t>
            </a:r>
            <a:r>
              <a:rPr lang="ru-RU" sz="1600" dirty="0"/>
              <a:t>«Ведомость материалов доставочного сейф-пакета» под подпись ответственного </a:t>
            </a:r>
            <a:r>
              <a:rPr lang="ru-RU" sz="1600" dirty="0" smtClean="0"/>
              <a:t>организатора);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dirty="0"/>
              <a:t>возвратный доставочный пакет с испорченными комплектами ЭМ;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запечатанный конверт с использованными черновиками;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неиспользованные черновики; 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формы </a:t>
            </a:r>
            <a:r>
              <a:rPr lang="ru-RU" sz="1600" dirty="0"/>
              <a:t>ППЭ-05-02 «Протокол проведения ГИА в аудитории</a:t>
            </a:r>
            <a:r>
              <a:rPr lang="ru-RU" sz="1600" dirty="0" smtClean="0"/>
              <a:t>», ППЭ-12-02 </a:t>
            </a:r>
            <a:r>
              <a:rPr lang="ru-RU" sz="1600" dirty="0"/>
              <a:t>«Ведомость коррекции персональных данных участников ГИА в аудитории</a:t>
            </a:r>
            <a:r>
              <a:rPr lang="ru-RU" sz="1600" dirty="0" smtClean="0"/>
              <a:t>», ППЭ-12-03 </a:t>
            </a:r>
            <a:r>
              <a:rPr lang="ru-RU" sz="1600" dirty="0"/>
              <a:t>«Ведомость использования дополнительных бланков ответов № 2</a:t>
            </a:r>
            <a:r>
              <a:rPr lang="ru-RU" sz="1600" dirty="0" smtClean="0"/>
              <a:t>», ППЭ-12-04-МАШ </a:t>
            </a:r>
            <a:r>
              <a:rPr lang="ru-RU" sz="1600" dirty="0"/>
              <a:t>«Ведомость учета времени отсутствия участников ГИА в аудитории</a:t>
            </a:r>
            <a:r>
              <a:rPr lang="ru-RU" sz="1600" dirty="0" smtClean="0"/>
              <a:t>», неиспользованные </a:t>
            </a:r>
            <a:r>
              <a:rPr lang="ru-RU" sz="1600" dirty="0"/>
              <a:t>ДБО № </a:t>
            </a:r>
            <a:r>
              <a:rPr lang="ru-RU" sz="1600" dirty="0" smtClean="0"/>
              <a:t>2, служебные </a:t>
            </a:r>
            <a:r>
              <a:rPr lang="ru-RU" sz="1600" dirty="0"/>
              <a:t>записки (при наличии</a:t>
            </a:r>
            <a:r>
              <a:rPr lang="ru-RU" sz="1600" dirty="0" smtClean="0"/>
              <a:t>), протокол печати ЭМ на Станции печати.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</a:rPr>
              <a:t>Организаторы в Штабе ППЭ с ЭМ передают ЭМ руководителю ППЭ в присутствии члена ГЭК </a:t>
            </a: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по</a:t>
            </a:r>
            <a:r>
              <a:rPr lang="ru-RU" sz="1400" dirty="0">
                <a:solidFill>
                  <a:srgbClr val="FF0000"/>
                </a:solidFill>
              </a:rPr>
              <a:t> форме ППЭ-14-02 «Ведомость выдачи и возврата экзаменационных материалов по аудиториям ППЭ».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FF0000"/>
                </a:solidFill>
              </a:rPr>
              <a:t>Прием </a:t>
            </a:r>
            <a:r>
              <a:rPr lang="ru-RU" sz="1400" dirty="0">
                <a:solidFill>
                  <a:srgbClr val="FF0000"/>
                </a:solidFill>
              </a:rPr>
              <a:t>ЭМ должен проводиться за специально отведенным столом, находящимся в зоне видимости камер видеонаблюдения.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6165304"/>
            <a:ext cx="59766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Организаторы покидают ППЭ после передачи всех ЭМ руководителю ППЭ и с разрешения руководителя </a:t>
            </a:r>
            <a:r>
              <a:rPr lang="ru-RU" dirty="0" smtClean="0"/>
              <a:t>ППЭ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736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0898" y="1494199"/>
            <a:ext cx="1097834" cy="9266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/>
              <a:t>Завершение </a:t>
            </a:r>
            <a:r>
              <a:rPr lang="ru-RU" sz="3000" dirty="0" smtClean="0"/>
              <a:t>экзамена</a:t>
            </a:r>
            <a:r>
              <a:rPr lang="ru-RU" sz="3000" dirty="0"/>
              <a:t> </a:t>
            </a:r>
            <a:r>
              <a:rPr lang="ru-RU" sz="3000" dirty="0" smtClean="0"/>
              <a:t>в аудитории: действия организатора вне аудитории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812" y="1343518"/>
            <a:ext cx="7508086" cy="2733554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r>
              <a:rPr lang="ru-RU" dirty="0"/>
              <a:t>выполнять все указания руководителя ППЭ и членов ГЭК, оказывать содействие в решении ситуаций, </a:t>
            </a:r>
            <a:r>
              <a:rPr lang="ru-RU" dirty="0" smtClean="0"/>
              <a:t>не предусмотренных нормативными и методическими документами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725144"/>
            <a:ext cx="6912768" cy="1440160"/>
          </a:xfrm>
          <a:prstGeom prst="rect">
            <a:avLst/>
          </a:prstGeom>
          <a:solidFill>
            <a:srgbClr val="012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После завершения экзамена организаторы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вне </a:t>
            </a:r>
            <a:r>
              <a:rPr lang="ru-RU" sz="2400" dirty="0"/>
              <a:t>аудитории покидают ППЭ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только </a:t>
            </a:r>
            <a:r>
              <a:rPr lang="ru-RU" sz="2400" dirty="0"/>
              <a:t>по указанию руководителя </a:t>
            </a:r>
            <a:r>
              <a:rPr lang="ru-RU" sz="2400" dirty="0" smtClean="0"/>
              <a:t>ППЭ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684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/>
              <a:t>Подготовка экзамена:</a:t>
            </a:r>
            <a:br>
              <a:rPr lang="ru-RU" altLang="ru-RU" sz="2400" b="1" dirty="0"/>
            </a:br>
            <a:r>
              <a:rPr lang="ru-RU" altLang="ru-RU" sz="2400" b="1" dirty="0"/>
              <a:t>организация помещений и техническое оснащение ППЭ </a:t>
            </a:r>
            <a:endParaRPr lang="ru-RU" sz="24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81424" y="1268760"/>
            <a:ext cx="8883064" cy="5064967"/>
            <a:chOff x="81424" y="1268760"/>
            <a:chExt cx="8883064" cy="506496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44869" y="1272729"/>
              <a:ext cx="3195520" cy="22171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ctr"/>
              <a:endParaRPr lang="ru-RU" sz="1024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/>
            <a:srcRect b="33117"/>
            <a:stretch/>
          </p:blipFill>
          <p:spPr>
            <a:xfrm>
              <a:off x="946784" y="2235653"/>
              <a:ext cx="1678153" cy="140246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399374" y="1568489"/>
              <a:ext cx="3019133" cy="472910"/>
            </a:xfrm>
            <a:prstGeom prst="rect">
              <a:avLst/>
            </a:prstGeom>
          </p:spPr>
          <p:txBody>
            <a:bodyPr wrap="square" lIns="52029" tIns="26015" rIns="52029" bIns="26015">
              <a:spAutoFit/>
            </a:bodyPr>
            <a:lstStyle/>
            <a:p>
              <a:pPr algn="ctr"/>
              <a:r>
                <a:rPr lang="ru-RU" sz="1366" dirty="0"/>
                <a:t>Помещение для сопровождающих участников ГИА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44870" y="4105753"/>
              <a:ext cx="3195520" cy="222797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ctr"/>
              <a:endParaRPr lang="ru-RU" sz="1024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66" y="4217971"/>
              <a:ext cx="759982" cy="15762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2941" y="4280973"/>
              <a:ext cx="1446563" cy="1446509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399373" y="5794171"/>
              <a:ext cx="2993532" cy="472910"/>
            </a:xfrm>
            <a:prstGeom prst="rect">
              <a:avLst/>
            </a:prstGeom>
          </p:spPr>
          <p:txBody>
            <a:bodyPr wrap="square" lIns="52029" tIns="26015" rIns="52029" bIns="26015">
              <a:spAutoFit/>
            </a:bodyPr>
            <a:lstStyle/>
            <a:p>
              <a:pPr algn="ctr"/>
              <a:r>
                <a:rPr lang="ru-RU" sz="1366" dirty="0"/>
                <a:t>Специально выделенное место</a:t>
              </a:r>
            </a:p>
            <a:p>
              <a:pPr algn="ctr"/>
              <a:r>
                <a:rPr lang="ru-RU" sz="1366" dirty="0"/>
                <a:t> для личных вещей участников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1424" y="2927054"/>
              <a:ext cx="535652" cy="170612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ctr"/>
              <a:r>
                <a:rPr lang="ru-RU" sz="1138" b="1" dirty="0"/>
                <a:t>В</a:t>
              </a:r>
            </a:p>
            <a:p>
              <a:pPr algn="ctr"/>
              <a:r>
                <a:rPr lang="ru-RU" sz="1138" b="1" dirty="0"/>
                <a:t>Х</a:t>
              </a:r>
            </a:p>
            <a:p>
              <a:pPr algn="ctr"/>
              <a:r>
                <a:rPr lang="ru-RU" sz="1138" b="1" dirty="0"/>
                <a:t>О</a:t>
              </a:r>
            </a:p>
            <a:p>
              <a:pPr algn="ctr"/>
              <a:r>
                <a:rPr lang="ru-RU" sz="1138" b="1" dirty="0"/>
                <a:t>Д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33391" y="2926411"/>
              <a:ext cx="536706" cy="170612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ctr"/>
              <a:r>
                <a:rPr lang="ru-RU" sz="1138" b="1" dirty="0"/>
                <a:t>В</a:t>
              </a:r>
              <a:br>
                <a:rPr lang="ru-RU" sz="1138" b="1" dirty="0"/>
              </a:br>
              <a:r>
                <a:rPr lang="ru-RU" sz="1138" b="1" dirty="0"/>
                <a:t>Х</a:t>
              </a:r>
              <a:br>
                <a:rPr lang="ru-RU" sz="1138" b="1" dirty="0"/>
              </a:br>
              <a:r>
                <a:rPr lang="ru-RU" sz="1138" b="1" dirty="0"/>
                <a:t>О</a:t>
              </a:r>
              <a:br>
                <a:rPr lang="ru-RU" sz="1138" b="1" dirty="0"/>
              </a:br>
              <a:r>
                <a:rPr lang="ru-RU" sz="1138" b="1" dirty="0"/>
                <a:t>Д</a:t>
              </a:r>
              <a:br>
                <a:rPr lang="ru-RU" sz="1138" b="1" dirty="0"/>
              </a:br>
              <a:r>
                <a:rPr lang="ru-RU" sz="1138" b="1" dirty="0"/>
                <a:t/>
              </a:r>
              <a:br>
                <a:rPr lang="ru-RU" sz="1138" b="1" dirty="0"/>
              </a:br>
              <a:r>
                <a:rPr lang="ru-RU" sz="1138" b="1" dirty="0"/>
                <a:t>в</a:t>
              </a:r>
              <a:br>
                <a:rPr lang="ru-RU" sz="1138" b="1" dirty="0"/>
              </a:br>
              <a:r>
                <a:rPr lang="ru-RU" sz="1138" b="1" dirty="0"/>
                <a:t/>
              </a:r>
              <a:br>
                <a:rPr lang="ru-RU" sz="1138" b="1" dirty="0"/>
              </a:br>
              <a:r>
                <a:rPr lang="ru-RU" sz="1138" b="1" dirty="0"/>
                <a:t>П</a:t>
              </a:r>
              <a:br>
                <a:rPr lang="ru-RU" sz="1138" b="1" dirty="0"/>
              </a:br>
              <a:r>
                <a:rPr lang="ru-RU" sz="1138" b="1" dirty="0" err="1"/>
                <a:t>П</a:t>
              </a:r>
              <a:r>
                <a:rPr lang="ru-RU" sz="1138" b="1" dirty="0"/>
                <a:t/>
              </a:r>
              <a:br>
                <a:rPr lang="ru-RU" sz="1138" b="1" dirty="0"/>
              </a:br>
              <a:r>
                <a:rPr lang="ru-RU" sz="1138" b="1" dirty="0"/>
                <a:t>Э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851828" y="3448867"/>
              <a:ext cx="1828186" cy="28848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ctr"/>
              <a:r>
                <a:rPr lang="ru-RU" sz="1366" dirty="0"/>
                <a:t>Пункт охраны правопорядка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1370" y="3524917"/>
              <a:ext cx="867196" cy="116167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/>
            <a:srcRect t="-1" b="45438"/>
            <a:stretch/>
          </p:blipFill>
          <p:spPr>
            <a:xfrm>
              <a:off x="4442682" y="5222934"/>
              <a:ext cx="725886" cy="900566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5762321" y="3448867"/>
              <a:ext cx="1581607" cy="28848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ctr"/>
              <a:endParaRPr lang="ru-RU" sz="1138" dirty="0"/>
            </a:p>
            <a:p>
              <a:pPr algn="ctr"/>
              <a:endParaRPr lang="ru-RU" sz="1138" dirty="0"/>
            </a:p>
            <a:p>
              <a:pPr algn="ctr"/>
              <a:endParaRPr lang="ru-RU" sz="1138" dirty="0"/>
            </a:p>
            <a:p>
              <a:pPr algn="ctr"/>
              <a:endParaRPr lang="ru-RU" sz="1138" dirty="0"/>
            </a:p>
            <a:p>
              <a:pPr algn="ctr"/>
              <a:endParaRPr lang="ru-RU" sz="1138" dirty="0"/>
            </a:p>
            <a:p>
              <a:pPr algn="ctr"/>
              <a:endParaRPr lang="ru-RU" sz="1138" dirty="0"/>
            </a:p>
            <a:p>
              <a:pPr algn="ctr"/>
              <a:r>
                <a:rPr lang="ru-RU" sz="1138" dirty="0"/>
                <a:t>Помещение для руководителя </a:t>
              </a:r>
              <a:r>
                <a:rPr lang="ru-RU" sz="1138" dirty="0" smtClean="0"/>
                <a:t>ППЭ </a:t>
              </a:r>
              <a:endParaRPr lang="ru-RU" sz="1138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5057" y="3708459"/>
              <a:ext cx="1150364" cy="1042958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5762321" y="1272729"/>
              <a:ext cx="1581607" cy="20243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ctr"/>
              <a:endParaRPr lang="ru-RU" sz="1138" dirty="0"/>
            </a:p>
            <a:p>
              <a:pPr algn="ctr"/>
              <a:endParaRPr lang="ru-RU" sz="1138" dirty="0"/>
            </a:p>
            <a:p>
              <a:pPr algn="ctr"/>
              <a:endParaRPr lang="ru-RU" sz="1138" dirty="0"/>
            </a:p>
            <a:p>
              <a:pPr algn="ctr"/>
              <a:endParaRPr lang="ru-RU" sz="1138" dirty="0"/>
            </a:p>
            <a:p>
              <a:pPr algn="ctr"/>
              <a:endParaRPr lang="ru-RU" sz="1138" dirty="0"/>
            </a:p>
            <a:p>
              <a:pPr algn="ctr"/>
              <a:endParaRPr lang="ru-RU" sz="1138" dirty="0"/>
            </a:p>
            <a:p>
              <a:pPr algn="ctr"/>
              <a:endParaRPr lang="ru-RU" sz="1138" dirty="0"/>
            </a:p>
            <a:p>
              <a:pPr algn="ctr"/>
              <a:r>
                <a:rPr lang="ru-RU" sz="1138" dirty="0"/>
                <a:t>Помещение для медицинских </a:t>
              </a:r>
            </a:p>
            <a:p>
              <a:pPr algn="ctr"/>
              <a:r>
                <a:rPr lang="ru-RU" sz="1138" dirty="0"/>
                <a:t>работников 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9995" y="1424473"/>
              <a:ext cx="820859" cy="1070295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7380312" y="1268760"/>
              <a:ext cx="1572408" cy="29523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ctr"/>
              <a:r>
                <a:rPr lang="ru-RU" sz="1138" dirty="0"/>
                <a:t>Аудитории для участников ГИА, в том числе для участников </a:t>
              </a:r>
              <a:br>
                <a:rPr lang="ru-RU" sz="1138" dirty="0"/>
              </a:br>
              <a:r>
                <a:rPr lang="ru-RU" sz="1138" dirty="0"/>
                <a:t>с ОВЗ (на 1 этаже)</a:t>
              </a: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9" cstate="print"/>
            <a:srcRect b="35576"/>
            <a:stretch/>
          </p:blipFill>
          <p:spPr>
            <a:xfrm>
              <a:off x="7568458" y="1534427"/>
              <a:ext cx="1256248" cy="886461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0" cstate="print"/>
            <a:srcRect b="30319"/>
            <a:stretch/>
          </p:blipFill>
          <p:spPr>
            <a:xfrm>
              <a:off x="7524328" y="3212976"/>
              <a:ext cx="1283589" cy="1008112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3851827" y="1272729"/>
              <a:ext cx="1829563" cy="20243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ctr"/>
              <a:endParaRPr lang="ru-RU" sz="1138" dirty="0"/>
            </a:p>
            <a:p>
              <a:pPr algn="ctr"/>
              <a:endParaRPr lang="ru-RU" sz="1138" dirty="0"/>
            </a:p>
            <a:p>
              <a:pPr algn="ctr"/>
              <a:endParaRPr lang="ru-RU" sz="1138" dirty="0"/>
            </a:p>
            <a:p>
              <a:pPr algn="ctr"/>
              <a:endParaRPr lang="ru-RU" sz="1138" dirty="0"/>
            </a:p>
            <a:p>
              <a:pPr algn="ctr"/>
              <a:r>
                <a:rPr lang="ru-RU" sz="1138" dirty="0"/>
                <a:t>Помещение для общественных наблюдателей, представителей СМИ </a:t>
              </a:r>
              <a:br>
                <a:rPr lang="ru-RU" sz="1138" dirty="0"/>
              </a:br>
              <a:r>
                <a:rPr lang="ru-RU" sz="1138" dirty="0"/>
                <a:t>и иных лиц, имеющих право присутствовать </a:t>
              </a:r>
              <a:r>
                <a:rPr lang="ru-RU" sz="1138" dirty="0" smtClean="0"/>
                <a:t>в ППЭ </a:t>
              </a:r>
              <a:r>
                <a:rPr lang="ru-RU" sz="1138" dirty="0"/>
                <a:t>в день экзамена 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1" cstate="print"/>
            <a:srcRect b="4635"/>
            <a:stretch/>
          </p:blipFill>
          <p:spPr>
            <a:xfrm>
              <a:off x="4211455" y="1289841"/>
              <a:ext cx="1127648" cy="7421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7380312" y="4293096"/>
              <a:ext cx="1584176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Рабочие места для </a:t>
              </a:r>
              <a:r>
                <a:rPr lang="ru-RU" sz="1370" dirty="0" smtClean="0"/>
                <a:t>организаторов</a:t>
              </a:r>
              <a:r>
                <a:rPr lang="ru-RU" sz="1200" dirty="0" smtClean="0"/>
                <a:t> вне аудитории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6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4322" y="2841292"/>
            <a:ext cx="6790699" cy="2454138"/>
          </a:xfrm>
        </p:spPr>
        <p:txBody>
          <a:bodyPr rtlCol="0">
            <a:normAutofit/>
          </a:bodyPr>
          <a:lstStyle/>
          <a:p>
            <a:pPr defTabSz="913589">
              <a:defRPr/>
            </a:pPr>
            <a:r>
              <a:rPr lang="ru-RU" sz="3200" dirty="0" smtClean="0"/>
              <a:t>Теоретические и практические задания</a:t>
            </a:r>
            <a:endParaRPr lang="ru-RU" sz="31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89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019" y="89343"/>
            <a:ext cx="6983118" cy="885984"/>
          </a:xfrm>
        </p:spPr>
        <p:txBody>
          <a:bodyPr rtlCol="0">
            <a:noAutofit/>
          </a:bodyPr>
          <a:lstStyle/>
          <a:p>
            <a:pPr defTabSz="913589">
              <a:defRPr/>
            </a:pPr>
            <a:r>
              <a:rPr lang="ru-RU" sz="2800" dirty="0" smtClean="0"/>
              <a:t>Подготовительные мероприятия в день экзамена 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688" y="4620704"/>
            <a:ext cx="1100315" cy="101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191" y="4487620"/>
            <a:ext cx="974745" cy="178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799" y="4605814"/>
            <a:ext cx="974745" cy="17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18265" y="1606311"/>
            <a:ext cx="8189128" cy="9408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b="1" dirty="0">
                <a:solidFill>
                  <a:srgbClr val="006AB3"/>
                </a:solidFill>
              </a:rPr>
              <a:t>Во всех аудиториях проведения ЕГЭ должна размещаться информация: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8265" y="2805927"/>
            <a:ext cx="2290065" cy="14508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</a:rPr>
              <a:t>О ведении видеонаблюдения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54916" y="2805927"/>
            <a:ext cx="2052477" cy="1422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</a:rPr>
              <a:t>О порядке подачи апелляции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86139" y="2805927"/>
            <a:ext cx="2290065" cy="1422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</a:rPr>
              <a:t>Об антитеррористической безопасности и план эвакуации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55458" y="6001089"/>
            <a:ext cx="2059596" cy="485233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200" b="1" dirty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</a:p>
        </p:txBody>
      </p:sp>
      <p:sp>
        <p:nvSpPr>
          <p:cNvPr id="14" name="Управляющая кнопка: назад 13">
            <a:hlinkClick r:id="" action="ppaction://hlinkshowjump?jump=nextslide" highlightClick="1"/>
          </p:cNvPr>
          <p:cNvSpPr/>
          <p:nvPr/>
        </p:nvSpPr>
        <p:spPr>
          <a:xfrm rot="10800000">
            <a:off x="7230644" y="6287508"/>
            <a:ext cx="758838" cy="357372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7950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773" y="297810"/>
            <a:ext cx="6983118" cy="885984"/>
          </a:xfrm>
        </p:spPr>
        <p:txBody>
          <a:bodyPr rtlCol="0">
            <a:noAutofit/>
          </a:bodyPr>
          <a:lstStyle/>
          <a:p>
            <a:pPr defTabSz="913589">
              <a:defRPr/>
            </a:pPr>
            <a:r>
              <a:rPr lang="ru-RU" sz="2800" dirty="0">
                <a:latin typeface="+mn-lt"/>
                <a:cs typeface="Times New Roman" panose="02020603050405020304" pitchFamily="18" charset="0"/>
              </a:rPr>
              <a:t>Особенности организации ППЭ для участников с ОВЗ. Ответьте на </a:t>
            </a: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вопрос.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+mn-lt"/>
                <a:cs typeface="Times New Roman" panose="02020603050405020304" pitchFamily="18" charset="0"/>
              </a:rPr>
            </a:b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30087" y="1414596"/>
          <a:ext cx="8826011" cy="4618524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563708">
                  <a:extLst>
                    <a:ext uri="{9D8B030D-6E8A-4147-A177-3AD203B41FA5}"/>
                  </a:extLst>
                </a:gridCol>
                <a:gridCol w="4336218">
                  <a:extLst>
                    <a:ext uri="{9D8B030D-6E8A-4147-A177-3AD203B41FA5}"/>
                  </a:extLst>
                </a:gridCol>
                <a:gridCol w="3926085">
                  <a:extLst>
                    <a:ext uri="{9D8B030D-6E8A-4147-A177-3AD203B41FA5}"/>
                  </a:extLst>
                </a:gridCol>
              </a:tblGrid>
              <a:tr h="8040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№ П/П</a:t>
                      </a:r>
                    </a:p>
                    <a:p>
                      <a:pPr algn="ctr"/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Условие</a:t>
                      </a:r>
                    </a:p>
                    <a:p>
                      <a:pPr algn="ctr"/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Ответ</a:t>
                      </a:r>
                    </a:p>
                    <a:p>
                      <a:pPr algn="ctr"/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89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Максимальное количество участников в аудитории</a:t>
                      </a:r>
                      <a:endParaRPr lang="ru-RU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89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Продолжительность экзамена для участника с ОВЗ, инвалидов и детей-инвалидов</a:t>
                      </a:r>
                      <a:endParaRPr lang="ru-RU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968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При использовании слепыми участниками материалов на шрифте Брайля  на каждом рабочем столе должны быть</a:t>
                      </a:r>
                      <a:endParaRPr lang="ru-RU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89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Какой специалист может привлекаться для проведения экзамена для глухих и слабослышащих участников</a:t>
                      </a:r>
                      <a:endParaRPr lang="ru-RU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235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 каком виде предоставляются экзаменационные материалы слабовидящим участникам экзамена</a:t>
                      </a:r>
                      <a:endParaRPr lang="ru-RU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968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Кто осуществляет перенос ответов участника экзамена с нарушениями опорно-двигательного аппарата в случае выполнения заданий на компьютере в бланки ответов</a:t>
                      </a:r>
                      <a:endParaRPr lang="ru-RU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035" marR="52035" marT="26803" marB="268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915365" y="2267077"/>
            <a:ext cx="263499" cy="23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pPr algn="ctr"/>
            <a:r>
              <a:rPr lang="ru-RU" sz="1200" b="1" dirty="0">
                <a:latin typeface="Calibri" charset="-52"/>
                <a:cs typeface="Times New Roman" pitchFamily="18" charset="0"/>
              </a:rPr>
              <a:t>12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077933" y="2814302"/>
            <a:ext cx="1839444" cy="23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pPr algn="ctr"/>
            <a:r>
              <a:rPr lang="ru-RU" sz="1200" b="1" dirty="0">
                <a:latin typeface="Calibri" charset="-52"/>
                <a:cs typeface="Times New Roman" pitchFamily="18" charset="0"/>
              </a:rPr>
              <a:t>Увеличивается на 1,5 часа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234177" y="3260086"/>
            <a:ext cx="3720114" cy="6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200" b="1" dirty="0">
                <a:latin typeface="Calibri" charset="-52"/>
                <a:cs typeface="Times New Roman" pitchFamily="18" charset="0"/>
              </a:rPr>
              <a:t>Черновики и правила по </a:t>
            </a:r>
          </a:p>
          <a:p>
            <a:pPr algn="ctr"/>
            <a:r>
              <a:rPr lang="ru-RU" sz="1200" b="1" dirty="0">
                <a:latin typeface="Calibri" charset="-52"/>
                <a:cs typeface="Times New Roman" pitchFamily="18" charset="0"/>
              </a:rPr>
              <a:t>заполнению ответов на </a:t>
            </a:r>
          </a:p>
          <a:p>
            <a:pPr algn="ctr"/>
            <a:r>
              <a:rPr lang="ru-RU" sz="1200" b="1" dirty="0">
                <a:latin typeface="Calibri" charset="-52"/>
                <a:cs typeface="Times New Roman" pitchFamily="18" charset="0"/>
              </a:rPr>
              <a:t>задания ЕГЭ на шрифте Брайля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015600" y="4160961"/>
            <a:ext cx="2020904" cy="23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pPr algn="ctr"/>
            <a:r>
              <a:rPr lang="ru-RU" sz="1200" b="1" dirty="0">
                <a:latin typeface="Calibri" charset="-52"/>
                <a:cs typeface="Times New Roman" pitchFamily="18" charset="0"/>
              </a:rPr>
              <a:t>Ассистент- </a:t>
            </a:r>
            <a:r>
              <a:rPr lang="ru-RU" sz="1200" b="1" dirty="0" err="1">
                <a:latin typeface="Calibri" charset="-52"/>
                <a:cs typeface="Times New Roman" pitchFamily="18" charset="0"/>
              </a:rPr>
              <a:t>сурдопереводчик</a:t>
            </a:r>
            <a:endParaRPr lang="ru-RU" sz="1200" b="1" dirty="0">
              <a:latin typeface="Calibri" charset="-52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942385" y="4682128"/>
            <a:ext cx="3945959" cy="42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200" b="1" dirty="0">
                <a:latin typeface="Calibri" charset="-52"/>
                <a:cs typeface="Times New Roman" pitchFamily="18" charset="0"/>
              </a:rPr>
              <a:t>В увеличенном </a:t>
            </a:r>
          </a:p>
          <a:p>
            <a:pPr algn="ctr"/>
            <a:r>
              <a:rPr lang="ru-RU" sz="1200" b="1" dirty="0">
                <a:latin typeface="Calibri" charset="-52"/>
                <a:cs typeface="Times New Roman" pitchFamily="18" charset="0"/>
              </a:rPr>
              <a:t>(при помощи тех. средств – лупа, увеличение формата)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621767" y="5535538"/>
            <a:ext cx="752159" cy="23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pPr algn="ctr"/>
            <a:r>
              <a:rPr lang="ru-RU" sz="1200" b="1" dirty="0">
                <a:latin typeface="Calibri" charset="-52"/>
                <a:cs typeface="Times New Roman" pitchFamily="18" charset="0"/>
              </a:rPr>
              <a:t>Ассистент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69607" y="6104333"/>
            <a:ext cx="2059596" cy="485233"/>
          </a:xfrm>
          <a:prstGeom prst="rect">
            <a:avLst/>
          </a:prstGeom>
          <a:solidFill>
            <a:schemeClr val="bg1"/>
          </a:solidFill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200" b="1" dirty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</a:p>
        </p:txBody>
      </p:sp>
      <p:sp>
        <p:nvSpPr>
          <p:cNvPr id="14" name="Управляющая кнопка: назад 13">
            <a:hlinkClick r:id="" action="ppaction://hlinkshowjump?jump=nextslide" highlightClick="1"/>
          </p:cNvPr>
          <p:cNvSpPr/>
          <p:nvPr/>
        </p:nvSpPr>
        <p:spPr>
          <a:xfrm rot="10800000">
            <a:off x="7230644" y="6287508"/>
            <a:ext cx="758838" cy="357372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248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1809468" y="117263"/>
            <a:ext cx="6983118" cy="886915"/>
          </a:xfrm>
        </p:spPr>
        <p:txBody>
          <a:bodyPr/>
          <a:lstStyle/>
          <a:p>
            <a:r>
              <a:rPr lang="ru-RU" sz="2500" dirty="0" smtClean="0">
                <a:latin typeface="Arial" charset="0"/>
                <a:cs typeface="Arial" charset="0"/>
              </a:rPr>
              <a:t>В какое время данные категории работников должны явиться в ППЭ</a:t>
            </a:r>
          </a:p>
        </p:txBody>
      </p:sp>
      <p:sp>
        <p:nvSpPr>
          <p:cNvPr id="4" name="Нашивка 3"/>
          <p:cNvSpPr/>
          <p:nvPr/>
        </p:nvSpPr>
        <p:spPr>
          <a:xfrm>
            <a:off x="288178" y="1571878"/>
            <a:ext cx="6504327" cy="663557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defTabSz="983725">
              <a:defRPr/>
            </a:pPr>
            <a:r>
              <a:rPr lang="ru-RU" sz="1600" dirty="0">
                <a:solidFill>
                  <a:schemeClr val="tx1"/>
                </a:solidFill>
              </a:rPr>
              <a:t>РУКОВОДИТЕЛЬ ППЭ,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ПОМОЩНИКИ РУКОВОДИТЕЛЯ ППЭ</a:t>
            </a:r>
          </a:p>
        </p:txBody>
      </p:sp>
      <p:pic>
        <p:nvPicPr>
          <p:cNvPr id="99332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56" y="2313609"/>
            <a:ext cx="6563950" cy="71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Рисунок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56" y="3075816"/>
            <a:ext cx="6563950" cy="71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Рисунок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56" y="3837093"/>
            <a:ext cx="6563950" cy="71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Рисунок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56" y="4599299"/>
            <a:ext cx="6563950" cy="71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56" y="5348477"/>
            <a:ext cx="6563950" cy="71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ашивка 17"/>
          <p:cNvSpPr/>
          <p:nvPr/>
        </p:nvSpPr>
        <p:spPr>
          <a:xfrm>
            <a:off x="6765404" y="1609104"/>
            <a:ext cx="1897095" cy="66355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chemeClr val="tx1"/>
                </a:solidFill>
              </a:rPr>
              <a:t>Не позднее 7.30</a:t>
            </a:r>
          </a:p>
        </p:txBody>
      </p:sp>
      <p:sp>
        <p:nvSpPr>
          <p:cNvPr id="99338" name="Прямоугольник 23"/>
          <p:cNvSpPr>
            <a:spLocks noChangeArrowheads="1"/>
          </p:cNvSpPr>
          <p:nvPr/>
        </p:nvSpPr>
        <p:spPr bwMode="auto">
          <a:xfrm>
            <a:off x="595327" y="2392715"/>
            <a:ext cx="5831310" cy="55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600" dirty="0">
                <a:latin typeface="Calibri" charset="-52"/>
              </a:rPr>
              <a:t>ЧЛЕНЫ ГЭК</a:t>
            </a:r>
            <a:br>
              <a:rPr lang="ru-RU" sz="1600" dirty="0">
                <a:latin typeface="Calibri" charset="-52"/>
              </a:rPr>
            </a:br>
            <a:r>
              <a:rPr lang="ru-RU" sz="1600" dirty="0">
                <a:latin typeface="Calibri" charset="-52"/>
              </a:rPr>
              <a:t>(с экзаменационными материалами)</a:t>
            </a:r>
          </a:p>
        </p:txBody>
      </p:sp>
      <p:sp>
        <p:nvSpPr>
          <p:cNvPr id="99339" name="Прямоугольник 24"/>
          <p:cNvSpPr>
            <a:spLocks noChangeArrowheads="1"/>
          </p:cNvSpPr>
          <p:nvPr/>
        </p:nvSpPr>
        <p:spPr bwMode="auto">
          <a:xfrm>
            <a:off x="595327" y="3281491"/>
            <a:ext cx="3182183" cy="2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r>
              <a:rPr lang="ru-RU" sz="1600" dirty="0">
                <a:latin typeface="Calibri" charset="-52"/>
              </a:rPr>
              <a:t>ОРГАНИЗАТОРЫ В АУДИТОРИИ ППЭ</a:t>
            </a:r>
          </a:p>
        </p:txBody>
      </p:sp>
      <p:sp>
        <p:nvSpPr>
          <p:cNvPr id="99340" name="Прямоугольник 25"/>
          <p:cNvSpPr>
            <a:spLocks noChangeArrowheads="1"/>
          </p:cNvSpPr>
          <p:nvPr/>
        </p:nvSpPr>
        <p:spPr bwMode="auto">
          <a:xfrm>
            <a:off x="595327" y="4014848"/>
            <a:ext cx="5831310" cy="30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600" dirty="0">
                <a:latin typeface="Calibri" charset="-52"/>
              </a:rPr>
              <a:t>ОРГАНИЗАТОРЫ ВНЕ АУДИТОРИИ ППЭ</a:t>
            </a:r>
          </a:p>
        </p:txBody>
      </p:sp>
      <p:sp>
        <p:nvSpPr>
          <p:cNvPr id="99341" name="Прямоугольник 26"/>
          <p:cNvSpPr>
            <a:spLocks noChangeArrowheads="1"/>
          </p:cNvSpPr>
          <p:nvPr/>
        </p:nvSpPr>
        <p:spPr bwMode="auto">
          <a:xfrm>
            <a:off x="595327" y="4774262"/>
            <a:ext cx="2965136" cy="2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r>
              <a:rPr lang="ru-RU" sz="1600" dirty="0">
                <a:latin typeface="Calibri" charset="-52"/>
              </a:rPr>
              <a:t>ОБЩЕСТВЕННЫЕ НАБЛЮДАТЕЛИ</a:t>
            </a:r>
          </a:p>
        </p:txBody>
      </p:sp>
      <p:sp>
        <p:nvSpPr>
          <p:cNvPr id="99342" name="Прямоугольник 27"/>
          <p:cNvSpPr>
            <a:spLocks noChangeArrowheads="1"/>
          </p:cNvSpPr>
          <p:nvPr/>
        </p:nvSpPr>
        <p:spPr bwMode="auto">
          <a:xfrm>
            <a:off x="595327" y="5554152"/>
            <a:ext cx="1499672" cy="29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r>
              <a:rPr lang="ru-RU" sz="1600" dirty="0">
                <a:latin typeface="Calibri" charset="-52"/>
              </a:rPr>
              <a:t>УЧАСТНИКИ ЕГЭ</a:t>
            </a:r>
          </a:p>
        </p:txBody>
      </p:sp>
      <p:sp>
        <p:nvSpPr>
          <p:cNvPr id="33" name="Нашивка 32"/>
          <p:cNvSpPr/>
          <p:nvPr/>
        </p:nvSpPr>
        <p:spPr>
          <a:xfrm>
            <a:off x="6797926" y="2346183"/>
            <a:ext cx="1897095" cy="66355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chemeClr val="tx1"/>
                </a:solidFill>
              </a:rPr>
              <a:t>Не позднее 7.30</a:t>
            </a:r>
          </a:p>
        </p:txBody>
      </p:sp>
      <p:sp>
        <p:nvSpPr>
          <p:cNvPr id="35" name="Нашивка 34"/>
          <p:cNvSpPr/>
          <p:nvPr/>
        </p:nvSpPr>
        <p:spPr>
          <a:xfrm>
            <a:off x="6808766" y="3083262"/>
            <a:ext cx="1897095" cy="66355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chemeClr val="tx1"/>
                </a:solidFill>
              </a:rPr>
              <a:t>Не позднее 8.00</a:t>
            </a:r>
          </a:p>
        </p:txBody>
      </p:sp>
      <p:sp>
        <p:nvSpPr>
          <p:cNvPr id="36" name="Нашивка 35"/>
          <p:cNvSpPr/>
          <p:nvPr/>
        </p:nvSpPr>
        <p:spPr>
          <a:xfrm>
            <a:off x="6852129" y="3853845"/>
            <a:ext cx="1897095" cy="66355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chemeClr val="tx1"/>
                </a:solidFill>
              </a:rPr>
              <a:t>Не позднее 8.00</a:t>
            </a:r>
          </a:p>
        </p:txBody>
      </p:sp>
      <p:sp>
        <p:nvSpPr>
          <p:cNvPr id="37" name="Нашивка 36"/>
          <p:cNvSpPr/>
          <p:nvPr/>
        </p:nvSpPr>
        <p:spPr>
          <a:xfrm>
            <a:off x="6862969" y="4613259"/>
            <a:ext cx="1897095" cy="66355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/>
              <a:t>Не позднее, чем за 1 час</a:t>
            </a:r>
          </a:p>
        </p:txBody>
      </p:sp>
      <p:sp>
        <p:nvSpPr>
          <p:cNvPr id="38" name="Нашивка 37"/>
          <p:cNvSpPr/>
          <p:nvPr/>
        </p:nvSpPr>
        <p:spPr>
          <a:xfrm>
            <a:off x="6830447" y="5406178"/>
            <a:ext cx="1897095" cy="66355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chemeClr val="tx1"/>
                </a:solidFill>
              </a:rPr>
              <a:t>С 9.00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69607" y="6104333"/>
            <a:ext cx="2059596" cy="485233"/>
          </a:xfrm>
          <a:prstGeom prst="rect">
            <a:avLst/>
          </a:prstGeom>
          <a:solidFill>
            <a:schemeClr val="bg1"/>
          </a:solidFill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200" b="1" dirty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используйте клавишу «пробел»</a:t>
            </a:r>
          </a:p>
        </p:txBody>
      </p:sp>
      <p:sp>
        <p:nvSpPr>
          <p:cNvPr id="22" name="Управляющая кнопка: назад 21">
            <a:hlinkClick r:id="" action="ppaction://hlinkshowjump?jump=nextslide" highlightClick="1"/>
          </p:cNvPr>
          <p:cNvSpPr/>
          <p:nvPr/>
        </p:nvSpPr>
        <p:spPr>
          <a:xfrm rot="10800000">
            <a:off x="7367054" y="6347070"/>
            <a:ext cx="758838" cy="357372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1162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178" y="111679"/>
            <a:ext cx="6983118" cy="885984"/>
          </a:xfrm>
        </p:spPr>
        <p:txBody>
          <a:bodyPr rtlCol="0">
            <a:normAutofit/>
          </a:bodyPr>
          <a:lstStyle/>
          <a:p>
            <a:pPr defTabSz="913589">
              <a:defRPr/>
            </a:pPr>
            <a:r>
              <a:rPr lang="ru-RU" sz="2800" dirty="0">
                <a:latin typeface="+mn-lt"/>
                <a:cs typeface="Times New Roman" panose="02020603050405020304" pitchFamily="18" charset="0"/>
              </a:rPr>
              <a:t>Организация входа участников в ППЭ</a:t>
            </a:r>
          </a:p>
        </p:txBody>
      </p:sp>
      <p:sp>
        <p:nvSpPr>
          <p:cNvPr id="104451" name="Прямоугольник 3"/>
          <p:cNvSpPr>
            <a:spLocks noChangeArrowheads="1"/>
          </p:cNvSpPr>
          <p:nvPr/>
        </p:nvSpPr>
        <p:spPr bwMode="auto">
          <a:xfrm>
            <a:off x="233975" y="1396914"/>
            <a:ext cx="8597456" cy="33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Ответьте на вопросы по теме, изображенной на картинке</a:t>
            </a:r>
          </a:p>
        </p:txBody>
      </p:sp>
      <p:pic>
        <p:nvPicPr>
          <p:cNvPr id="104452" name="Рисунок 4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36" y="1811056"/>
            <a:ext cx="3587317" cy="261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Рисунок 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4900" y="1851074"/>
            <a:ext cx="3461747" cy="249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Рисунок 6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1628" y="3913406"/>
            <a:ext cx="3206092" cy="248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Рисунок 7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8410" y="3919921"/>
            <a:ext cx="3122077" cy="24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9411" y="6067581"/>
            <a:ext cx="2059596" cy="485233"/>
          </a:xfrm>
          <a:prstGeom prst="rect">
            <a:avLst/>
          </a:prstGeom>
          <a:solidFill>
            <a:schemeClr val="bg1"/>
          </a:solidFill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200" b="1" dirty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выбранную картинку</a:t>
            </a:r>
          </a:p>
        </p:txBody>
      </p:sp>
      <p:sp>
        <p:nvSpPr>
          <p:cNvPr id="11" name="Управляющая кнопка: назад 10">
            <a:hlinkClick r:id="" action="ppaction://hlinkshowjump?jump=nextslide" highlightClick="1"/>
          </p:cNvPr>
          <p:cNvSpPr/>
          <p:nvPr/>
        </p:nvSpPr>
        <p:spPr>
          <a:xfrm rot="10800000">
            <a:off x="7230644" y="6287508"/>
            <a:ext cx="758838" cy="357372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297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859" y="100511"/>
            <a:ext cx="6983118" cy="885984"/>
          </a:xfrm>
        </p:spPr>
        <p:txBody>
          <a:bodyPr rtlCol="0">
            <a:normAutofit/>
          </a:bodyPr>
          <a:lstStyle/>
          <a:p>
            <a:pPr defTabSz="913589">
              <a:defRPr/>
            </a:pP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Организация входа участников в ППЭ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5475" name="Прямоугольник 3"/>
          <p:cNvSpPr>
            <a:spLocks noChangeArrowheads="1"/>
          </p:cNvSpPr>
          <p:nvPr/>
        </p:nvSpPr>
        <p:spPr bwMode="auto">
          <a:xfrm>
            <a:off x="245719" y="1391330"/>
            <a:ext cx="9144000" cy="33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alibri" charset="-52"/>
                <a:cs typeface="Times New Roman" pitchFamily="18" charset="0"/>
              </a:rPr>
              <a:t>   За 1 час до начала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5719" y="1891092"/>
            <a:ext cx="3873688" cy="8934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Кто осуществляет паспортный контроль на входе в ППЭ?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5719" y="3127002"/>
            <a:ext cx="5969527" cy="8338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endParaRPr lang="ru-RU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 defTabSz="983725">
              <a:defRPr/>
            </a:pPr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Кто проверяет документ, удостоверяющий личность участника, наличие его в списке распределения?</a:t>
            </a:r>
          </a:p>
          <a:p>
            <a:pPr algn="ctr" defTabSz="983725">
              <a:defRPr/>
            </a:pPr>
            <a:endParaRPr lang="ru-RU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6218" y="2004632"/>
            <a:ext cx="1879028" cy="729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b="1" dirty="0">
                <a:solidFill>
                  <a:srgbClr val="006AB3"/>
                </a:solidFill>
                <a:cs typeface="Times New Roman" panose="02020603050405020304" pitchFamily="18" charset="0"/>
              </a:rPr>
              <a:t>Организатор </a:t>
            </a:r>
            <a:r>
              <a:rPr lang="ru-RU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вне </a:t>
            </a:r>
            <a:r>
              <a:rPr lang="ru-RU" b="1" dirty="0">
                <a:solidFill>
                  <a:srgbClr val="006AB3"/>
                </a:solidFill>
                <a:cs typeface="Times New Roman" panose="02020603050405020304" pitchFamily="18" charset="0"/>
              </a:rPr>
              <a:t>аудитории</a:t>
            </a:r>
          </a:p>
        </p:txBody>
      </p:sp>
      <p:pic>
        <p:nvPicPr>
          <p:cNvPr id="105479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246" y="1283374"/>
            <a:ext cx="3145565" cy="236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7133" y="3958078"/>
            <a:ext cx="688375" cy="120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5719" y="4362912"/>
            <a:ext cx="5969527" cy="8785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Какой документ оформляется сопровождающим от ОО при отсутствии у выпускника прошлых лет документа, удостоверяющего личность?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5719" y="5643494"/>
            <a:ext cx="5969527" cy="9232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Кто указывает участникам на необходимость оставить личные вещи в специально выделенном в здании ППЭ месте (до входа в ППЭ)?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04327" y="5866852"/>
            <a:ext cx="1532130" cy="6998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600" b="1" dirty="0">
                <a:solidFill>
                  <a:srgbClr val="006AB3"/>
                </a:solidFill>
                <a:cs typeface="Times New Roman" panose="02020603050405020304" pitchFamily="18" charset="0"/>
              </a:rPr>
              <a:t>Организатор вне аудитории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04327" y="4526708"/>
            <a:ext cx="1532130" cy="729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600" b="1" dirty="0">
                <a:solidFill>
                  <a:srgbClr val="006AB3"/>
                </a:solidFill>
                <a:cs typeface="Times New Roman" panose="02020603050405020304" pitchFamily="18" charset="0"/>
              </a:rPr>
              <a:t>Не допускается в ППЭ!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04327" y="3305688"/>
            <a:ext cx="1532130" cy="6551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600" b="1" dirty="0">
                <a:solidFill>
                  <a:srgbClr val="006AB3"/>
                </a:solidFill>
                <a:cs typeface="Times New Roman" panose="02020603050405020304" pitchFamily="18" charset="0"/>
              </a:rPr>
              <a:t>Организатор вне аудитории</a:t>
            </a:r>
          </a:p>
        </p:txBody>
      </p:sp>
      <p:sp>
        <p:nvSpPr>
          <p:cNvPr id="19" name="Управляющая кнопка: назад 18">
            <a:hlinkClick r:id="" action="ppaction://noaction" highlightClick="1"/>
          </p:cNvPr>
          <p:cNvSpPr/>
          <p:nvPr/>
        </p:nvSpPr>
        <p:spPr>
          <a:xfrm>
            <a:off x="8217133" y="6287508"/>
            <a:ext cx="758838" cy="357372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45935" y="1318757"/>
            <a:ext cx="2059596" cy="485233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200" b="1" dirty="0">
                <a:solidFill>
                  <a:srgbClr val="006AB3"/>
                </a:solidFill>
                <a:cs typeface="Times New Roman" panose="02020603050405020304" pitchFamily="18" charset="0"/>
              </a:rPr>
              <a:t>Для проверки ответа нажмите курсором на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54751720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019" y="111679"/>
            <a:ext cx="6983118" cy="885984"/>
          </a:xfrm>
        </p:spPr>
        <p:txBody>
          <a:bodyPr rtlCol="0">
            <a:normAutofit/>
          </a:bodyPr>
          <a:lstStyle/>
          <a:p>
            <a:pPr defTabSz="913589">
              <a:defRPr/>
            </a:pPr>
            <a:r>
              <a:rPr lang="ru-RU" sz="2800" dirty="0">
                <a:latin typeface="+mn-lt"/>
                <a:cs typeface="Times New Roman" panose="02020603050405020304" pitchFamily="18" charset="0"/>
              </a:rPr>
              <a:t>Организация входа в </a:t>
            </a: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ППЭ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649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09" y="1281513"/>
            <a:ext cx="2726397" cy="200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87277" y="1281513"/>
            <a:ext cx="6189048" cy="20092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600" dirty="0">
                <a:solidFill>
                  <a:srgbClr val="0070C0"/>
                </a:solidFill>
                <a:cs typeface="Times New Roman" panose="02020603050405020304" pitchFamily="18" charset="0"/>
              </a:rPr>
              <a:t>Организаторы (работники по обеспечению охраны образовательных организаций) совместно с сотрудниками, осуществляющими охрану правопорядка, и (или) сотрудниками органов внутренних дел (полиции) с использованием металлоискателя проверяют наличие у участников ЕГЭ запрещенных средств. </a:t>
            </a:r>
          </a:p>
          <a:p>
            <a:pPr algn="ctr" defTabSz="983725">
              <a:defRPr/>
            </a:pP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При появлении сигнала металлоискателя сотрудник полиции и организатор предлагают участнику ЕГЭ: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523" y="5007857"/>
            <a:ext cx="1101218" cy="101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603" y="5070211"/>
            <a:ext cx="1305383" cy="249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017" y="4684919"/>
            <a:ext cx="1142774" cy="217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71289" y="3573717"/>
            <a:ext cx="2215988" cy="1261969"/>
          </a:xfrm>
          <a:prstGeom prst="rect">
            <a:avLst/>
          </a:prstGeom>
          <a:solidFill>
            <a:srgbClr val="006AB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Обратиться 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 </a:t>
            </a: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сопровождающему 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ОО для выяснения ситуации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1245" y="3573717"/>
            <a:ext cx="2182563" cy="1111203"/>
          </a:xfrm>
          <a:prstGeom prst="rect">
            <a:avLst/>
          </a:prstGeom>
          <a:solidFill>
            <a:srgbClr val="006AB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Показать предмет, вызывающий сигнал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77776" y="3290797"/>
            <a:ext cx="2098549" cy="1191239"/>
          </a:xfrm>
          <a:prstGeom prst="rect">
            <a:avLst/>
          </a:prstGeom>
          <a:solidFill>
            <a:srgbClr val="006AB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Обратиться к члену ГЭК для решения ситуации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55458" y="6001089"/>
            <a:ext cx="2059596" cy="485233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200" b="1" dirty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</a:p>
        </p:txBody>
      </p:sp>
      <p:sp>
        <p:nvSpPr>
          <p:cNvPr id="15" name="Управляющая кнопка: назад 14">
            <a:hlinkClick r:id="" action="ppaction://noaction" highlightClick="1"/>
          </p:cNvPr>
          <p:cNvSpPr/>
          <p:nvPr/>
        </p:nvSpPr>
        <p:spPr>
          <a:xfrm>
            <a:off x="8217133" y="6287508"/>
            <a:ext cx="758838" cy="357372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08307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816" y="100511"/>
            <a:ext cx="6983118" cy="885984"/>
          </a:xfrm>
        </p:spPr>
        <p:txBody>
          <a:bodyPr rtlCol="0">
            <a:normAutofit/>
          </a:bodyPr>
          <a:lstStyle/>
          <a:p>
            <a:pPr defTabSz="913589">
              <a:defRPr/>
            </a:pPr>
            <a:r>
              <a:rPr lang="ru-RU" sz="2800" dirty="0">
                <a:latin typeface="+mn-lt"/>
                <a:cs typeface="Times New Roman" panose="02020603050405020304" pitchFamily="18" charset="0"/>
              </a:rPr>
              <a:t>Организация передвижения по </a:t>
            </a: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ППЭ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8581" y="2375032"/>
            <a:ext cx="933191" cy="17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3625" y="3690049"/>
            <a:ext cx="1100315" cy="10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1102" y="5158623"/>
            <a:ext cx="933191" cy="17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2106" y="1340144"/>
            <a:ext cx="8509828" cy="684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Кто оформляет ППЭ-20 «Акт об идентификации личности участника экзамена»?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2946" y="2311748"/>
            <a:ext cx="1871801" cy="88505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Организатор</a:t>
            </a:r>
            <a:br>
              <a:rPr lang="ru-RU" sz="1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вне аудитории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106" y="3726344"/>
            <a:ext cx="1882641" cy="107583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Сопровождающие </a:t>
            </a:r>
            <a:r>
              <a:rPr lang="ru-RU" sz="1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образовательной организации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3787" y="5390356"/>
            <a:ext cx="1860960" cy="71846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600" b="1" dirty="0">
                <a:solidFill>
                  <a:srgbClr val="006AB3"/>
                </a:solidFill>
                <a:cs typeface="Times New Roman" panose="02020603050405020304" pitchFamily="18" charset="0"/>
              </a:rPr>
              <a:t>Член ГЭК</a:t>
            </a:r>
          </a:p>
        </p:txBody>
      </p:sp>
      <p:pic>
        <p:nvPicPr>
          <p:cNvPr id="107530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5229" y="2166566"/>
            <a:ext cx="4858371" cy="37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04838" y="5866206"/>
            <a:ext cx="2059596" cy="485233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200" b="1" dirty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</a:p>
        </p:txBody>
      </p:sp>
      <p:sp>
        <p:nvSpPr>
          <p:cNvPr id="14" name="Управляющая кнопка: назад 13">
            <a:hlinkClick r:id="" action="ppaction://noaction" highlightClick="1"/>
          </p:cNvPr>
          <p:cNvSpPr/>
          <p:nvPr/>
        </p:nvSpPr>
        <p:spPr>
          <a:xfrm>
            <a:off x="8217133" y="6287508"/>
            <a:ext cx="758838" cy="357372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26041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859" y="134014"/>
            <a:ext cx="6983118" cy="885984"/>
          </a:xfrm>
        </p:spPr>
        <p:txBody>
          <a:bodyPr rtlCol="0">
            <a:normAutofit/>
          </a:bodyPr>
          <a:lstStyle/>
          <a:p>
            <a:pPr defTabSz="913589">
              <a:defRPr/>
            </a:pPr>
            <a:r>
              <a:rPr lang="ru-RU" sz="2800" dirty="0" smtClean="0">
                <a:latin typeface="+mn-lt"/>
              </a:rPr>
              <a:t>Вход участников в аудиторию ППЭ</a:t>
            </a:r>
            <a:endParaRPr lang="ru-RU" sz="28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829" y="4831032"/>
            <a:ext cx="1100315" cy="101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0264" y="4425267"/>
            <a:ext cx="974745" cy="178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2104" y="4468077"/>
            <a:ext cx="933191" cy="178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4587" y="1286166"/>
            <a:ext cx="2249413" cy="181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9608" y="1478812"/>
            <a:ext cx="6475419" cy="640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Ответственный организатор при входе участников ЕГЭ </a:t>
            </a:r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аудиторию должен: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3342" y="2867350"/>
            <a:ext cx="1835666" cy="1335490"/>
          </a:xfrm>
          <a:prstGeom prst="rect">
            <a:avLst/>
          </a:prstGeom>
          <a:solidFill>
            <a:srgbClr val="006AB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Раздать участникам ЕГЭ черновики со штампом ОО, на базе которой расположен ППЭ</a:t>
            </a:r>
          </a:p>
          <a:p>
            <a:pPr algn="ctr" defTabSz="983725">
              <a:defRPr/>
            </a:pPr>
            <a:endParaRPr lang="ru-RU" sz="1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608" y="2513701"/>
            <a:ext cx="1840182" cy="2042788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Сверить данные документа, удостоверяющего личность участника ЕГЭ, </a:t>
            </a:r>
            <a: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 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данными в форме </a:t>
            </a:r>
            <a: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ППЭ-05-02 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и сообщить участнику номер его места в аудитории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52559" y="2867350"/>
            <a:ext cx="1589947" cy="1335490"/>
          </a:xfrm>
          <a:prstGeom prst="rect">
            <a:avLst/>
          </a:prstGeom>
          <a:solidFill>
            <a:srgbClr val="006AB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Раздать участникам ЕГЭ индивидуальные комплекты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55458" y="6001089"/>
            <a:ext cx="2059596" cy="485233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200" b="1" dirty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</a:p>
        </p:txBody>
      </p:sp>
      <p:sp>
        <p:nvSpPr>
          <p:cNvPr id="15" name="Управляющая кнопка: назад 14">
            <a:hlinkClick r:id="" action="ppaction://noaction" highlightClick="1"/>
          </p:cNvPr>
          <p:cNvSpPr/>
          <p:nvPr/>
        </p:nvSpPr>
        <p:spPr>
          <a:xfrm>
            <a:off x="8217133" y="6287508"/>
            <a:ext cx="758838" cy="357372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01312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381" y="107956"/>
            <a:ext cx="6983118" cy="885984"/>
          </a:xfrm>
        </p:spPr>
        <p:txBody>
          <a:bodyPr rtlCol="0">
            <a:normAutofit/>
          </a:bodyPr>
          <a:lstStyle/>
          <a:p>
            <a:pPr defTabSz="913589">
              <a:defRPr/>
            </a:pP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Проведение экзамена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1264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4604" y="1260108"/>
            <a:ext cx="5060728" cy="4435504"/>
          </a:xfrm>
        </p:spPr>
      </p:pic>
      <p:sp>
        <p:nvSpPr>
          <p:cNvPr id="112644" name="Прямоугольник 4"/>
          <p:cNvSpPr>
            <a:spLocks noChangeArrowheads="1"/>
          </p:cNvSpPr>
          <p:nvPr/>
        </p:nvSpPr>
        <p:spPr bwMode="auto">
          <a:xfrm>
            <a:off x="5008332" y="1318739"/>
            <a:ext cx="3966737" cy="8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 dirty="0">
                <a:solidFill>
                  <a:srgbClr val="006AB3"/>
                </a:solidFill>
                <a:cs typeface="Times New Roman" pitchFamily="18" charset="0"/>
              </a:rPr>
              <a:t>Действия организатора в аудитории </a:t>
            </a:r>
            <a:r>
              <a:rPr lang="ru-RU" b="1" dirty="0" smtClean="0">
                <a:solidFill>
                  <a:srgbClr val="006AB3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AB3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006AB3"/>
                </a:solidFill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6AB3"/>
                </a:solidFill>
                <a:cs typeface="Times New Roman" pitchFamily="18" charset="0"/>
              </a:rPr>
              <a:t>случае выхода участника ЕГЭ </a:t>
            </a:r>
            <a:r>
              <a:rPr lang="ru-RU" b="1" dirty="0" smtClean="0">
                <a:solidFill>
                  <a:srgbClr val="006AB3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AB3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006AB3"/>
                </a:solidFill>
                <a:cs typeface="Times New Roman" pitchFamily="18" charset="0"/>
              </a:rPr>
              <a:t>из </a:t>
            </a:r>
            <a:r>
              <a:rPr lang="ru-RU" b="1" dirty="0">
                <a:solidFill>
                  <a:srgbClr val="006AB3"/>
                </a:solidFill>
                <a:cs typeface="Times New Roman" pitchFamily="18" charset="0"/>
              </a:rPr>
              <a:t>аудитории во время экзамена: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06173" y="2439248"/>
            <a:ext cx="3665007" cy="11474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600" b="1" dirty="0">
                <a:solidFill>
                  <a:srgbClr val="006AB3"/>
                </a:solidFill>
                <a:cs typeface="Times New Roman" panose="02020603050405020304" pitchFamily="18" charset="0"/>
              </a:rPr>
              <a:t>Принимает экзаменационные материалы и черновики от участника перед выходом из аудитории и выдает после возвращения в аудиторию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4240" y="3785906"/>
            <a:ext cx="3665007" cy="11605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600" b="1" dirty="0">
                <a:solidFill>
                  <a:srgbClr val="006AB3"/>
                </a:solidFill>
                <a:cs typeface="Times New Roman" panose="02020603050405020304" pitchFamily="18" charset="0"/>
              </a:rPr>
              <a:t>Проверяет комплектность оставленных участником на рабочем столе экзаменационных материалов </a:t>
            </a:r>
            <a:r>
              <a:rPr lang="ru-RU" sz="16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06AB3"/>
                </a:solidFill>
                <a:cs typeface="Times New Roman" panose="02020603050405020304" pitchFamily="18" charset="0"/>
              </a:rPr>
              <a:t>черновиков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35081" y="5185612"/>
            <a:ext cx="3665007" cy="1146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600" b="1" dirty="0">
                <a:solidFill>
                  <a:srgbClr val="006AB3"/>
                </a:solidFill>
                <a:cs typeface="Times New Roman" panose="02020603050405020304" pitchFamily="18" charset="0"/>
              </a:rPr>
              <a:t>Приглашает члена ГЭК и сдает ему материалы на время отсутствия участника ЕГЭ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43" y="2995780"/>
            <a:ext cx="720896" cy="73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4884" y="5817527"/>
            <a:ext cx="720896" cy="73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9024" y="4536015"/>
            <a:ext cx="750707" cy="68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назад 11">
            <a:hlinkClick r:id="" action="ppaction://hlinkshowjump?jump=nextslide" highlightClick="1"/>
          </p:cNvPr>
          <p:cNvSpPr/>
          <p:nvPr/>
        </p:nvSpPr>
        <p:spPr>
          <a:xfrm rot="10800000">
            <a:off x="3206092" y="6332179"/>
            <a:ext cx="758838" cy="357372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2282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 smtClean="0"/>
              <a:t>Подготовка экзамена: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организация помещений и техническое оснащение ППЭ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2625" y="1450975"/>
            <a:ext cx="3090863" cy="1592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743075"/>
            <a:ext cx="944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5975" y="1941513"/>
            <a:ext cx="1897063" cy="827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rgbClr val="006AB3"/>
                </a:solidFill>
              </a:rPr>
              <a:t>Стационарные и (или) переносные металлоискатели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4213" y="3060700"/>
            <a:ext cx="3090862" cy="982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AB3"/>
              </a:solidFill>
            </a:endParaRPr>
          </a:p>
        </p:txBody>
      </p:sp>
      <p:pic>
        <p:nvPicPr>
          <p:cNvPr id="1229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3317875"/>
            <a:ext cx="10017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66763" y="3175000"/>
            <a:ext cx="1946275" cy="582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rgbClr val="006AB3"/>
                </a:solidFill>
              </a:rPr>
              <a:t>Средства видеонаблюдения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2625" y="5054600"/>
            <a:ext cx="3090863" cy="1590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8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5218113"/>
            <a:ext cx="8620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943600"/>
            <a:ext cx="5778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15975" y="5378450"/>
            <a:ext cx="2120900" cy="933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Объявления, </a:t>
            </a:r>
          </a:p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оповещающие о ведении видеонаблюдения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2238" y="3217863"/>
            <a:ext cx="511175" cy="1592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</a:rPr>
              <a:t>В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Х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О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08425" y="1450975"/>
            <a:ext cx="468313" cy="1592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</a:rPr>
              <a:t>Ш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Т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А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Б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08425" y="3217863"/>
            <a:ext cx="468313" cy="34274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</a:rPr>
              <a:t>А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У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Д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И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Т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О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Р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И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 err="1">
                <a:solidFill>
                  <a:srgbClr val="006AB3"/>
                </a:solidFill>
              </a:rPr>
              <a:t>И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45013" y="1450975"/>
            <a:ext cx="4010025" cy="1592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Программное обеспечение и компьютерное оборудование помещений для </a:t>
            </a:r>
            <a:r>
              <a:rPr lang="ru-RU" sz="1366" dirty="0" smtClean="0">
                <a:solidFill>
                  <a:srgbClr val="006AB3"/>
                </a:solidFill>
              </a:rPr>
              <a:t>руководителя </a:t>
            </a:r>
            <a:r>
              <a:rPr lang="ru-RU" sz="1366" dirty="0">
                <a:solidFill>
                  <a:srgbClr val="006AB3"/>
                </a:solidFill>
              </a:rPr>
              <a:t>ППЭ</a:t>
            </a:r>
          </a:p>
        </p:txBody>
      </p:sp>
      <p:pic>
        <p:nvPicPr>
          <p:cNvPr id="12305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682750"/>
            <a:ext cx="9366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33525"/>
            <a:ext cx="836464" cy="7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630363"/>
            <a:ext cx="8128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1778000"/>
            <a:ext cx="6746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545013" y="3568700"/>
            <a:ext cx="4010025" cy="2725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10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4573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697288"/>
            <a:ext cx="10334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57192"/>
            <a:ext cx="162401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996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82625" y="4073525"/>
            <a:ext cx="3090863" cy="982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rgbClr val="006AB3"/>
                </a:solidFill>
              </a:rPr>
              <a:t>Системы подавления сигналов подвижной связи </a:t>
            </a:r>
            <a:r>
              <a:rPr lang="ru-RU" sz="1593" dirty="0" smtClean="0">
                <a:solidFill>
                  <a:srgbClr val="006AB3"/>
                </a:solidFill>
              </a:rPr>
              <a:t/>
            </a:r>
            <a:br>
              <a:rPr lang="ru-RU" sz="1593" dirty="0" smtClean="0">
                <a:solidFill>
                  <a:srgbClr val="006AB3"/>
                </a:solidFill>
              </a:rPr>
            </a:br>
            <a:r>
              <a:rPr lang="ru-RU" sz="1593" dirty="0" smtClean="0">
                <a:solidFill>
                  <a:srgbClr val="006AB3"/>
                </a:solidFill>
              </a:rPr>
              <a:t>(</a:t>
            </a:r>
            <a:r>
              <a:rPr lang="ru-RU" sz="1593" dirty="0">
                <a:solidFill>
                  <a:srgbClr val="006AB3"/>
                </a:solidFill>
              </a:rPr>
              <a:t>по решению ГЭК)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4365104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Станция печати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41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019" y="89343"/>
            <a:ext cx="6983118" cy="885984"/>
          </a:xfrm>
        </p:spPr>
        <p:txBody>
          <a:bodyPr rtlCol="0">
            <a:noAutofit/>
          </a:bodyPr>
          <a:lstStyle/>
          <a:p>
            <a:pPr defTabSz="913589">
              <a:defRPr/>
            </a:pP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Экзамен в аудиториях ППЭ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068" y="3873388"/>
            <a:ext cx="1099412" cy="10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124" y="3906891"/>
            <a:ext cx="975649" cy="178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768" y="3884556"/>
            <a:ext cx="974745" cy="178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5719" y="1404359"/>
            <a:ext cx="5445567" cy="9967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Сколько общественных наблюдателей может находиться в 1 аудитории ППЭ одновременно?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1980" y="2839430"/>
            <a:ext cx="1396624" cy="7119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Два</a:t>
            </a:r>
            <a:endParaRPr lang="ru-RU" sz="12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7388" y="2817094"/>
            <a:ext cx="1717323" cy="8347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Один </a:t>
            </a:r>
            <a:endParaRPr lang="ru-RU" sz="12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24472" y="2839430"/>
            <a:ext cx="1628792" cy="745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Количество не ограничено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2574" y="5722291"/>
            <a:ext cx="2059596" cy="485233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200" b="1" dirty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</a:p>
        </p:txBody>
      </p:sp>
      <p:sp>
        <p:nvSpPr>
          <p:cNvPr id="15" name="Управляющая кнопка: назад 14">
            <a:hlinkClick r:id="" action="ppaction://hlinkshowjump?jump=nextslide" highlightClick="1"/>
          </p:cNvPr>
          <p:cNvSpPr/>
          <p:nvPr/>
        </p:nvSpPr>
        <p:spPr>
          <a:xfrm rot="10800000">
            <a:off x="7230644" y="6287508"/>
            <a:ext cx="758838" cy="357372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endParaRPr lang="ru-RU" dirty="0"/>
          </a:p>
        </p:txBody>
      </p:sp>
      <p:pic>
        <p:nvPicPr>
          <p:cNvPr id="113676" name="Picture 2" descr="C:\Простой.Ру\Ф-21-17 Актуализация материалов 12.04_21.04.17\18маш\Sbornik_form_gia11_excel_Страница_1.jpg"/>
          <p:cNvPicPr>
            <a:picLocks noChangeAspect="1" noChangeArrowheads="1"/>
          </p:cNvPicPr>
          <p:nvPr/>
        </p:nvPicPr>
        <p:blipFill>
          <a:blip r:embed="rId4" cstate="print"/>
          <a:srcRect l="3018" t="4585" r="4091" b="13162"/>
          <a:stretch>
            <a:fillRect/>
          </a:stretch>
        </p:blipFill>
        <p:spPr bwMode="auto">
          <a:xfrm>
            <a:off x="5899967" y="1404360"/>
            <a:ext cx="3012768" cy="388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3798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019" y="89343"/>
            <a:ext cx="6983118" cy="885984"/>
          </a:xfrm>
        </p:spPr>
        <p:txBody>
          <a:bodyPr rtlCol="0">
            <a:noAutofit/>
          </a:bodyPr>
          <a:lstStyle/>
          <a:p>
            <a:pPr defTabSz="913589">
              <a:defRPr/>
            </a:pP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Экзамен в аудиториях ППЭ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292" y="4889664"/>
            <a:ext cx="1099412" cy="10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8552" y="4885010"/>
            <a:ext cx="975649" cy="17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92" y="5074864"/>
            <a:ext cx="974745" cy="17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5719" y="1404359"/>
            <a:ext cx="5445567" cy="9967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b="1" dirty="0">
                <a:solidFill>
                  <a:srgbClr val="012F4B"/>
                </a:solidFill>
              </a:rPr>
              <a:t>Решение об удалении с экзамена участника ГИА член ГЭК принимает в случае: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1980" y="2839430"/>
            <a:ext cx="1483348" cy="1594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</a:rPr>
              <a:t>Подачи апелляции </a:t>
            </a:r>
            <a:r>
              <a:rPr lang="ru-RU" sz="1400" b="1" dirty="0" smtClean="0">
                <a:solidFill>
                  <a:srgbClr val="006AB3"/>
                </a:solidFill>
              </a:rPr>
              <a:t/>
            </a:r>
            <a:br>
              <a:rPr lang="ru-RU" sz="1400" b="1" dirty="0" smtClean="0">
                <a:solidFill>
                  <a:srgbClr val="006AB3"/>
                </a:solidFill>
              </a:rPr>
            </a:br>
            <a:r>
              <a:rPr lang="ru-RU" sz="1400" b="1" dirty="0" smtClean="0">
                <a:solidFill>
                  <a:srgbClr val="006AB3"/>
                </a:solidFill>
              </a:rPr>
              <a:t>о </a:t>
            </a:r>
            <a:r>
              <a:rPr lang="ru-RU" sz="1400" b="1" dirty="0">
                <a:solidFill>
                  <a:srgbClr val="006AB3"/>
                </a:solidFill>
              </a:rPr>
              <a:t>нарушении установленного порядка </a:t>
            </a:r>
          </a:p>
          <a:p>
            <a:pPr algn="ctr" defTabSz="983725">
              <a:defRPr/>
            </a:pPr>
            <a:endParaRPr lang="ru-RU" sz="12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6972" y="2817094"/>
            <a:ext cx="1529421" cy="1661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</a:rPr>
              <a:t>Досрочного завершения экзамена </a:t>
            </a:r>
            <a:r>
              <a:rPr lang="ru-RU" sz="1400" b="1" dirty="0" smtClean="0">
                <a:solidFill>
                  <a:srgbClr val="006AB3"/>
                </a:solidFill>
              </a:rPr>
              <a:t/>
            </a:r>
            <a:br>
              <a:rPr lang="ru-RU" sz="1400" b="1" dirty="0" smtClean="0">
                <a:solidFill>
                  <a:srgbClr val="006AB3"/>
                </a:solidFill>
              </a:rPr>
            </a:br>
            <a:r>
              <a:rPr lang="ru-RU" sz="1400" b="1" dirty="0" smtClean="0">
                <a:solidFill>
                  <a:srgbClr val="006AB3"/>
                </a:solidFill>
              </a:rPr>
              <a:t>по </a:t>
            </a:r>
            <a:r>
              <a:rPr lang="ru-RU" sz="1400" b="1" dirty="0">
                <a:solidFill>
                  <a:srgbClr val="006AB3"/>
                </a:solidFill>
              </a:rPr>
              <a:t>объективным причинам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3718" y="2839430"/>
            <a:ext cx="1628792" cy="16165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</a:rPr>
              <a:t>Выявления нарушений установленного порядка проведения ГИА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81810" y="5776427"/>
            <a:ext cx="2059596" cy="485233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200" b="1" dirty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</a:p>
        </p:txBody>
      </p:sp>
      <p:sp>
        <p:nvSpPr>
          <p:cNvPr id="15" name="Управляющая кнопка: назад 14">
            <a:hlinkClick r:id="" action="ppaction://hlinkshowjump?jump=nextslide" highlightClick="1"/>
          </p:cNvPr>
          <p:cNvSpPr/>
          <p:nvPr/>
        </p:nvSpPr>
        <p:spPr>
          <a:xfrm rot="10800000">
            <a:off x="7230644" y="6287508"/>
            <a:ext cx="758838" cy="357372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endParaRPr lang="ru-RU" dirty="0"/>
          </a:p>
        </p:txBody>
      </p:sp>
      <p:pic>
        <p:nvPicPr>
          <p:cNvPr id="11470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2952" y="1404359"/>
            <a:ext cx="2455384" cy="432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6526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019" y="89343"/>
            <a:ext cx="6983118" cy="885984"/>
          </a:xfrm>
        </p:spPr>
        <p:txBody>
          <a:bodyPr rtlCol="0">
            <a:noAutofit/>
          </a:bodyPr>
          <a:lstStyle/>
          <a:p>
            <a:pPr defTabSz="913589">
              <a:defRPr/>
            </a:pP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Экзамен в аудиториях ППЭ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706" y="4878496"/>
            <a:ext cx="1099412" cy="10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805" y="5074864"/>
            <a:ext cx="975649" cy="17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92" y="5074864"/>
            <a:ext cx="974745" cy="17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5719" y="1404359"/>
            <a:ext cx="5445567" cy="9967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b="1" dirty="0">
                <a:solidFill>
                  <a:srgbClr val="012F4B"/>
                </a:solidFill>
              </a:rPr>
              <a:t>Акт о досрочном завершении экзамена </a:t>
            </a:r>
            <a:r>
              <a:rPr lang="ru-RU" b="1" dirty="0" smtClean="0">
                <a:solidFill>
                  <a:srgbClr val="012F4B"/>
                </a:solidFill>
              </a:rPr>
              <a:t/>
            </a:r>
            <a:br>
              <a:rPr lang="ru-RU" b="1" dirty="0" smtClean="0">
                <a:solidFill>
                  <a:srgbClr val="012F4B"/>
                </a:solidFill>
              </a:rPr>
            </a:br>
            <a:r>
              <a:rPr lang="ru-RU" b="1" dirty="0" smtClean="0">
                <a:solidFill>
                  <a:srgbClr val="012F4B"/>
                </a:solidFill>
              </a:rPr>
              <a:t>по </a:t>
            </a:r>
            <a:r>
              <a:rPr lang="ru-RU" b="1" dirty="0">
                <a:solidFill>
                  <a:srgbClr val="012F4B"/>
                </a:solidFill>
              </a:rPr>
              <a:t>объективным причинам оформляется в случае: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1980" y="2839430"/>
            <a:ext cx="1483348" cy="1594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</a:rPr>
              <a:t>Подачи апелляции </a:t>
            </a:r>
            <a:r>
              <a:rPr lang="ru-RU" sz="1400" b="1" dirty="0" smtClean="0">
                <a:solidFill>
                  <a:srgbClr val="006AB3"/>
                </a:solidFill>
              </a:rPr>
              <a:t/>
            </a:r>
            <a:br>
              <a:rPr lang="ru-RU" sz="1400" b="1" dirty="0" smtClean="0">
                <a:solidFill>
                  <a:srgbClr val="006AB3"/>
                </a:solidFill>
              </a:rPr>
            </a:br>
            <a:r>
              <a:rPr lang="ru-RU" sz="1400" b="1" dirty="0" smtClean="0">
                <a:solidFill>
                  <a:srgbClr val="006AB3"/>
                </a:solidFill>
              </a:rPr>
              <a:t>о </a:t>
            </a:r>
            <a:r>
              <a:rPr lang="ru-RU" sz="1400" b="1" dirty="0">
                <a:solidFill>
                  <a:srgbClr val="006AB3"/>
                </a:solidFill>
              </a:rPr>
              <a:t>нарушении установленного порядка </a:t>
            </a:r>
          </a:p>
          <a:p>
            <a:pPr algn="ctr" defTabSz="983725">
              <a:defRPr/>
            </a:pPr>
            <a:endParaRPr lang="ru-RU" sz="12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6972" y="2817094"/>
            <a:ext cx="1529421" cy="1661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</a:rPr>
              <a:t>Досрочного завершения экзамена </a:t>
            </a:r>
            <a:r>
              <a:rPr lang="ru-RU" sz="1400" b="1" dirty="0" smtClean="0">
                <a:solidFill>
                  <a:srgbClr val="006AB3"/>
                </a:solidFill>
              </a:rPr>
              <a:t/>
            </a:r>
            <a:br>
              <a:rPr lang="ru-RU" sz="1400" b="1" dirty="0" smtClean="0">
                <a:solidFill>
                  <a:srgbClr val="006AB3"/>
                </a:solidFill>
              </a:rPr>
            </a:br>
            <a:r>
              <a:rPr lang="ru-RU" sz="1400" b="1" dirty="0" smtClean="0">
                <a:solidFill>
                  <a:srgbClr val="006AB3"/>
                </a:solidFill>
              </a:rPr>
              <a:t>по </a:t>
            </a:r>
            <a:r>
              <a:rPr lang="ru-RU" sz="1400" b="1" dirty="0">
                <a:solidFill>
                  <a:srgbClr val="006AB3"/>
                </a:solidFill>
              </a:rPr>
              <a:t>объективным причинам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3718" y="2839430"/>
            <a:ext cx="1628792" cy="16165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</a:rPr>
              <a:t>Выявления нарушений установленного порядка проведения ГИА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14462" y="5723664"/>
            <a:ext cx="2059596" cy="485233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200" b="1" dirty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</a:p>
        </p:txBody>
      </p:sp>
      <p:sp>
        <p:nvSpPr>
          <p:cNvPr id="14" name="Управляющая кнопка: назад 13">
            <a:hlinkClick r:id="" action="ppaction://hlinkshowjump?jump=nextslide" highlightClick="1"/>
          </p:cNvPr>
          <p:cNvSpPr/>
          <p:nvPr/>
        </p:nvSpPr>
        <p:spPr>
          <a:xfrm rot="10800000">
            <a:off x="7230644" y="6287508"/>
            <a:ext cx="758838" cy="357372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endParaRPr lang="ru-RU" dirty="0"/>
          </a:p>
        </p:txBody>
      </p:sp>
      <p:pic>
        <p:nvPicPr>
          <p:cNvPr id="115724" name="Picture 2" descr="C:\Простой.Ру\Ф-21-17 Актуализация материалов 12.04_21.04.17\ППЭ22\Sbornik_form_gia11_excel.jpg"/>
          <p:cNvPicPr>
            <a:picLocks noChangeAspect="1" noChangeArrowheads="1"/>
          </p:cNvPicPr>
          <p:nvPr/>
        </p:nvPicPr>
        <p:blipFill>
          <a:blip r:embed="rId4" cstate="print"/>
          <a:srcRect l="5951" t="5206" r="6416" b="11307"/>
          <a:stretch>
            <a:fillRect/>
          </a:stretch>
        </p:blipFill>
        <p:spPr bwMode="auto">
          <a:xfrm>
            <a:off x="5854798" y="1420180"/>
            <a:ext cx="2947725" cy="409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5492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019" y="89343"/>
            <a:ext cx="6983118" cy="885984"/>
          </a:xfrm>
        </p:spPr>
        <p:txBody>
          <a:bodyPr rtlCol="0">
            <a:noAutofit/>
          </a:bodyPr>
          <a:lstStyle/>
          <a:p>
            <a:pPr defTabSz="913589">
              <a:defRPr/>
            </a:pPr>
            <a:r>
              <a:rPr lang="ru-RU" sz="2500" dirty="0" smtClean="0">
                <a:latin typeface="+mn-lt"/>
                <a:cs typeface="Times New Roman" panose="02020603050405020304" pitchFamily="18" charset="0"/>
              </a:rPr>
              <a:t>Апелляция о нарушении установленного порядка проведения ГИА</a:t>
            </a:r>
            <a:endParaRPr lang="ru-RU" sz="25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97" y="4625358"/>
            <a:ext cx="1100315" cy="101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2297" y="4750996"/>
            <a:ext cx="975649" cy="17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580" y="4749135"/>
            <a:ext cx="974745" cy="17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5719" y="1404359"/>
            <a:ext cx="5445567" cy="11084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600" b="1" dirty="0">
                <a:solidFill>
                  <a:srgbClr val="012F4B"/>
                </a:solidFill>
              </a:rPr>
              <a:t>Кто может привлекаться к проведению проверки при расследовании фактов, изложенных в апелляции </a:t>
            </a:r>
            <a:r>
              <a:rPr lang="ru-RU" sz="1600" b="1" dirty="0" smtClean="0">
                <a:solidFill>
                  <a:srgbClr val="012F4B"/>
                </a:solidFill>
              </a:rPr>
              <a:t/>
            </a:r>
            <a:br>
              <a:rPr lang="ru-RU" sz="1600" b="1" dirty="0" smtClean="0">
                <a:solidFill>
                  <a:srgbClr val="012F4B"/>
                </a:solidFill>
              </a:rPr>
            </a:br>
            <a:r>
              <a:rPr lang="ru-RU" sz="1600" b="1" dirty="0" smtClean="0">
                <a:solidFill>
                  <a:srgbClr val="012F4B"/>
                </a:solidFill>
              </a:rPr>
              <a:t>о </a:t>
            </a:r>
            <a:r>
              <a:rPr lang="ru-RU" sz="1600" b="1" dirty="0">
                <a:solidFill>
                  <a:srgbClr val="012F4B"/>
                </a:solidFill>
              </a:rPr>
              <a:t>нарушении установленного порядка проведения ГИА?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1980" y="2839430"/>
            <a:ext cx="1717732" cy="1594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</a:rPr>
              <a:t>Организаторы, </a:t>
            </a:r>
            <a:r>
              <a:rPr lang="ru-RU" sz="1400" b="1" dirty="0" smtClean="0">
                <a:solidFill>
                  <a:srgbClr val="006AB3"/>
                </a:solidFill>
              </a:rPr>
              <a:t/>
            </a:r>
            <a:br>
              <a:rPr lang="ru-RU" sz="1400" b="1" dirty="0" smtClean="0">
                <a:solidFill>
                  <a:srgbClr val="006AB3"/>
                </a:solidFill>
              </a:rPr>
            </a:br>
            <a:r>
              <a:rPr lang="ru-RU" sz="1400" b="1" dirty="0" smtClean="0">
                <a:solidFill>
                  <a:srgbClr val="006AB3"/>
                </a:solidFill>
              </a:rPr>
              <a:t>не </a:t>
            </a:r>
            <a:r>
              <a:rPr lang="ru-RU" sz="1400" b="1" dirty="0">
                <a:solidFill>
                  <a:srgbClr val="006AB3"/>
                </a:solidFill>
              </a:rPr>
              <a:t>задействованные </a:t>
            </a:r>
            <a:r>
              <a:rPr lang="ru-RU" sz="1400" b="1" dirty="0" smtClean="0">
                <a:solidFill>
                  <a:srgbClr val="006AB3"/>
                </a:solidFill>
              </a:rPr>
              <a:t/>
            </a:r>
            <a:br>
              <a:rPr lang="ru-RU" sz="1400" b="1" dirty="0" smtClean="0">
                <a:solidFill>
                  <a:srgbClr val="006AB3"/>
                </a:solidFill>
              </a:rPr>
            </a:br>
            <a:r>
              <a:rPr lang="ru-RU" sz="1400" b="1" dirty="0" smtClean="0">
                <a:solidFill>
                  <a:srgbClr val="006AB3"/>
                </a:solidFill>
              </a:rPr>
              <a:t>в </a:t>
            </a:r>
            <a:r>
              <a:rPr lang="ru-RU" sz="1400" b="1" dirty="0">
                <a:solidFill>
                  <a:srgbClr val="006AB3"/>
                </a:solidFill>
              </a:rPr>
              <a:t>аудитории, </a:t>
            </a:r>
            <a:r>
              <a:rPr lang="ru-RU" sz="1400" b="1" dirty="0" smtClean="0">
                <a:solidFill>
                  <a:srgbClr val="006AB3"/>
                </a:solidFill>
              </a:rPr>
              <a:t/>
            </a:r>
            <a:br>
              <a:rPr lang="ru-RU" sz="1400" b="1" dirty="0" smtClean="0">
                <a:solidFill>
                  <a:srgbClr val="006AB3"/>
                </a:solidFill>
              </a:rPr>
            </a:br>
            <a:r>
              <a:rPr lang="ru-RU" sz="1400" b="1" dirty="0" smtClean="0">
                <a:solidFill>
                  <a:srgbClr val="006AB3"/>
                </a:solidFill>
              </a:rPr>
              <a:t>в </a:t>
            </a:r>
            <a:r>
              <a:rPr lang="ru-RU" sz="1400" b="1" dirty="0">
                <a:solidFill>
                  <a:srgbClr val="006AB3"/>
                </a:solidFill>
              </a:rPr>
              <a:t>которой сдавал экзамен апеллянт</a:t>
            </a:r>
            <a:endParaRPr lang="ru-RU" sz="12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6972" y="2817094"/>
            <a:ext cx="1734487" cy="1661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</a:rPr>
              <a:t>Председатель ГЭК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19602" y="2828262"/>
            <a:ext cx="1780559" cy="16165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400" b="1" dirty="0">
                <a:solidFill>
                  <a:srgbClr val="006AB3"/>
                </a:solidFill>
              </a:rPr>
              <a:t>Организаторы, задействованные </a:t>
            </a:r>
            <a:r>
              <a:rPr lang="ru-RU" sz="1400" b="1" dirty="0" smtClean="0">
                <a:solidFill>
                  <a:srgbClr val="006AB3"/>
                </a:solidFill>
              </a:rPr>
              <a:t/>
            </a:r>
            <a:br>
              <a:rPr lang="ru-RU" sz="1400" b="1" dirty="0" smtClean="0">
                <a:solidFill>
                  <a:srgbClr val="006AB3"/>
                </a:solidFill>
              </a:rPr>
            </a:br>
            <a:r>
              <a:rPr lang="ru-RU" sz="1400" b="1" dirty="0" smtClean="0">
                <a:solidFill>
                  <a:srgbClr val="006AB3"/>
                </a:solidFill>
              </a:rPr>
              <a:t>в </a:t>
            </a:r>
            <a:r>
              <a:rPr lang="ru-RU" sz="1400" b="1" dirty="0">
                <a:solidFill>
                  <a:srgbClr val="006AB3"/>
                </a:solidFill>
              </a:rPr>
              <a:t>аудитории, </a:t>
            </a:r>
            <a:r>
              <a:rPr lang="ru-RU" sz="1400" b="1" dirty="0" smtClean="0">
                <a:solidFill>
                  <a:srgbClr val="006AB3"/>
                </a:solidFill>
              </a:rPr>
              <a:t/>
            </a:r>
            <a:br>
              <a:rPr lang="ru-RU" sz="1400" b="1" dirty="0" smtClean="0">
                <a:solidFill>
                  <a:srgbClr val="006AB3"/>
                </a:solidFill>
              </a:rPr>
            </a:br>
            <a:r>
              <a:rPr lang="ru-RU" sz="1400" b="1" dirty="0" smtClean="0">
                <a:solidFill>
                  <a:srgbClr val="006AB3"/>
                </a:solidFill>
              </a:rPr>
              <a:t>в </a:t>
            </a:r>
            <a:r>
              <a:rPr lang="ru-RU" sz="1400" b="1" dirty="0">
                <a:solidFill>
                  <a:srgbClr val="006AB3"/>
                </a:solidFill>
              </a:rPr>
              <a:t>которой сдавал экзамен апеллянт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61488" y="5904799"/>
            <a:ext cx="2059596" cy="485233"/>
          </a:xfrm>
          <a:prstGeom prst="rect">
            <a:avLst/>
          </a:prstGeom>
          <a:noFill/>
          <a:ln w="19050"/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r>
              <a:rPr lang="ru-RU" sz="1200" b="1" dirty="0">
                <a:solidFill>
                  <a:srgbClr val="006AB3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</a:p>
        </p:txBody>
      </p:sp>
      <p:sp>
        <p:nvSpPr>
          <p:cNvPr id="15" name="Управляющая кнопка: назад 14">
            <a:hlinkClick r:id="" action="ppaction://hlinkshowjump?jump=nextslide" highlightClick="1"/>
          </p:cNvPr>
          <p:cNvSpPr/>
          <p:nvPr/>
        </p:nvSpPr>
        <p:spPr>
          <a:xfrm rot="10800000">
            <a:off x="7221610" y="6353585"/>
            <a:ext cx="758838" cy="357372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 defTabSz="983725">
              <a:defRPr/>
            </a:pPr>
            <a:endParaRPr lang="ru-RU" dirty="0"/>
          </a:p>
        </p:txBody>
      </p:sp>
      <p:pic>
        <p:nvPicPr>
          <p:cNvPr id="118796" name="Picture 2" descr="C:\Простой.Ру\Ф-21-17 Актуализация материалов 12.04_21.04.17\ППЭ02\Sbornik_form_gia11_excel.jpg"/>
          <p:cNvPicPr>
            <a:picLocks noChangeAspect="1" noChangeArrowheads="1"/>
          </p:cNvPicPr>
          <p:nvPr/>
        </p:nvPicPr>
        <p:blipFill>
          <a:blip r:embed="rId4" cstate="print"/>
          <a:srcRect l="2718" t="1762" r="1868" b="3931"/>
          <a:stretch>
            <a:fillRect/>
          </a:stretch>
        </p:blipFill>
        <p:spPr bwMode="auto">
          <a:xfrm>
            <a:off x="6011986" y="1404360"/>
            <a:ext cx="2866421" cy="412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7658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022" y="179746"/>
            <a:ext cx="6983169" cy="86051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Видеонаблюдение в ППЭ: </a:t>
            </a:r>
            <a:br>
              <a:rPr lang="ru-RU" sz="2400" b="1" dirty="0" smtClean="0"/>
            </a:br>
            <a:r>
              <a:rPr lang="ru-RU" sz="2400" b="1" dirty="0" smtClean="0"/>
              <a:t>трансляция и видеозапись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792022"/>
            <a:ext cx="8229600" cy="4393311"/>
          </a:xfrm>
        </p:spPr>
        <p:txBody>
          <a:bodyPr>
            <a:normAutofit/>
          </a:bodyPr>
          <a:lstStyle/>
          <a:p>
            <a:r>
              <a:rPr lang="ru-RU" dirty="0" smtClean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0840" y="2949955"/>
            <a:ext cx="8202321" cy="1110057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00"/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3095917"/>
            <a:ext cx="7992888" cy="82772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93" dirty="0">
                <a:solidFill>
                  <a:srgbClr val="006AB3"/>
                </a:solidFill>
              </a:rPr>
              <a:t>Трансляция и видеозапись в Штабе ППЭ начинается </a:t>
            </a:r>
            <a:r>
              <a:rPr lang="ru-RU" sz="1593" dirty="0" smtClean="0">
                <a:solidFill>
                  <a:srgbClr val="006AB3"/>
                </a:solidFill>
              </a:rPr>
              <a:t>не позднее 08.00 или за 30 мин до момента доставки ЭМ в ППЭ (7.00) и завершается после передачи всех ЭМ члену ГЭК или  представителю специализированной организации</a:t>
            </a:r>
            <a:endParaRPr lang="ru-RU" sz="1593" dirty="0">
              <a:solidFill>
                <a:srgbClr val="006AB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199" y="4191859"/>
            <a:ext cx="8202321" cy="1037341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0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293096"/>
            <a:ext cx="7992888" cy="827727"/>
          </a:xfrm>
          <a:prstGeom prst="rect">
            <a:avLst/>
          </a:prstGeom>
          <a:solidFill>
            <a:srgbClr val="D9DA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1593" dirty="0" smtClean="0">
                <a:solidFill>
                  <a:srgbClr val="006AB3"/>
                </a:solidFill>
              </a:rPr>
              <a:t>При сканировании ЭМ в ППЭ трансляция и видеозапись завершается после получения информации из РЦОИ об успешном получении  и расшифровке переданных пакетов с электронными образами ЭМ</a:t>
            </a:r>
            <a:endParaRPr lang="ru-RU" sz="1593" i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840" y="1465575"/>
            <a:ext cx="8202321" cy="1353552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00"/>
          </a:p>
        </p:txBody>
      </p:sp>
      <p:sp>
        <p:nvSpPr>
          <p:cNvPr id="9" name="Прямоугольник 8"/>
          <p:cNvSpPr/>
          <p:nvPr/>
        </p:nvSpPr>
        <p:spPr>
          <a:xfrm>
            <a:off x="611561" y="1609672"/>
            <a:ext cx="7992888" cy="107285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93" dirty="0">
                <a:solidFill>
                  <a:srgbClr val="006AB3"/>
                </a:solidFill>
              </a:rPr>
              <a:t>Трансляция и видеозапись в аудитории проведения экзаменов осуществляется в режиме реального времени и начинается с </a:t>
            </a:r>
            <a:r>
              <a:rPr lang="ru-RU" sz="1593" dirty="0" smtClean="0">
                <a:solidFill>
                  <a:srgbClr val="006AB3"/>
                </a:solidFill>
              </a:rPr>
              <a:t>8.00 </a:t>
            </a:r>
            <a:r>
              <a:rPr lang="ru-RU" sz="1593" dirty="0">
                <a:solidFill>
                  <a:srgbClr val="006AB3"/>
                </a:solidFill>
              </a:rPr>
              <a:t>по местному времени </a:t>
            </a:r>
            <a:r>
              <a:rPr lang="ru-RU" sz="1593" dirty="0" smtClean="0">
                <a:solidFill>
                  <a:srgbClr val="006AB3"/>
                </a:solidFill>
              </a:rPr>
              <a:t>и завершается после зачитывания организатором  данных протокола о проведении экзамена в аудитории (форма ППЭ-05-02) и демонстрации на камеру запечатанных ВДП с ЭМ участников ЕГЭ</a:t>
            </a:r>
            <a:endParaRPr lang="ru-RU" sz="1593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0840" y="5445224"/>
            <a:ext cx="8188680" cy="1317990"/>
          </a:xfrm>
          <a:prstGeom prst="rect">
            <a:avLst/>
          </a:prstGeom>
          <a:solidFill>
            <a:srgbClr val="025B94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93" dirty="0" smtClean="0">
                <a:solidFill>
                  <a:schemeClr val="bg1"/>
                </a:solidFill>
              </a:rPr>
              <a:t>В случае отключения средств видеонаблюдения и  приостановления видеозаписи экзамена  более чем на 15 мин член ГЭК совместно с председателем ГЭК принимает решение об остановке экзамена с последующим аннулированием результатов участников ЕГЭ. </a:t>
            </a:r>
            <a:r>
              <a:rPr lang="ru-RU" sz="1593" u="sng" dirty="0" smtClean="0">
                <a:solidFill>
                  <a:schemeClr val="bg1"/>
                </a:solidFill>
              </a:rPr>
              <a:t>Организатор в аудитории обязан своевременно довести информацию </a:t>
            </a:r>
            <a:br>
              <a:rPr lang="ru-RU" sz="1593" u="sng" dirty="0" smtClean="0">
                <a:solidFill>
                  <a:schemeClr val="bg1"/>
                </a:solidFill>
              </a:rPr>
            </a:br>
            <a:r>
              <a:rPr lang="ru-RU" sz="1593" u="sng" dirty="0" smtClean="0">
                <a:solidFill>
                  <a:schemeClr val="bg1"/>
                </a:solidFill>
              </a:rPr>
              <a:t>об отключении средств видеонаблюдения до руководителя ППЭ и(или) члена ГЭК</a:t>
            </a:r>
            <a:endParaRPr lang="ru-RU" sz="1593" u="sng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Подготовка экзамена: </a:t>
            </a:r>
            <a:br>
              <a:rPr lang="ru-RU" sz="2400" dirty="0" smtClean="0"/>
            </a:br>
            <a:r>
              <a:rPr lang="ru-RU" sz="2400" dirty="0" smtClean="0"/>
              <a:t>особенности </a:t>
            </a:r>
            <a:r>
              <a:rPr lang="ru-RU" sz="2400" dirty="0"/>
              <a:t>организации </a:t>
            </a:r>
            <a:r>
              <a:rPr lang="ru-RU" sz="2400" dirty="0" smtClean="0"/>
              <a:t>ППЭ и аудиторий </a:t>
            </a:r>
            <a:br>
              <a:rPr lang="ru-RU" sz="2400" dirty="0" smtClean="0"/>
            </a:br>
            <a:r>
              <a:rPr lang="ru-RU" sz="2400" dirty="0" smtClean="0"/>
              <a:t>для участников ЕГЭ  </a:t>
            </a:r>
            <a:r>
              <a:rPr lang="ru-RU" sz="2400" dirty="0"/>
              <a:t>с ОВЗ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9" y="1539105"/>
            <a:ext cx="6412502" cy="5217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 dirty="0">
                <a:solidFill>
                  <a:srgbClr val="0070C0"/>
                </a:solidFill>
              </a:rPr>
              <a:t>беспрепятственный доступ в ППЭ (наличие пандусов, поручней, расширенных дверей и других приспособлений)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39" y="1554979"/>
            <a:ext cx="1499807" cy="2594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502" y="2852192"/>
            <a:ext cx="1661571" cy="244959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483768" y="2060849"/>
            <a:ext cx="641250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 dirty="0">
                <a:solidFill>
                  <a:srgbClr val="0070C0"/>
                </a:solidFill>
              </a:rPr>
              <a:t>наличие помещения для организации питания и </a:t>
            </a:r>
            <a:r>
              <a:rPr lang="ru-RU" sz="1593" dirty="0" smtClean="0">
                <a:solidFill>
                  <a:srgbClr val="0070C0"/>
                </a:solidFill>
              </a:rPr>
              <a:t>перерывов, </a:t>
            </a:r>
            <a:r>
              <a:rPr lang="ru-RU" sz="1593" dirty="0">
                <a:solidFill>
                  <a:srgbClr val="0070C0"/>
                </a:solidFill>
              </a:rPr>
              <a:t>для медико-профилактических процедур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6202" y="4260757"/>
            <a:ext cx="1590174" cy="2083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3685" y="4076989"/>
            <a:ext cx="1210315" cy="149075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9" y="4221088"/>
            <a:ext cx="5976664" cy="7499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 dirty="0">
                <a:solidFill>
                  <a:srgbClr val="0070C0"/>
                </a:solidFill>
              </a:rPr>
              <a:t>количество рабочих мест в аудитории не должно превышать 12 человек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9" y="5013176"/>
            <a:ext cx="5976664" cy="7958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>
                <a:solidFill>
                  <a:srgbClr val="0070C0"/>
                </a:solidFill>
              </a:rPr>
              <a:t>продолжительность экзамена для участника с ОВЗ, инвалидов и детей-инвалидов  увеличивается на 1,5 часа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949280"/>
            <a:ext cx="8496945" cy="337465"/>
          </a:xfrm>
          <a:prstGeom prst="rect">
            <a:avLst/>
          </a:prstGeom>
          <a:solidFill>
            <a:srgbClr val="D9DA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1593" dirty="0">
                <a:solidFill>
                  <a:srgbClr val="006AB3"/>
                </a:solidFill>
              </a:rPr>
              <a:t>Аудитории оборудуются специальными техническими </a:t>
            </a:r>
            <a:r>
              <a:rPr lang="ru-RU" sz="1593" dirty="0" smtClean="0">
                <a:solidFill>
                  <a:srgbClr val="006AB3"/>
                </a:solidFill>
              </a:rPr>
              <a:t>средствами </a:t>
            </a:r>
            <a:r>
              <a:rPr lang="ru-RU" sz="1593" dirty="0">
                <a:solidFill>
                  <a:srgbClr val="006AB3"/>
                </a:solidFill>
              </a:rPr>
              <a:t>(при необходимости)</a:t>
            </a:r>
            <a:endParaRPr lang="ru-RU" sz="1593" i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3768" y="2708920"/>
            <a:ext cx="641250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 dirty="0">
                <a:solidFill>
                  <a:srgbClr val="0070C0"/>
                </a:solidFill>
              </a:rPr>
              <a:t>присутствие ассистентов, оказывающих необходимую техническую помощь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3356992"/>
            <a:ext cx="641250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buFont typeface="Arial" panose="020B0604020202020204" pitchFamily="34" charset="0"/>
              <a:buChar char="•"/>
            </a:pPr>
            <a:r>
              <a:rPr lang="ru-RU" sz="1593" dirty="0">
                <a:solidFill>
                  <a:srgbClr val="0070C0"/>
                </a:solidFill>
              </a:rPr>
              <a:t>о</a:t>
            </a:r>
            <a:r>
              <a:rPr lang="ru-RU" sz="1593" dirty="0" smtClean="0">
                <a:solidFill>
                  <a:srgbClr val="0070C0"/>
                </a:solidFill>
              </a:rPr>
              <a:t>тключение в аудитории онлайн трансляции в сеть «Интернет»</a:t>
            </a:r>
            <a:endParaRPr lang="ru-RU" sz="159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Подготовка экзамена: особенности организации </a:t>
            </a:r>
            <a:r>
              <a:rPr lang="ru-RU" sz="2400" dirty="0" smtClean="0"/>
              <a:t>ППЭ </a:t>
            </a:r>
            <a:br>
              <a:rPr lang="ru-RU" sz="2400" dirty="0" smtClean="0"/>
            </a:br>
            <a:r>
              <a:rPr lang="ru-RU" sz="2400" dirty="0" smtClean="0"/>
              <a:t>и аудиторий </a:t>
            </a:r>
            <a:r>
              <a:rPr lang="ru-RU" sz="2400" dirty="0"/>
              <a:t>для участников ЕГЭ  с </a:t>
            </a:r>
            <a:r>
              <a:rPr lang="ru-RU" sz="2400" dirty="0" smtClean="0"/>
              <a:t>ОВЗ </a:t>
            </a:r>
            <a:br>
              <a:rPr lang="ru-RU" sz="2400" dirty="0" smtClean="0"/>
            </a:br>
            <a:r>
              <a:rPr lang="ru-RU" sz="2400" dirty="0" smtClean="0"/>
              <a:t>на дому/на базе медицинского учреждения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011" y="1959888"/>
            <a:ext cx="8066817" cy="4393311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Организуется по месту жительства /нахождения медицинского учреждения</a:t>
            </a:r>
          </a:p>
          <a:p>
            <a:pPr marL="0" indent="0">
              <a:buNone/>
            </a:pPr>
            <a:endParaRPr lang="ru-RU" sz="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Применяется бумажная технология/допускается использование печати ЭМ в ППЭ</a:t>
            </a:r>
          </a:p>
          <a:p>
            <a:pPr marL="0" indent="0">
              <a:buNone/>
            </a:pPr>
            <a:endParaRPr lang="ru-RU" sz="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Присутствуют: член ГЭК, руководитель ППЭ, не менее одного организатора, ассистент</a:t>
            </a:r>
          </a:p>
          <a:p>
            <a:pPr marL="0" indent="0">
              <a:buNone/>
            </a:pPr>
            <a:endParaRPr lang="ru-RU" sz="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Обеспечивается видеонаблюдение в режиме «офлайн»</a:t>
            </a:r>
          </a:p>
          <a:p>
            <a:pPr marL="0" indent="0">
              <a:buNone/>
            </a:pPr>
            <a:endParaRPr lang="ru-RU" sz="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 проведении ЕГЭ по иностранному языку  с разделом «Говорение» организуется только одна аудитория</a:t>
            </a:r>
            <a:endParaRPr lang="ru-RU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347716"/>
            <a:ext cx="8074628" cy="612172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Предъявляются минимальные требования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к процедуре и технологии проведения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Подготовка экзамена: особенности организации </a:t>
            </a:r>
            <a:r>
              <a:rPr lang="ru-RU" sz="2400" dirty="0" smtClean="0"/>
              <a:t>ППЭ ТОМ: дополнительные требования и исключения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011" y="1959888"/>
            <a:ext cx="8066817" cy="4393311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rgbClr val="0070C0"/>
              </a:solidFill>
            </a:endParaRPr>
          </a:p>
          <a:p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Штаб ППЭ обеспечивается специализированным аппаратно-программным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комплексом для обеспечения сканирования бланков участников ЕГЭ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ППЭ может присутствовать менее  15 участников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Допускается привлекать в качестве работников ППЭ педагогических работников, являющихся учителями обучающихся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347716"/>
            <a:ext cx="8074628" cy="612172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Осуществляется полный цикл подготовки и обработки материалов ЕГЭ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/>
              <a:t>Подготовка экзамена: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лица, привлекаемые к проведению ЕГЭ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907704" y="1484784"/>
            <a:ext cx="420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58763" indent="-2587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</a:rPr>
              <a:t>руководитель и организаторы ППЭ</a:t>
            </a:r>
          </a:p>
        </p:txBody>
      </p:sp>
      <p:pic>
        <p:nvPicPr>
          <p:cNvPr id="13316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98425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1907704" y="2348880"/>
            <a:ext cx="2328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58763" indent="-2587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</a:rPr>
              <a:t>руководитель ОО</a:t>
            </a:r>
          </a:p>
        </p:txBody>
      </p:sp>
      <p:pic>
        <p:nvPicPr>
          <p:cNvPr id="13318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98266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2687638" y="3151188"/>
            <a:ext cx="56646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58763" indent="-2587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</a:rPr>
              <a:t>члены </a:t>
            </a:r>
            <a:r>
              <a:rPr lang="ru-RU" altLang="ru-RU" sz="1800" dirty="0" smtClean="0">
                <a:solidFill>
                  <a:srgbClr val="0070C0"/>
                </a:solidFill>
                <a:latin typeface="Arial" panose="020B0604020202020204" pitchFamily="34" charset="0"/>
              </a:rPr>
              <a:t>ГЭК, в том числе с </a:t>
            </a:r>
            <a:r>
              <a:rPr lang="ru-RU" altLang="ru-RU" sz="18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токенами</a:t>
            </a:r>
            <a:r>
              <a:rPr lang="ru-RU" altLang="ru-RU" sz="18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</a:rPr>
              <a:t>(не менее 2)</a:t>
            </a:r>
          </a:p>
        </p:txBody>
      </p:sp>
      <p:pic>
        <p:nvPicPr>
          <p:cNvPr id="13320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13081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01072"/>
            <a:ext cx="864096" cy="110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013176"/>
            <a:ext cx="971600" cy="147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933056"/>
            <a:ext cx="1008112" cy="107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Прямоугольник 12"/>
          <p:cNvSpPr>
            <a:spLocks noChangeArrowheads="1"/>
          </p:cNvSpPr>
          <p:nvPr/>
        </p:nvSpPr>
        <p:spPr bwMode="auto">
          <a:xfrm>
            <a:off x="4283968" y="3933056"/>
            <a:ext cx="323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58763" indent="-2587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</a:rPr>
              <a:t>технические специалисты</a:t>
            </a:r>
          </a:p>
        </p:txBody>
      </p:sp>
      <p:sp>
        <p:nvSpPr>
          <p:cNvPr id="13325" name="Прямоугольник 13"/>
          <p:cNvSpPr>
            <a:spLocks noChangeArrowheads="1"/>
          </p:cNvSpPr>
          <p:nvPr/>
        </p:nvSpPr>
        <p:spPr bwMode="auto">
          <a:xfrm>
            <a:off x="1403648" y="4221088"/>
            <a:ext cx="4383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58763" indent="-2587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</a:rPr>
              <a:t>медицинские работники, ассистенты</a:t>
            </a:r>
          </a:p>
        </p:txBody>
      </p:sp>
      <p:sp>
        <p:nvSpPr>
          <p:cNvPr id="13326" name="Прямоугольник 14"/>
          <p:cNvSpPr>
            <a:spLocks noChangeArrowheads="1"/>
          </p:cNvSpPr>
          <p:nvPr/>
        </p:nvSpPr>
        <p:spPr bwMode="auto">
          <a:xfrm>
            <a:off x="2219325" y="5016500"/>
            <a:ext cx="5994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8763" indent="-2587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</a:rPr>
              <a:t>сотрудники, осуществляющие охрану правопорядка и (или) сотрудники органов внутренних дел (полиции)</a:t>
            </a:r>
          </a:p>
        </p:txBody>
      </p:sp>
      <p:sp>
        <p:nvSpPr>
          <p:cNvPr id="13327" name="Прямоугольник 15"/>
          <p:cNvSpPr>
            <a:spLocks noChangeArrowheads="1"/>
          </p:cNvSpPr>
          <p:nvPr/>
        </p:nvSpPr>
        <p:spPr bwMode="auto">
          <a:xfrm>
            <a:off x="467544" y="6165304"/>
            <a:ext cx="618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8763" indent="-2587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</a:rPr>
              <a:t>представители ОО, сопровождающие участников </a:t>
            </a:r>
          </a:p>
        </p:txBody>
      </p:sp>
      <p:pic>
        <p:nvPicPr>
          <p:cNvPr id="13328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8563"/>
            <a:ext cx="10636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627062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2408</TotalTime>
  <Words>1941</Words>
  <Application>Microsoft Office PowerPoint</Application>
  <PresentationFormat>Экран (4:3)</PresentationFormat>
  <Paragraphs>391</Paragraphs>
  <Slides>43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Шаблон</vt:lpstr>
      <vt:lpstr>Подготовка лиц,  задействованных при проведении  государственной итоговой аттестации  по образовательным программам среднего общего образования в пункте проведения экзаменов  (организатор вне аудитории)</vt:lpstr>
      <vt:lpstr>Организация и проведение государственной итоговой аттестации в пунктах проведения экзаменов в форме единого государственного экзамена</vt:lpstr>
      <vt:lpstr>Подготовка экзамена: организация помещений и техническое оснащение ППЭ </vt:lpstr>
      <vt:lpstr>Подготовка экзамена: организация помещений и техническое оснащение ППЭ </vt:lpstr>
      <vt:lpstr>Видеонаблюдение в ППЭ:  трансляция и видеозапись</vt:lpstr>
      <vt:lpstr>Подготовка экзамена:  особенности организации ППЭ и аудиторий  для участников ЕГЭ  с ОВЗ</vt:lpstr>
      <vt:lpstr>Подготовка экзамена: особенности организации ППЭ  и аудиторий для участников ЕГЭ  с ОВЗ  на дому/на базе медицинского учреждения</vt:lpstr>
      <vt:lpstr>Подготовка экзамена: особенности организации ППЭ ТОМ: дополнительные требования и исключения</vt:lpstr>
      <vt:lpstr>Подготовка экзамена: лица, привлекаемые к проведению ЕГЭ</vt:lpstr>
      <vt:lpstr>Подготовка экзамена: лица, имеющие право находиться  в ППЭ в день экзамена</vt:lpstr>
      <vt:lpstr>Подготовка экзамена: явка в ППЭ</vt:lpstr>
      <vt:lpstr>Явка в ППЭ</vt:lpstr>
      <vt:lpstr>Подготовка экзамена: информационная безопасность</vt:lpstr>
      <vt:lpstr>Подготовка экзамена:  экзаменационные материалы</vt:lpstr>
      <vt:lpstr>Подготовка экзамена:  экзаменационные материалы</vt:lpstr>
      <vt:lpstr>Подготовка экзамена:  действия руководителя ППЭ до начала экзамена</vt:lpstr>
      <vt:lpstr>Подготовка экзамена:  действия организаторов ППЭ  до начала входа участников ЕГЭ</vt:lpstr>
      <vt:lpstr>Подготовка экзамена: организация входа участников в ППЭ</vt:lpstr>
      <vt:lpstr>Подготовка экзамена: организация входа участников в ППЭ</vt:lpstr>
      <vt:lpstr>Подготовка экзамена: организация входа участников в ППЭ</vt:lpstr>
      <vt:lpstr>Подготовка экзамена: организация входа участников в ППЭ</vt:lpstr>
      <vt:lpstr>Подготовка экзамена: алгоритм действий в нестандартных ситуациях</vt:lpstr>
      <vt:lpstr>Подготовка экзамена: действия организаторов  во время входа участников в ППЭ</vt:lpstr>
      <vt:lpstr>Подготовка экзамена: распределение участников по аудиториям</vt:lpstr>
      <vt:lpstr>Содержание полного комплекта ЭМ участника</vt:lpstr>
      <vt:lpstr>Во время проведения экзамена  организатор вне аудитории должен:</vt:lpstr>
      <vt:lpstr>Проведение экзамена:  возможные ситуации в аудитории во время экзамена,  оформление в ППЭ данных фактов </vt:lpstr>
      <vt:lpstr>Завершение экзамена: передача ЭМ руководителю ППЭ в Штабе ППЭ</vt:lpstr>
      <vt:lpstr>Завершение экзамена в аудитории: действия организатора вне аудитории</vt:lpstr>
      <vt:lpstr>Теоретические и практические задания</vt:lpstr>
      <vt:lpstr>Подготовительные мероприятия в день экзамена </vt:lpstr>
      <vt:lpstr>Особенности организации ППЭ для участников с ОВЗ. Ответьте на вопрос. </vt:lpstr>
      <vt:lpstr>В какое время данные категории работников должны явиться в ППЭ</vt:lpstr>
      <vt:lpstr>Организация входа участников в ППЭ</vt:lpstr>
      <vt:lpstr>Организация входа участников в ППЭ</vt:lpstr>
      <vt:lpstr>Организация входа в ППЭ</vt:lpstr>
      <vt:lpstr>Организация передвижения по ППЭ</vt:lpstr>
      <vt:lpstr>Вход участников в аудиторию ППЭ</vt:lpstr>
      <vt:lpstr>Проведение экзамена</vt:lpstr>
      <vt:lpstr>Экзамен в аудиториях ППЭ</vt:lpstr>
      <vt:lpstr>Экзамен в аудиториях ППЭ</vt:lpstr>
      <vt:lpstr>Экзамен в аудиториях ППЭ</vt:lpstr>
      <vt:lpstr>Апелляция о нарушении установленного порядка проведения ГИА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 ОРГАНИЗАТОРОВ В АУДИТОРИЯХ  ПУНКТА ПРОВЕДЕНИЯ ЭКЗАМЕНА  при проведении государственной итоговой аттестации по образовательным программам среднего общего образования</dc:title>
  <dc:creator>Кольчугин О.Д.</dc:creator>
  <cp:lastModifiedBy>Учитель</cp:lastModifiedBy>
  <cp:revision>368</cp:revision>
  <dcterms:created xsi:type="dcterms:W3CDTF">2018-02-22T11:18:08Z</dcterms:created>
  <dcterms:modified xsi:type="dcterms:W3CDTF">2018-04-25T05:58:51Z</dcterms:modified>
</cp:coreProperties>
</file>