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330" r:id="rId3"/>
    <p:sldId id="331" r:id="rId4"/>
    <p:sldId id="340" r:id="rId5"/>
    <p:sldId id="258" r:id="rId6"/>
    <p:sldId id="297" r:id="rId7"/>
    <p:sldId id="298" r:id="rId8"/>
    <p:sldId id="300" r:id="rId9"/>
    <p:sldId id="299" r:id="rId10"/>
    <p:sldId id="335" r:id="rId11"/>
    <p:sldId id="316" r:id="rId12"/>
    <p:sldId id="320" r:id="rId13"/>
    <p:sldId id="337" r:id="rId14"/>
    <p:sldId id="322" r:id="rId15"/>
    <p:sldId id="315" r:id="rId16"/>
    <p:sldId id="338" r:id="rId17"/>
    <p:sldId id="325" r:id="rId18"/>
    <p:sldId id="326" r:id="rId19"/>
    <p:sldId id="323" r:id="rId20"/>
    <p:sldId id="282" r:id="rId21"/>
    <p:sldId id="283" r:id="rId22"/>
    <p:sldId id="328" r:id="rId23"/>
    <p:sldId id="285" r:id="rId24"/>
    <p:sldId id="284" r:id="rId25"/>
    <p:sldId id="286" r:id="rId26"/>
    <p:sldId id="339" r:id="rId27"/>
    <p:sldId id="288" r:id="rId28"/>
    <p:sldId id="289" r:id="rId29"/>
    <p:sldId id="290" r:id="rId30"/>
    <p:sldId id="291" r:id="rId31"/>
    <p:sldId id="292" r:id="rId32"/>
    <p:sldId id="293" r:id="rId33"/>
    <p:sldId id="343" r:id="rId34"/>
    <p:sldId id="344" r:id="rId35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94660"/>
  </p:normalViewPr>
  <p:slideViewPr>
    <p:cSldViewPr snapToGrid="0">
      <p:cViewPr varScale="1">
        <p:scale>
          <a:sx n="44" d="100"/>
          <a:sy n="44" d="100"/>
        </p:scale>
        <p:origin x="-67" y="-182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+mn-lt"/>
            </a:rPr>
            <a:t>1</a:t>
          </a:r>
          <a:endParaRPr lang="ru-RU" dirty="0">
            <a:latin typeface="+mn-lt"/>
          </a:endParaRPr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ru-RU" sz="2400" dirty="0" smtClean="0">
              <a:solidFill>
                <a:srgbClr val="001B50"/>
              </a:solidFill>
              <a:latin typeface="+mn-lt"/>
              <a:cs typeface="Times New Roman" panose="02020603050405020304" pitchFamily="18" charset="0"/>
            </a:rPr>
            <a:t>Инструктаж участников по процедуре проведения экзамена и заполнению бланков регистрации</a:t>
          </a:r>
          <a:endParaRPr lang="ru-RU" sz="2400" dirty="0">
            <a:solidFill>
              <a:srgbClr val="001B50"/>
            </a:solidFill>
            <a:latin typeface="+mn-lt"/>
            <a:cs typeface="Times New Roman" panose="020206030504050203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+mn-lt"/>
            </a:rPr>
            <a:t>3</a:t>
          </a:r>
          <a:endParaRPr lang="ru-RU" dirty="0">
            <a:latin typeface="+mn-lt"/>
          </a:endParaRPr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001B50"/>
              </a:solidFill>
              <a:latin typeface="+mn-lt"/>
            </a:rPr>
            <a:t>Выдача участникам  ИК (бланков регистрации)</a:t>
          </a:r>
          <a:endParaRPr lang="ru-RU" sz="2400" dirty="0">
            <a:solidFill>
              <a:srgbClr val="001B50"/>
            </a:solidFill>
            <a:latin typeface="+mn-lt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+mn-lt"/>
            </a:rPr>
            <a:t>4</a:t>
          </a:r>
          <a:endParaRPr lang="ru-RU" dirty="0">
            <a:latin typeface="+mn-lt"/>
          </a:endParaRPr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001B50"/>
              </a:solidFill>
              <a:latin typeface="+mn-lt"/>
            </a:rPr>
            <a:t>Заполнение бланка регистрации</a:t>
          </a:r>
          <a:endParaRPr lang="ru-RU" sz="2400" dirty="0">
            <a:solidFill>
              <a:srgbClr val="001B50"/>
            </a:solidFill>
            <a:latin typeface="+mn-lt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61966F9-62A6-4C8A-A498-2481E091F85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n-lt"/>
            </a:rPr>
            <a:t>5</a:t>
          </a:r>
          <a:endParaRPr lang="ru-RU" dirty="0">
            <a:latin typeface="+mn-lt"/>
          </a:endParaRPr>
        </a:p>
      </dgm:t>
    </dgm:pt>
    <dgm:pt modelId="{ED103167-0DC0-4DD6-8517-092FF2D554CD}" type="parTrans" cxnId="{85B7D9FF-8955-4CE1-BE4A-A6CBEA7A4F9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B1FD8C7-717F-4344-8091-164E720C0F4A}" type="sibTrans" cxnId="{85B7D9FF-8955-4CE1-BE4A-A6CBEA7A4F9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513C5C6-3020-444C-84BE-09EC5AC067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+mn-lt"/>
            </a:rPr>
            <a:t>2</a:t>
          </a:r>
          <a:endParaRPr lang="ru-RU" dirty="0">
            <a:latin typeface="+mn-lt"/>
          </a:endParaRPr>
        </a:p>
      </dgm:t>
    </dgm:pt>
    <dgm:pt modelId="{82A26284-9943-409F-9700-F75D8245FAA9}" type="parTrans" cxnId="{29E67473-9CAF-4989-A76B-69E7C708D89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4B81648-8E5B-4C3B-BA3D-5F19AE42953E}" type="sibTrans" cxnId="{29E67473-9CAF-4989-A76B-69E7C708D89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C2C69A-88DD-420B-8168-EA646393513F}">
      <dgm:prSet phldrT="[Текст]" custT="1"/>
      <dgm:spPr>
        <a:noFill/>
      </dgm:spPr>
      <dgm:t>
        <a:bodyPr/>
        <a:lstStyle/>
        <a:p>
          <a:r>
            <a:rPr lang="ru-RU" sz="2400" dirty="0" smtClean="0">
              <a:solidFill>
                <a:srgbClr val="001B50"/>
              </a:solidFill>
              <a:latin typeface="+mn-lt"/>
              <a:cs typeface="Times New Roman" panose="02020603050405020304" pitchFamily="18" charset="0"/>
            </a:rPr>
            <a:t>Получение электронных носителей с ИК</a:t>
          </a:r>
          <a:endParaRPr lang="ru-RU" sz="2400" dirty="0">
            <a:solidFill>
              <a:srgbClr val="001B50"/>
            </a:solidFill>
            <a:latin typeface="+mn-lt"/>
          </a:endParaRPr>
        </a:p>
      </dgm:t>
    </dgm:pt>
    <dgm:pt modelId="{D458BF10-00BC-4749-85DC-5A7FBADDC93E}" type="parTrans" cxnId="{A568418A-38E0-4EDF-8CB1-6AA4E262856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60BF732-C3BF-427A-B744-D18547E6F9CD}" type="sibTrans" cxnId="{A568418A-38E0-4EDF-8CB1-6AA4E262856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40E0F41-BC70-4A1D-8E00-F33CE1243AC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001B50"/>
              </a:solidFill>
              <a:latin typeface="+mn-lt"/>
            </a:rPr>
            <a:t>Ожидание очереди сдачи экзамена</a:t>
          </a:r>
          <a:endParaRPr lang="ru-RU" sz="2400" dirty="0">
            <a:solidFill>
              <a:srgbClr val="001B50"/>
            </a:solidFill>
            <a:latin typeface="+mn-lt"/>
          </a:endParaRPr>
        </a:p>
      </dgm:t>
    </dgm:pt>
    <dgm:pt modelId="{2371CBC8-FF56-4FBA-A967-9A6EEEC54AD1}" type="sibTrans" cxnId="{A8DB322A-C1B7-4567-A154-415440AB318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B5FB67-D889-4A2C-9F71-2568C9391127}" type="parTrans" cxnId="{A8DB322A-C1B7-4567-A154-415440AB318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DB58FC5A-D890-464E-B4BD-D9A5AB3413EF}" type="pres">
      <dgm:prSet presAssocID="{B513C5C6-3020-444C-84BE-09EC5AC06712}" presName="composite" presStyleCnt="0"/>
      <dgm:spPr/>
    </dgm:pt>
    <dgm:pt modelId="{7AB5C762-2123-4019-9F96-E1750E20B62E}" type="pres">
      <dgm:prSet presAssocID="{B513C5C6-3020-444C-84BE-09EC5AC067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10D99-A992-4E50-A655-F16058AF98F9}" type="pres">
      <dgm:prSet presAssocID="{B513C5C6-3020-444C-84BE-09EC5AC06712}" presName="descendantText" presStyleLbl="alignAcc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E429-18DD-401D-842F-5E570F5D6B56}" type="pres">
      <dgm:prSet presAssocID="{64B81648-8E5B-4C3B-BA3D-5F19AE42953E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5" custLinFactNeighborX="110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5327-3FF4-4C06-97AF-82BD2AE007BA}" type="pres">
      <dgm:prSet presAssocID="{6D71155C-AA0E-4531-952E-EAD3A283DD83}" presName="sp" presStyleCnt="0"/>
      <dgm:spPr/>
    </dgm:pt>
    <dgm:pt modelId="{5E46123B-FB29-4B70-A758-2796B4419884}" type="pres">
      <dgm:prSet presAssocID="{F61966F9-62A6-4C8A-A498-2481E091F85D}" presName="composite" presStyleCnt="0"/>
      <dgm:spPr/>
    </dgm:pt>
    <dgm:pt modelId="{516AE16F-B409-4A26-89F8-A081D68A1F67}" type="pres">
      <dgm:prSet presAssocID="{F61966F9-62A6-4C8A-A498-2481E091F8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C961-7810-402B-96DB-168FC6D95762}" type="pres">
      <dgm:prSet presAssocID="{F61966F9-62A6-4C8A-A498-2481E091F8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DF392-BB24-4C4F-A4E3-BD44DD5C5A1F}" type="presOf" srcId="{F61966F9-62A6-4C8A-A498-2481E091F85D}" destId="{516AE16F-B409-4A26-89F8-A081D68A1F67}" srcOrd="0" destOrd="0" presId="urn:microsoft.com/office/officeart/2005/8/layout/chevron2"/>
    <dgm:cxn modelId="{29E67473-9CAF-4989-A76B-69E7C708D897}" srcId="{3B4C8B3B-283E-49F2-AD39-1BE2CB7434C2}" destId="{B513C5C6-3020-444C-84BE-09EC5AC06712}" srcOrd="1" destOrd="0" parTransId="{82A26284-9943-409F-9700-F75D8245FAA9}" sibTransId="{64B81648-8E5B-4C3B-BA3D-5F19AE42953E}"/>
    <dgm:cxn modelId="{F369FCB7-3D0B-45C4-8B43-00835306E5E9}" type="presOf" srcId="{3B4C8B3B-283E-49F2-AD39-1BE2CB7434C2}" destId="{233D697A-1417-4D2D-B062-89ECE1EBC9CB}" srcOrd="0" destOrd="0" presId="urn:microsoft.com/office/officeart/2005/8/layout/chevron2"/>
    <dgm:cxn modelId="{9F51B82B-E492-475E-B624-5A444CA22E6B}" type="presOf" srcId="{1023EC32-6B61-4DD3-A858-D3E4AF61E9AC}" destId="{41D27B5D-4946-4C52-8D57-AA1FDA441CA5}" srcOrd="0" destOrd="0" presId="urn:microsoft.com/office/officeart/2005/8/layout/chevron2"/>
    <dgm:cxn modelId="{A8DB322A-C1B7-4567-A154-415440AB3188}" srcId="{F61966F9-62A6-4C8A-A498-2481E091F85D}" destId="{D40E0F41-BC70-4A1D-8E00-F33CE1243ACD}" srcOrd="0" destOrd="0" parTransId="{BEB5FB67-D889-4A2C-9F71-2568C9391127}" sibTransId="{2371CBC8-FF56-4FBA-A967-9A6EEEC54AD1}"/>
    <dgm:cxn modelId="{85B7D9FF-8955-4CE1-BE4A-A6CBEA7A4F9B}" srcId="{3B4C8B3B-283E-49F2-AD39-1BE2CB7434C2}" destId="{F61966F9-62A6-4C8A-A498-2481E091F85D}" srcOrd="4" destOrd="0" parTransId="{ED103167-0DC0-4DD6-8517-092FF2D554CD}" sibTransId="{BB1FD8C7-717F-4344-8091-164E720C0F4A}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A568418A-38E0-4EDF-8CB1-6AA4E262856C}" srcId="{CB5A23BE-C680-4689-B604-3488EB3B3AC3}" destId="{7DC2C69A-88DD-420B-8168-EA646393513F}" srcOrd="0" destOrd="0" parTransId="{D458BF10-00BC-4749-85DC-5A7FBADDC93E}" sibTransId="{F60BF732-C3BF-427A-B744-D18547E6F9CD}"/>
    <dgm:cxn modelId="{4D350DB1-0A4E-45B4-A809-A3F12311779E}" srcId="{B513C5C6-3020-444C-84BE-09EC5AC06712}" destId="{5E6E2C58-2C6C-4115-A436-DB693C5AF8D4}" srcOrd="0" destOrd="0" parTransId="{B8B38B19-6D01-482A-97B7-97761A1BFA68}" sibTransId="{EADB95D1-6488-43EF-9682-DEDC9D620A9B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A7714F2A-BD1F-4EF1-A6C7-D76F0A80482D}" type="presOf" srcId="{3A5D3118-4F7F-456E-8227-CCD1086BA787}" destId="{A11AC1EA-7C4B-47EF-9C7E-CEB8A51C6FA4}" srcOrd="0" destOrd="0" presId="urn:microsoft.com/office/officeart/2005/8/layout/chevron2"/>
    <dgm:cxn modelId="{D3561D95-E06A-4284-A239-5EAEFF16AEC9}" type="presOf" srcId="{7DC2C69A-88DD-420B-8168-EA646393513F}" destId="{C98DA9C1-C28F-451C-B3CC-465387438DA5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43978F4E-67D2-4498-9807-F556B350C893}" type="presOf" srcId="{5E6E2C58-2C6C-4115-A436-DB693C5AF8D4}" destId="{8F010D99-A992-4E50-A655-F16058AF98F9}" srcOrd="0" destOrd="0" presId="urn:microsoft.com/office/officeart/2005/8/layout/chevron2"/>
    <dgm:cxn modelId="{469F8B36-5F6E-4156-88D7-A69D9798B5E8}" type="presOf" srcId="{D40E0F41-BC70-4A1D-8E00-F33CE1243ACD}" destId="{637BC961-7810-402B-96DB-168FC6D95762}" srcOrd="0" destOrd="0" presId="urn:microsoft.com/office/officeart/2005/8/layout/chevron2"/>
    <dgm:cxn modelId="{BCFCF5E7-05AE-4A4E-823A-F4FECFB5AAA3}" type="presOf" srcId="{D9FC18EF-9160-4CA8-841D-F9662AFB6422}" destId="{E5D0A532-88F3-43DA-AC32-EA4511194167}" srcOrd="0" destOrd="0" presId="urn:microsoft.com/office/officeart/2005/8/layout/chevron2"/>
    <dgm:cxn modelId="{8E81F168-C5AF-4C6E-A1C5-CF1D5CD7310E}" type="presOf" srcId="{CB5A23BE-C680-4689-B604-3488EB3B3AC3}" destId="{52BCA8E1-ABC5-400D-A0B3-B88CFEDAA284}" srcOrd="0" destOrd="0" presId="urn:microsoft.com/office/officeart/2005/8/layout/chevron2"/>
    <dgm:cxn modelId="{611FF4B7-4F2C-442B-A43F-E74541A94446}" type="presOf" srcId="{B513C5C6-3020-444C-84BE-09EC5AC06712}" destId="{7AB5C762-2123-4019-9F96-E1750E20B62E}" srcOrd="0" destOrd="0" presId="urn:microsoft.com/office/officeart/2005/8/layout/chevron2"/>
    <dgm:cxn modelId="{A3151F09-6089-42B0-BD4B-FD10324A662C}" type="presOf" srcId="{77C24FA6-2141-4283-ACD5-B5764B1054CD}" destId="{8A5653B8-BF68-43B1-86F5-25D3C611B37A}" srcOrd="0" destOrd="0" presId="urn:microsoft.com/office/officeart/2005/8/layout/chevron2"/>
    <dgm:cxn modelId="{58FF9D81-26F3-4E46-A5A2-303AFA8E1346}" type="presParOf" srcId="{233D697A-1417-4D2D-B062-89ECE1EBC9CB}" destId="{82DB6965-B96D-4D94-AAC1-BE01B274DB10}" srcOrd="0" destOrd="0" presId="urn:microsoft.com/office/officeart/2005/8/layout/chevron2"/>
    <dgm:cxn modelId="{C1A843C4-AB25-4C2C-9B3F-5C08C33C9824}" type="presParOf" srcId="{82DB6965-B96D-4D94-AAC1-BE01B274DB10}" destId="{52BCA8E1-ABC5-400D-A0B3-B88CFEDAA284}" srcOrd="0" destOrd="0" presId="urn:microsoft.com/office/officeart/2005/8/layout/chevron2"/>
    <dgm:cxn modelId="{5E3B99A1-C0CF-4BB8-8B24-2242E9D322AA}" type="presParOf" srcId="{82DB6965-B96D-4D94-AAC1-BE01B274DB10}" destId="{C98DA9C1-C28F-451C-B3CC-465387438DA5}" srcOrd="1" destOrd="0" presId="urn:microsoft.com/office/officeart/2005/8/layout/chevron2"/>
    <dgm:cxn modelId="{E755E515-28D8-4399-AE03-B2EB1F0ECB75}" type="presParOf" srcId="{233D697A-1417-4D2D-B062-89ECE1EBC9CB}" destId="{1CD31963-1705-46FD-AA1A-43308133F108}" srcOrd="1" destOrd="0" presId="urn:microsoft.com/office/officeart/2005/8/layout/chevron2"/>
    <dgm:cxn modelId="{CB36C769-C2E7-489B-8B08-B77E14827427}" type="presParOf" srcId="{233D697A-1417-4D2D-B062-89ECE1EBC9CB}" destId="{DB58FC5A-D890-464E-B4BD-D9A5AB3413EF}" srcOrd="2" destOrd="0" presId="urn:microsoft.com/office/officeart/2005/8/layout/chevron2"/>
    <dgm:cxn modelId="{DAE50A03-C0C3-4C94-9ABD-41375D1D68D8}" type="presParOf" srcId="{DB58FC5A-D890-464E-B4BD-D9A5AB3413EF}" destId="{7AB5C762-2123-4019-9F96-E1750E20B62E}" srcOrd="0" destOrd="0" presId="urn:microsoft.com/office/officeart/2005/8/layout/chevron2"/>
    <dgm:cxn modelId="{A306E521-7829-40E1-90EE-1FA56A695E17}" type="presParOf" srcId="{DB58FC5A-D890-464E-B4BD-D9A5AB3413EF}" destId="{8F010D99-A992-4E50-A655-F16058AF98F9}" srcOrd="1" destOrd="0" presId="urn:microsoft.com/office/officeart/2005/8/layout/chevron2"/>
    <dgm:cxn modelId="{67D3EB89-E8AC-4D75-BA3A-B6E95352E33B}" type="presParOf" srcId="{233D697A-1417-4D2D-B062-89ECE1EBC9CB}" destId="{02D9E429-18DD-401D-842F-5E570F5D6B56}" srcOrd="3" destOrd="0" presId="urn:microsoft.com/office/officeart/2005/8/layout/chevron2"/>
    <dgm:cxn modelId="{55D853FF-15C7-4A8F-9FC6-4C688DC4C21D}" type="presParOf" srcId="{233D697A-1417-4D2D-B062-89ECE1EBC9CB}" destId="{13E4D19A-0A6D-4338-AC4F-15499ADC22EC}" srcOrd="4" destOrd="0" presId="urn:microsoft.com/office/officeart/2005/8/layout/chevron2"/>
    <dgm:cxn modelId="{CE53F0C1-247E-41F2-BE90-81A24F64A18B}" type="presParOf" srcId="{13E4D19A-0A6D-4338-AC4F-15499ADC22EC}" destId="{41D27B5D-4946-4C52-8D57-AA1FDA441CA5}" srcOrd="0" destOrd="0" presId="urn:microsoft.com/office/officeart/2005/8/layout/chevron2"/>
    <dgm:cxn modelId="{9F8B7DDA-E3D4-4C7E-82EB-4EEE0653CA6E}" type="presParOf" srcId="{13E4D19A-0A6D-4338-AC4F-15499ADC22EC}" destId="{8A5653B8-BF68-43B1-86F5-25D3C611B37A}" srcOrd="1" destOrd="0" presId="urn:microsoft.com/office/officeart/2005/8/layout/chevron2"/>
    <dgm:cxn modelId="{A6B9A9F1-6461-441F-99D3-F3B1A9902E17}" type="presParOf" srcId="{233D697A-1417-4D2D-B062-89ECE1EBC9CB}" destId="{7B915339-F2C1-4061-8B65-76916915F0FC}" srcOrd="5" destOrd="0" presId="urn:microsoft.com/office/officeart/2005/8/layout/chevron2"/>
    <dgm:cxn modelId="{54F27027-6B71-4D78-A745-510C70E6DC8F}" type="presParOf" srcId="{233D697A-1417-4D2D-B062-89ECE1EBC9CB}" destId="{B6D4928C-ECD3-4AED-A9DA-E9811D18746F}" srcOrd="6" destOrd="0" presId="urn:microsoft.com/office/officeart/2005/8/layout/chevron2"/>
    <dgm:cxn modelId="{01E98C46-EA00-4AE8-89E1-6292F2E78592}" type="presParOf" srcId="{B6D4928C-ECD3-4AED-A9DA-E9811D18746F}" destId="{A11AC1EA-7C4B-47EF-9C7E-CEB8A51C6FA4}" srcOrd="0" destOrd="0" presId="urn:microsoft.com/office/officeart/2005/8/layout/chevron2"/>
    <dgm:cxn modelId="{63108073-CEFE-45EC-86CE-39DAC13FE5D1}" type="presParOf" srcId="{B6D4928C-ECD3-4AED-A9DA-E9811D18746F}" destId="{E5D0A532-88F3-43DA-AC32-EA4511194167}" srcOrd="1" destOrd="0" presId="urn:microsoft.com/office/officeart/2005/8/layout/chevron2"/>
    <dgm:cxn modelId="{07F763AB-63E0-4F3A-BBB2-8DD99A2D2314}" type="presParOf" srcId="{233D697A-1417-4D2D-B062-89ECE1EBC9CB}" destId="{32725327-3FF4-4C06-97AF-82BD2AE007BA}" srcOrd="7" destOrd="0" presId="urn:microsoft.com/office/officeart/2005/8/layout/chevron2"/>
    <dgm:cxn modelId="{E9292F36-6D55-4CEA-923A-D94627964A85}" type="presParOf" srcId="{233D697A-1417-4D2D-B062-89ECE1EBC9CB}" destId="{5E46123B-FB29-4B70-A758-2796B4419884}" srcOrd="8" destOrd="0" presId="urn:microsoft.com/office/officeart/2005/8/layout/chevron2"/>
    <dgm:cxn modelId="{DFA1CAEE-7F67-4D52-8AEE-2A1BC1DEF6AF}" type="presParOf" srcId="{5E46123B-FB29-4B70-A758-2796B4419884}" destId="{516AE16F-B409-4A26-89F8-A081D68A1F67}" srcOrd="0" destOrd="0" presId="urn:microsoft.com/office/officeart/2005/8/layout/chevron2"/>
    <dgm:cxn modelId="{B2C131A1-1065-45CC-8670-0294C9CA008D}" type="presParOf" srcId="{5E46123B-FB29-4B70-A758-2796B4419884}" destId="{637BC961-7810-402B-96DB-168FC6D957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80242" y="182627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n-lt"/>
            </a:rPr>
            <a:t>1</a:t>
          </a:r>
          <a:endParaRPr lang="ru-RU" sz="2300" kern="1200" dirty="0">
            <a:latin typeface="+mn-lt"/>
          </a:endParaRPr>
        </a:p>
      </dsp:txBody>
      <dsp:txXfrm rot="-5400000">
        <a:off x="0" y="422950"/>
        <a:ext cx="841130" cy="360484"/>
      </dsp:txXfrm>
    </dsp:sp>
    <dsp:sp modelId="{C98DA9C1-C28F-451C-B3CC-465387438DA5}">
      <dsp:nvSpPr>
        <dsp:cNvPr id="0" name=""/>
        <dsp:cNvSpPr/>
      </dsp:nvSpPr>
      <dsp:spPr>
        <a:xfrm rot="5400000">
          <a:off x="6364620" y="-5521105"/>
          <a:ext cx="781049" cy="11828030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B50"/>
              </a:solidFill>
              <a:latin typeface="+mn-lt"/>
              <a:cs typeface="Times New Roman" panose="02020603050405020304" pitchFamily="18" charset="0"/>
            </a:rPr>
            <a:t>Получение электронных носителей с ИК</a:t>
          </a:r>
          <a:endParaRPr lang="ru-RU" sz="2400" kern="1200" dirty="0">
            <a:solidFill>
              <a:srgbClr val="001B50"/>
            </a:solidFill>
            <a:latin typeface="+mn-lt"/>
          </a:endParaRPr>
        </a:p>
      </dsp:txBody>
      <dsp:txXfrm rot="-5400000">
        <a:off x="841130" y="40513"/>
        <a:ext cx="11789902" cy="704793"/>
      </dsp:txXfrm>
    </dsp:sp>
    <dsp:sp modelId="{7AB5C762-2123-4019-9F96-E1750E20B62E}">
      <dsp:nvSpPr>
        <dsp:cNvPr id="0" name=""/>
        <dsp:cNvSpPr/>
      </dsp:nvSpPr>
      <dsp:spPr>
        <a:xfrm rot="5400000">
          <a:off x="-180242" y="1268239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n-lt"/>
            </a:rPr>
            <a:t>2</a:t>
          </a:r>
          <a:endParaRPr lang="ru-RU" sz="2300" kern="1200" dirty="0">
            <a:latin typeface="+mn-lt"/>
          </a:endParaRPr>
        </a:p>
      </dsp:txBody>
      <dsp:txXfrm rot="-5400000">
        <a:off x="0" y="1508562"/>
        <a:ext cx="841130" cy="360484"/>
      </dsp:txXfrm>
    </dsp:sp>
    <dsp:sp modelId="{8F010D99-A992-4E50-A655-F16058AF98F9}">
      <dsp:nvSpPr>
        <dsp:cNvPr id="0" name=""/>
        <dsp:cNvSpPr/>
      </dsp:nvSpPr>
      <dsp:spPr>
        <a:xfrm rot="5400000">
          <a:off x="6364620" y="-4435493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B50"/>
              </a:solidFill>
              <a:latin typeface="+mn-lt"/>
              <a:cs typeface="Times New Roman" panose="02020603050405020304" pitchFamily="18" charset="0"/>
            </a:rPr>
            <a:t>Инструктаж участников по процедуре проведения экзамена и заполнению бланков регистрации</a:t>
          </a:r>
          <a:endParaRPr lang="ru-RU" sz="2400" kern="1200" dirty="0">
            <a:solidFill>
              <a:srgbClr val="001B50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841130" y="1126125"/>
        <a:ext cx="11789902" cy="704793"/>
      </dsp:txXfrm>
    </dsp:sp>
    <dsp:sp modelId="{41D27B5D-4946-4C52-8D57-AA1FDA441CA5}">
      <dsp:nvSpPr>
        <dsp:cNvPr id="0" name=""/>
        <dsp:cNvSpPr/>
      </dsp:nvSpPr>
      <dsp:spPr>
        <a:xfrm rot="5400000">
          <a:off x="-180242" y="2353850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n-lt"/>
            </a:rPr>
            <a:t>3</a:t>
          </a:r>
          <a:endParaRPr lang="ru-RU" sz="2300" kern="1200" dirty="0">
            <a:latin typeface="+mn-lt"/>
          </a:endParaRPr>
        </a:p>
      </dsp:txBody>
      <dsp:txXfrm rot="-5400000">
        <a:off x="0" y="2594173"/>
        <a:ext cx="841130" cy="360484"/>
      </dsp:txXfrm>
    </dsp:sp>
    <dsp:sp modelId="{8A5653B8-BF68-43B1-86F5-25D3C611B37A}">
      <dsp:nvSpPr>
        <dsp:cNvPr id="0" name=""/>
        <dsp:cNvSpPr/>
      </dsp:nvSpPr>
      <dsp:spPr>
        <a:xfrm rot="5400000">
          <a:off x="6364620" y="-3349881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B50"/>
              </a:solidFill>
              <a:latin typeface="+mn-lt"/>
            </a:rPr>
            <a:t>Выдача участникам  ИК (бланков регистрации)</a:t>
          </a:r>
          <a:endParaRPr lang="ru-RU" sz="2400" kern="1200" dirty="0">
            <a:solidFill>
              <a:srgbClr val="001B50"/>
            </a:solidFill>
            <a:latin typeface="+mn-lt"/>
          </a:endParaRPr>
        </a:p>
      </dsp:txBody>
      <dsp:txXfrm rot="-5400000">
        <a:off x="841130" y="2211737"/>
        <a:ext cx="11789902" cy="704793"/>
      </dsp:txXfrm>
    </dsp:sp>
    <dsp:sp modelId="{A11AC1EA-7C4B-47EF-9C7E-CEB8A51C6FA4}">
      <dsp:nvSpPr>
        <dsp:cNvPr id="0" name=""/>
        <dsp:cNvSpPr/>
      </dsp:nvSpPr>
      <dsp:spPr>
        <a:xfrm rot="5400000">
          <a:off x="-180242" y="3439462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n-lt"/>
            </a:rPr>
            <a:t>4</a:t>
          </a:r>
          <a:endParaRPr lang="ru-RU" sz="2300" kern="1200" dirty="0">
            <a:latin typeface="+mn-lt"/>
          </a:endParaRPr>
        </a:p>
      </dsp:txBody>
      <dsp:txXfrm rot="-5400000">
        <a:off x="0" y="3679785"/>
        <a:ext cx="841130" cy="360484"/>
      </dsp:txXfrm>
    </dsp:sp>
    <dsp:sp modelId="{E5D0A532-88F3-43DA-AC32-EA4511194167}">
      <dsp:nvSpPr>
        <dsp:cNvPr id="0" name=""/>
        <dsp:cNvSpPr/>
      </dsp:nvSpPr>
      <dsp:spPr>
        <a:xfrm rot="5400000">
          <a:off x="6364620" y="-2264270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B50"/>
              </a:solidFill>
              <a:latin typeface="+mn-lt"/>
            </a:rPr>
            <a:t>Заполнение бланка регистрации</a:t>
          </a:r>
          <a:endParaRPr lang="ru-RU" sz="2400" kern="1200" dirty="0">
            <a:solidFill>
              <a:srgbClr val="001B50"/>
            </a:solidFill>
            <a:latin typeface="+mn-lt"/>
          </a:endParaRPr>
        </a:p>
      </dsp:txBody>
      <dsp:txXfrm rot="-5400000">
        <a:off x="841130" y="3297348"/>
        <a:ext cx="11789902" cy="704793"/>
      </dsp:txXfrm>
    </dsp:sp>
    <dsp:sp modelId="{516AE16F-B409-4A26-89F8-A081D68A1F67}">
      <dsp:nvSpPr>
        <dsp:cNvPr id="0" name=""/>
        <dsp:cNvSpPr/>
      </dsp:nvSpPr>
      <dsp:spPr>
        <a:xfrm rot="5400000">
          <a:off x="-180242" y="4525074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n-lt"/>
            </a:rPr>
            <a:t>5</a:t>
          </a:r>
          <a:endParaRPr lang="ru-RU" sz="2300" kern="1200" dirty="0">
            <a:latin typeface="+mn-lt"/>
          </a:endParaRPr>
        </a:p>
      </dsp:txBody>
      <dsp:txXfrm rot="-5400000">
        <a:off x="0" y="4765397"/>
        <a:ext cx="841130" cy="360484"/>
      </dsp:txXfrm>
    </dsp:sp>
    <dsp:sp modelId="{637BC961-7810-402B-96DB-168FC6D95762}">
      <dsp:nvSpPr>
        <dsp:cNvPr id="0" name=""/>
        <dsp:cNvSpPr/>
      </dsp:nvSpPr>
      <dsp:spPr>
        <a:xfrm rot="5400000">
          <a:off x="6364620" y="-1178658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B50"/>
              </a:solidFill>
              <a:latin typeface="+mn-lt"/>
            </a:rPr>
            <a:t>Ожидание очереди сдачи экзамена</a:t>
          </a:r>
          <a:endParaRPr lang="ru-RU" sz="2400" kern="1200" dirty="0">
            <a:solidFill>
              <a:srgbClr val="001B50"/>
            </a:solidFill>
            <a:latin typeface="+mn-lt"/>
          </a:endParaRPr>
        </a:p>
      </dsp:txBody>
      <dsp:txXfrm rot="-5400000">
        <a:off x="841130" y="4382960"/>
        <a:ext cx="11789902" cy="70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185-A5A5-4219-AF1C-7FB88DA2307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505F-5072-486E-A9A7-CBDDFDE02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7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2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4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151" y="3146878"/>
            <a:ext cx="13658374" cy="2507550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3572" y="6912982"/>
            <a:ext cx="7275103" cy="19036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9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8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8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7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6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5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4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46010" y="4017056"/>
            <a:ext cx="11507210" cy="2323410"/>
          </a:xfrm>
        </p:spPr>
        <p:txBody>
          <a:bodyPr anchor="t"/>
          <a:lstStyle>
            <a:lvl1pPr algn="l">
              <a:defRPr sz="69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478931" y="0"/>
            <a:ext cx="12527367" cy="179574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485" y="-31141"/>
            <a:ext cx="12968813" cy="1826884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485" y="-31141"/>
            <a:ext cx="12968813" cy="1826884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97814" y="10711837"/>
            <a:ext cx="4049250" cy="806546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pPr algn="r"/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485" y="-31141"/>
            <a:ext cx="12968813" cy="1826884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97814" y="10711837"/>
            <a:ext cx="4049250" cy="806546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pPr algn="r"/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434" y="468474"/>
            <a:ext cx="14461808" cy="1949715"/>
          </a:xfrm>
          <a:prstGeom prst="rect">
            <a:avLst/>
          </a:prstGeom>
        </p:spPr>
        <p:txBody>
          <a:bodyPr vert="horz" lIns="158667" tIns="79333" rIns="158667" bIns="793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2"/>
            <a:ext cx="14461808" cy="7720329"/>
          </a:xfrm>
          <a:prstGeom prst="rect">
            <a:avLst/>
          </a:prstGeom>
        </p:spPr>
        <p:txBody>
          <a:bodyPr vert="horz" lIns="158667" tIns="79333" rIns="158667" bIns="793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1"/>
            <a:ext cx="3749358" cy="622826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1"/>
            <a:ext cx="5088414" cy="622826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1"/>
            <a:ext cx="3749358" cy="622826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586667" rtl="0" eaLnBrk="1" latinLnBrk="0" hangingPunct="1">
        <a:spcBef>
          <a:spcPct val="0"/>
        </a:spcBef>
        <a:buNone/>
        <a:defRPr sz="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5000" indent="-595000" algn="l" defTabSz="1586667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289167" indent="-495833" algn="l" defTabSz="1586667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3334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776667" indent="-396667" algn="l" defTabSz="158666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70000" indent="-396667" algn="l" defTabSz="1586667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63334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56667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50001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743334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93333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86667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000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3334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66667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60001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53334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346668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2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46666" y="3146878"/>
            <a:ext cx="15222009" cy="25075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charset="0"/>
                <a:cs typeface="Arial" charset="0"/>
              </a:rPr>
              <a:t>Подготовка лиц, 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задействованных при проведении </a:t>
            </a:r>
            <a:r>
              <a:rPr lang="en-US" sz="3600" dirty="0" smtClean="0">
                <a:latin typeface="Arial" charset="0"/>
                <a:cs typeface="Arial" charset="0"/>
              </a:rPr>
              <a:t/>
            </a:r>
            <a:br>
              <a:rPr lang="en-US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государственной итоговой аттестации 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</a:t>
            </a:r>
            <a:r>
              <a:rPr lang="en-US" sz="3600" smtClean="0">
                <a:latin typeface="Arial" charset="0"/>
                <a:cs typeface="Arial" charset="0"/>
              </a:rPr>
              <a:t/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ru-RU" sz="3600" smtClean="0">
                <a:latin typeface="Arial" charset="0"/>
                <a:cs typeface="Arial" charset="0"/>
              </a:rPr>
              <a:t>(организатор в аудитории)</a:t>
            </a:r>
            <a:endParaRPr lang="ru-RU" sz="3600" dirty="0">
              <a:solidFill>
                <a:srgbClr val="006AB3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8793572" y="6802146"/>
            <a:ext cx="7275103" cy="1903658"/>
          </a:xfrm>
        </p:spPr>
        <p:txBody>
          <a:bodyPr>
            <a:normAutofit fontScale="975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Особенности проведения ЕГЭ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по </a:t>
            </a:r>
            <a:r>
              <a:rPr lang="ru-RU" sz="3600" b="1" dirty="0">
                <a:solidFill>
                  <a:schemeClr val="bg1"/>
                </a:solidFill>
              </a:rPr>
              <a:t>иностранным языкам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>
                <a:solidFill>
                  <a:schemeClr val="bg1"/>
                </a:solidFill>
              </a:rPr>
              <a:t>раздел «Говорение</a:t>
            </a:r>
            <a:r>
              <a:rPr lang="ru-RU" sz="3600" b="1" dirty="0" smtClean="0">
                <a:solidFill>
                  <a:schemeClr val="bg1"/>
                </a:solidFill>
              </a:rPr>
              <a:t>»)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Организатор в аудитории подготовки.</a:t>
            </a:r>
            <a:br>
              <a:rPr lang="ru-RU" sz="4000" dirty="0" smtClean="0"/>
            </a:br>
            <a:r>
              <a:rPr lang="ru-RU" sz="4000" dirty="0" smtClean="0"/>
              <a:t>Подготовка </a:t>
            </a:r>
            <a:r>
              <a:rPr lang="ru-RU" sz="4000" dirty="0"/>
              <a:t>к </a:t>
            </a:r>
            <a:r>
              <a:rPr lang="ru-RU" sz="4000" dirty="0" smtClean="0"/>
              <a:t>экзамену</a:t>
            </a:r>
            <a:endParaRPr lang="ru-RU" sz="4000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10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8916" y="2447461"/>
            <a:ext cx="15690843" cy="18757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>
              <a:buNone/>
            </a:pPr>
            <a:r>
              <a:rPr lang="ru-RU" sz="3800" b="1" i="1" dirty="0">
                <a:solidFill>
                  <a:srgbClr val="0070C0"/>
                </a:solidFill>
              </a:rPr>
              <a:t>Исполнитель: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b="1" dirty="0">
                <a:solidFill>
                  <a:srgbClr val="001B50"/>
                </a:solidFill>
              </a:rPr>
              <a:t>о</a:t>
            </a:r>
            <a:r>
              <a:rPr lang="ru-RU" sz="3800" b="1" dirty="0" smtClean="0">
                <a:solidFill>
                  <a:srgbClr val="001B50"/>
                </a:solidFill>
              </a:rPr>
              <a:t>рганизаторы </a:t>
            </a:r>
            <a:r>
              <a:rPr lang="ru-RU" sz="3800" b="1" dirty="0">
                <a:solidFill>
                  <a:srgbClr val="001B50"/>
                </a:solidFill>
              </a:rPr>
              <a:t>в аудиториях </a:t>
            </a:r>
            <a:r>
              <a:rPr lang="ru-RU" sz="3800" b="1" dirty="0" smtClean="0">
                <a:solidFill>
                  <a:srgbClr val="001B50"/>
                </a:solidFill>
              </a:rPr>
              <a:t>подготовки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187023646"/>
              </p:ext>
            </p:extLst>
          </p:nvPr>
        </p:nvGraphicFramePr>
        <p:xfrm>
          <a:off x="240984" y="5156220"/>
          <a:ext cx="12669161" cy="554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3347087" y="5119994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2887032" y="5523002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2910147" y="6746254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3347086" y="9482035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2899659" y="9838997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3347086" y="6222015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12910147" y="8794556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3347086" y="8419675"/>
            <a:ext cx="2277703" cy="7497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2899659" y="7699623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3347086" y="7308456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</p:spTree>
    <p:extLst>
      <p:ext uri="{BB962C8B-B14F-4D97-AF65-F5344CB8AC3E}">
        <p14:creationId xmlns:p14="http://schemas.microsoft.com/office/powerpoint/2010/main" val="5853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23723" y="157217"/>
            <a:ext cx="11952674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Организатор в аудитории подготовки. Подготовка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аудитории к экзамену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481" y="3328864"/>
            <a:ext cx="4935023" cy="3147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Оформить на доске образец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заполнения регистрационных полей бланка регистрации участника ЕГЭ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94053" y="3328864"/>
            <a:ext cx="4935023" cy="3147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Получить от технического специалиста и разложить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места проведения экзамена краткую инструкцию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использованию станции записи устных ответов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8625" y="3328864"/>
            <a:ext cx="4935023" cy="3154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Получить от руководителя ППЭ и разложить на места проведения экзамена материалы, которые могут использовать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ЕГЭ в период ожидания своей очереди </a:t>
            </a:r>
          </a:p>
        </p:txBody>
      </p:sp>
      <p:pic>
        <p:nvPicPr>
          <p:cNvPr id="7" name="Picture 2" descr="C:\Users\Wolf\Desktop\0_8d6a8_c8c486d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7" y="8282828"/>
            <a:ext cx="4048466" cy="26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olf\Desktop\doc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17" y="8220067"/>
            <a:ext cx="2829134" cy="27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olf\Desktop\WORLD-Magaz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79" y="8467586"/>
            <a:ext cx="4548105" cy="2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7873" y="509399"/>
            <a:ext cx="11737304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Инструктаж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участников ЕГЭ и заполнение </a:t>
            </a:r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бланков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093" y="2175614"/>
            <a:ext cx="12906198" cy="12960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При входе участников ЕГЭ в аудитории проверяются их персональные данные согласно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форме ППЭ-05-02-У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(в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форме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отмечается факт явки участников ЕГЭ), участники ЕГЭ рассаживаются на места в аудитории в соответствии с этой же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формой.</a:t>
            </a:r>
            <a:endParaRPr lang="ru-RU" sz="2400" dirty="0">
              <a:solidFill>
                <a:srgbClr val="001B5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093" y="7141034"/>
            <a:ext cx="12889627" cy="7902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ранее 10.00 получить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из аудиторий проведения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электронные носители с регистрационными бланками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участников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ЕГЭ.</a:t>
            </a:r>
            <a:endParaRPr lang="ru-RU" sz="2400" dirty="0">
              <a:solidFill>
                <a:srgbClr val="001B5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093" y="8043141"/>
            <a:ext cx="12903022" cy="1900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lvl="0" algn="just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Не ранее 10:00 организатор в аудитории подготовки, ответственный за печать ЭМ, извлекает из доставочного сейф-пакета электронный носитель с ЭМ, устанавливает его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CD (</a:t>
            </a:r>
            <a:r>
              <a:rPr lang="en-US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DVD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)-привод станции печати ЭМ, вводит количество ЭМ для печати (в соответствии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фактическим количеством участников ЕГЭ, присутствующих в аудитории) и запускает процедуру расшифровки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ЭМ.</a:t>
            </a:r>
            <a:endParaRPr lang="ru-RU" sz="2400" dirty="0">
              <a:solidFill>
                <a:srgbClr val="001B5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093" y="10804456"/>
            <a:ext cx="12889627" cy="615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Провести контроль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заполнения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бланков регистрации участниками ЕГЭ.</a:t>
            </a:r>
          </a:p>
        </p:txBody>
      </p:sp>
      <p:pic>
        <p:nvPicPr>
          <p:cNvPr id="12" name="Picture 2" descr="C:\Users\Wolf\Desktop\do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79" y="6793094"/>
            <a:ext cx="1435314" cy="1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olf\Desktop\pasport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081" y="2270062"/>
            <a:ext cx="1139707" cy="14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17093" y="3583471"/>
            <a:ext cx="12906198" cy="22096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Не ранее 9.50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по местному времени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проводится инструктаж, который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 включает в себя информирование участников ЕГЭ о порядке проведения экзамена, правилах оформления экзаменационной работы, продолжительности выполнения экзаменационной работы, порядке подачи апелляций о нарушении установленного Порядка и о несогласии с выставленными баллами, о случаях удаления с экзамена, о времени и месте ознакомления с результатами ЕГЭ.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7093" y="5904888"/>
            <a:ext cx="12906198" cy="1124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Проводится демонстрация целостности упаковки ЭМ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на электронных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носителях; информирование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о процедуре печати ЭМ (бланков регистрации устного экзамена) в 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аудитории.</a:t>
            </a:r>
            <a:endParaRPr lang="ru-RU" sz="2400" dirty="0">
              <a:solidFill>
                <a:srgbClr val="001B5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093" y="10055869"/>
            <a:ext cx="12889627" cy="636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Провести контроль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качества ЭМ.</a:t>
            </a:r>
            <a:endParaRPr lang="ru-RU" sz="2400" dirty="0">
              <a:solidFill>
                <a:srgbClr val="001B5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186" y="8622882"/>
            <a:ext cx="1325498" cy="1869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279" y="4265528"/>
            <a:ext cx="1322832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5635" y="402506"/>
            <a:ext cx="12653341" cy="7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Переход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участников ЕГЭ в аудитории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83" y="2289839"/>
            <a:ext cx="5365895" cy="18435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Заполнить в форме ППЭ-05-02-У время начала экзамена в аудитории и время вскрытия доставочных пакетов с ИК </a:t>
            </a:r>
          </a:p>
        </p:txBody>
      </p:sp>
      <p:pic>
        <p:nvPicPr>
          <p:cNvPr id="5" name="Picture 3" descr="C:\Users\Wolf\Desktop\tim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1" y="4473091"/>
            <a:ext cx="192873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6483" y="6345299"/>
            <a:ext cx="5365895" cy="2123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 smtClean="0">
                <a:solidFill>
                  <a:srgbClr val="001B50"/>
                </a:solidFill>
              </a:rPr>
              <a:t>Проконтролировать </a:t>
            </a:r>
            <a:r>
              <a:rPr lang="ru-RU" sz="2400" dirty="0">
                <a:solidFill>
                  <a:srgbClr val="001B50"/>
                </a:solidFill>
              </a:rPr>
              <a:t>наличие </a:t>
            </a:r>
            <a:r>
              <a:rPr lang="ru-RU" sz="2400" dirty="0" smtClean="0">
                <a:solidFill>
                  <a:srgbClr val="001B50"/>
                </a:solidFill>
              </a:rPr>
              <a:t>бланка регистрации и ручки у участников ЕГЭ, покидающих аудиторию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206449" y="272133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206449" y="6993776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9868" y="2289839"/>
            <a:ext cx="5442401" cy="18544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Сообщить организатору вне аудитории об окончании заполнения бланков регистрации участниками ЕГЭ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2634841" y="4257490"/>
            <a:ext cx="851640" cy="140308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72" y="8972187"/>
            <a:ext cx="1325498" cy="186997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109868" y="5767209"/>
            <a:ext cx="5442402" cy="32049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При вызове группы участников ЕГЭ каждой очереди для перехода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в </a:t>
            </a:r>
            <a:r>
              <a:rPr lang="ru-RU" sz="2400" dirty="0">
                <a:solidFill>
                  <a:srgbClr val="001B50"/>
                </a:solidFill>
              </a:rPr>
              <a:t>аудиторию проведения экзаменов в форме ППЭ-05-02-У необходимо сделать отметку «Бланк регистрации получен» и получить подпись участника ЕГЭ, покидающего аудиторию подготовки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87" y="8708571"/>
            <a:ext cx="3833718" cy="25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Wolf\Desktop\7f5b800ebef24c3213badc0248ec760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42">
            <a:off x="2997913" y="9255298"/>
            <a:ext cx="2119081" cy="20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a typeface="Calibri" pitchFamily="34" charset="0"/>
              </a:rPr>
              <a:t/>
            </a:r>
            <a:br>
              <a:rPr lang="ru-RU" sz="4400" dirty="0" smtClean="0">
                <a:ea typeface="Calibri" pitchFamily="34" charset="0"/>
              </a:rPr>
            </a:br>
            <a:r>
              <a:rPr lang="ru-RU" sz="4400" dirty="0" smtClean="0">
                <a:ea typeface="Calibri" pitchFamily="34" charset="0"/>
              </a:rPr>
              <a:t>Организатор в аудитории проведения. Подготовка </a:t>
            </a:r>
            <a:r>
              <a:rPr lang="ru-RU" sz="4400" dirty="0">
                <a:ea typeface="Calibri" pitchFamily="34" charset="0"/>
              </a:rPr>
              <a:t>к экзамену</a:t>
            </a:r>
            <a:r>
              <a:rPr lang="ru-RU" sz="4200" dirty="0"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lang="ru-RU" sz="4200" dirty="0">
                <a:latin typeface="+mn-lt"/>
                <a:ea typeface="Calibri" pitchFamily="34" charset="0"/>
                <a:cs typeface="Calibri" pitchFamily="34" charset="0"/>
              </a:rPr>
            </a:br>
            <a:endParaRPr lang="ru-RU" sz="4200" dirty="0">
              <a:latin typeface="+mn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8916" y="4558874"/>
            <a:ext cx="15690843" cy="5171844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0" lvl="2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4900" b="1" dirty="0">
                <a:solidFill>
                  <a:srgbClr val="001B50"/>
                </a:solidFill>
              </a:rPr>
              <a:t>Организаторы в аудитории проведения 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Получение сейф-пакетов с ЭМ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Извлечение электронного носителя с ИК из доставочного пакета и</a:t>
            </a:r>
            <a:r>
              <a:rPr lang="ru-RU" sz="3500" dirty="0">
                <a:solidFill>
                  <a:srgbClr val="001B50"/>
                </a:solidFill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передача в аудитории подготовки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solidFill>
                  <a:srgbClr val="001B50"/>
                </a:solidFill>
                <a:cs typeface="Times New Roman" panose="02020603050405020304" pitchFamily="18" charset="0"/>
              </a:rPr>
              <a:t>Извлечение электронного носителя с </a:t>
            </a: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КИМ и установка в рабочие станции участников экзамена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Запуск </a:t>
            </a:r>
            <a:r>
              <a:rPr lang="ru-RU" sz="3500" dirty="0">
                <a:solidFill>
                  <a:srgbClr val="001B50"/>
                </a:solidFill>
                <a:cs typeface="Times New Roman" panose="02020603050405020304" pitchFamily="18" charset="0"/>
              </a:rPr>
              <a:t>процесса расшифровки </a:t>
            </a: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КИМ</a:t>
            </a:r>
            <a:endParaRPr lang="ru-RU" sz="3500" dirty="0">
              <a:solidFill>
                <a:srgbClr val="001B5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916" y="3470398"/>
            <a:ext cx="15690843" cy="10721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r>
              <a:rPr lang="ru-RU" sz="3500" b="1" i="1" dirty="0">
                <a:solidFill>
                  <a:srgbClr val="001B50"/>
                </a:solidFill>
              </a:rPr>
              <a:t>Ответственный исполнитель:</a:t>
            </a:r>
            <a:r>
              <a:rPr lang="ru-RU" sz="3500" dirty="0">
                <a:solidFill>
                  <a:srgbClr val="001B50"/>
                </a:solidFill>
              </a:rPr>
              <a:t> </a:t>
            </a:r>
            <a:r>
              <a:rPr lang="ru-RU" sz="3500" dirty="0" smtClean="0">
                <a:solidFill>
                  <a:srgbClr val="001B50"/>
                </a:solidFill>
              </a:rPr>
              <a:t>организаторы </a:t>
            </a:r>
            <a:r>
              <a:rPr lang="ru-RU" sz="3500" dirty="0">
                <a:solidFill>
                  <a:srgbClr val="001B50"/>
                </a:solidFill>
              </a:rPr>
              <a:t>в аудиториях </a:t>
            </a:r>
            <a:r>
              <a:rPr lang="ru-RU" sz="3500" dirty="0" smtClean="0">
                <a:solidFill>
                  <a:srgbClr val="001B50"/>
                </a:solidFill>
              </a:rPr>
              <a:t>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9310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15360" y="523151"/>
            <a:ext cx="14253315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Подготовка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аудитории к экзамену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993" y="2092108"/>
            <a:ext cx="14019611" cy="5204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Указать на доске номер аудитории.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15360" y="2716530"/>
            <a:ext cx="14034240" cy="8335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За час до проведения экзамена получить от технического специалиста код активации экзамена, который будет использоваться для инициализации сдачи экзамена в ПО рабочего места участника ЕГЭ.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1068" y="3649327"/>
            <a:ext cx="14035800" cy="117891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На всех рабочих местах участников ЕГЭ (станциях записи) проверить корректность сведений об экзамене: регион, код ППЭ, номер аудитории и экзамен (предмет и дата), данные должны совпадать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с </a:t>
            </a:r>
            <a:r>
              <a:rPr lang="ru-RU" sz="2400" dirty="0">
                <a:solidFill>
                  <a:srgbClr val="001B50"/>
                </a:solidFill>
              </a:rPr>
              <a:t>указанными в </a:t>
            </a:r>
            <a:r>
              <a:rPr lang="ru-RU" sz="2400" dirty="0" smtClean="0">
                <a:solidFill>
                  <a:srgbClr val="001B50"/>
                </a:solidFill>
              </a:rPr>
              <a:t>форме ППЭ-05-03-У.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5359" y="4927486"/>
            <a:ext cx="14019613" cy="8272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Получить от технического специалиста краткую инструкцию участника ЕГЭ по использованию станции записи ответов и ознакомиться с инструкцией.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1068" y="5832115"/>
            <a:ext cx="14056735" cy="8601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Н</a:t>
            </a:r>
            <a:r>
              <a:rPr lang="ru-RU" sz="2400" dirty="0" smtClean="0">
                <a:solidFill>
                  <a:srgbClr val="001B50"/>
                </a:solidFill>
              </a:rPr>
              <a:t>е </a:t>
            </a:r>
            <a:r>
              <a:rPr lang="ru-RU" sz="2400" dirty="0">
                <a:solidFill>
                  <a:srgbClr val="001B50"/>
                </a:solidFill>
              </a:rPr>
              <a:t>позднее 09.45 по местному времени получить от руководителя ППЭ сейф-пакеты с двумя электронными носителями, на которых записаны электронные КИМ и бланки </a:t>
            </a:r>
            <a:r>
              <a:rPr lang="ru-RU" sz="2400" dirty="0" smtClean="0">
                <a:solidFill>
                  <a:srgbClr val="001B50"/>
                </a:solidFill>
              </a:rPr>
              <a:t>регистрации. 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993" y="6798178"/>
            <a:ext cx="14070875" cy="8655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Присутствовать при загрузке на рабочие станции записи ключа доступа к КИМ (выполняется техническим специалистом) и активации ключа доступа к КИМ (выполняется членом ГЭК</a:t>
            </a:r>
            <a:r>
              <a:rPr lang="ru-RU" sz="2400" dirty="0" smtClean="0">
                <a:solidFill>
                  <a:srgbClr val="001B50"/>
                </a:solidFill>
              </a:rPr>
              <a:t>).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3800" y="7769687"/>
            <a:ext cx="14035800" cy="1069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Н</a:t>
            </a:r>
            <a:r>
              <a:rPr lang="ru-RU" sz="2400" dirty="0" smtClean="0">
                <a:solidFill>
                  <a:srgbClr val="001B50"/>
                </a:solidFill>
              </a:rPr>
              <a:t>е </a:t>
            </a:r>
            <a:r>
              <a:rPr lang="ru-RU" sz="2400" dirty="0">
                <a:solidFill>
                  <a:srgbClr val="001B50"/>
                </a:solidFill>
              </a:rPr>
              <a:t>ранее 10.00 по местному времени извлечь из сейф-пакета электронные </a:t>
            </a:r>
            <a:r>
              <a:rPr lang="ru-RU" sz="2400" dirty="0" smtClean="0">
                <a:solidFill>
                  <a:srgbClr val="001B50"/>
                </a:solidFill>
              </a:rPr>
              <a:t>носители </a:t>
            </a:r>
            <a:r>
              <a:rPr lang="ru-RU" sz="2400" dirty="0">
                <a:solidFill>
                  <a:srgbClr val="001B50"/>
                </a:solidFill>
              </a:rPr>
              <a:t>с  КИМ, не нарушая целостности упаковки электронных носителей </a:t>
            </a:r>
            <a:r>
              <a:rPr lang="ru-RU" sz="2400" dirty="0" smtClean="0">
                <a:solidFill>
                  <a:srgbClr val="001B50"/>
                </a:solidFill>
              </a:rPr>
              <a:t>с </a:t>
            </a:r>
            <a:r>
              <a:rPr lang="ru-RU" sz="2400" dirty="0">
                <a:solidFill>
                  <a:srgbClr val="001B50"/>
                </a:solidFill>
              </a:rPr>
              <a:t>бланками регистрации, и установить электронные носители в CD (</a:t>
            </a:r>
            <a:r>
              <a:rPr lang="en-US" sz="2400" dirty="0">
                <a:solidFill>
                  <a:srgbClr val="001B50"/>
                </a:solidFill>
              </a:rPr>
              <a:t>DVD</a:t>
            </a:r>
            <a:r>
              <a:rPr lang="ru-RU" sz="2400" dirty="0">
                <a:solidFill>
                  <a:srgbClr val="001B50"/>
                </a:solidFill>
              </a:rPr>
              <a:t>)-привод на каждой станции записи устных </a:t>
            </a:r>
            <a:r>
              <a:rPr lang="ru-RU" sz="2400" dirty="0" smtClean="0">
                <a:solidFill>
                  <a:srgbClr val="001B50"/>
                </a:solidFill>
              </a:rPr>
              <a:t>ответов.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13755" y="8966088"/>
            <a:ext cx="14052077" cy="18279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не ранее 10.00 по местному времени передать электронные носители </a:t>
            </a:r>
            <a:r>
              <a:rPr lang="ru-RU" sz="2400" dirty="0" smtClean="0">
                <a:solidFill>
                  <a:srgbClr val="001B50"/>
                </a:solidFill>
              </a:rPr>
              <a:t>с </a:t>
            </a:r>
            <a:r>
              <a:rPr lang="ru-RU" sz="2400" dirty="0">
                <a:solidFill>
                  <a:srgbClr val="001B50"/>
                </a:solidFill>
              </a:rPr>
              <a:t>бланками регистрации (электронные носители передаются в сейф-пакете, </a:t>
            </a:r>
            <a:r>
              <a:rPr lang="ru-RU" sz="2400" dirty="0" smtClean="0">
                <a:solidFill>
                  <a:srgbClr val="001B50"/>
                </a:solidFill>
              </a:rPr>
              <a:t>в </a:t>
            </a:r>
            <a:r>
              <a:rPr lang="ru-RU" sz="2400" dirty="0">
                <a:solidFill>
                  <a:srgbClr val="001B50"/>
                </a:solidFill>
              </a:rPr>
              <a:t>котором электронные носители были доставлены в ППЭ) в аудитории подготовки согласно данным рассадки из ведомости ППЭ-05-03-У (подраздел «Выдача ЭМ в аудитории подготовки») из расчёта один электронный носитель </a:t>
            </a:r>
            <a:r>
              <a:rPr lang="ru-RU" sz="2400" dirty="0" smtClean="0">
                <a:solidFill>
                  <a:srgbClr val="001B50"/>
                </a:solidFill>
              </a:rPr>
              <a:t>по </a:t>
            </a:r>
            <a:r>
              <a:rPr lang="ru-RU" sz="2400" dirty="0">
                <a:solidFill>
                  <a:srgbClr val="001B50"/>
                </a:solidFill>
              </a:rPr>
              <a:t>5 ИК 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на </a:t>
            </a:r>
            <a:r>
              <a:rPr lang="ru-RU" sz="2400" dirty="0">
                <a:solidFill>
                  <a:srgbClr val="001B50"/>
                </a:solidFill>
              </a:rPr>
              <a:t>4 участника ЕГЭ, распределённых в </a:t>
            </a:r>
            <a:r>
              <a:rPr lang="ru-RU" sz="2400" dirty="0" smtClean="0">
                <a:solidFill>
                  <a:srgbClr val="001B50"/>
                </a:solidFill>
              </a:rPr>
              <a:t>аудиторию.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9988" y="10911855"/>
            <a:ext cx="14019612" cy="5836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 smtClean="0">
                <a:solidFill>
                  <a:srgbClr val="001B50"/>
                </a:solidFill>
              </a:rPr>
              <a:t>Запустить </a:t>
            </a:r>
            <a:r>
              <a:rPr lang="ru-RU" sz="2400" dirty="0">
                <a:solidFill>
                  <a:srgbClr val="001B50"/>
                </a:solidFill>
              </a:rPr>
              <a:t>процедуру расшифровки КИМ на каждой станции записи устных </a:t>
            </a:r>
            <a:r>
              <a:rPr lang="ru-RU" sz="2400" dirty="0" smtClean="0">
                <a:solidFill>
                  <a:srgbClr val="001B50"/>
                </a:solidFill>
              </a:rPr>
              <a:t>ответов.</a:t>
            </a:r>
            <a:endParaRPr lang="ru-RU" sz="2400" dirty="0">
              <a:solidFill>
                <a:srgbClr val="001B50"/>
              </a:solidFill>
            </a:endParaRPr>
          </a:p>
        </p:txBody>
      </p:sp>
      <p:pic>
        <p:nvPicPr>
          <p:cNvPr id="18" name="Picture 3" descr="C:\Users\Wolf\Desktop\password-wizard_128x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6" y="2991396"/>
            <a:ext cx="1416164" cy="13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olf\Desktop\doc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1" y="5198767"/>
            <a:ext cx="1184126" cy="11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3" y="10151905"/>
            <a:ext cx="1012311" cy="982643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0" y="7525628"/>
            <a:ext cx="1072144" cy="15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47798" y="221486"/>
            <a:ext cx="11755047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814" y="2277764"/>
            <a:ext cx="537805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При входе участников ЕГЭ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в </a:t>
            </a:r>
            <a:r>
              <a:rPr lang="ru-RU" sz="2400" dirty="0">
                <a:solidFill>
                  <a:srgbClr val="001B50"/>
                </a:solidFill>
              </a:rPr>
              <a:t>аудитории проверить их персональные данные согласно ведомости ППЭ-05-03-У </a:t>
            </a:r>
          </a:p>
        </p:txBody>
      </p:sp>
      <p:pic>
        <p:nvPicPr>
          <p:cNvPr id="5" name="Picture 2" descr="C:\Users\Wolf\Desktop\pasport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18" y="3930889"/>
            <a:ext cx="1917242" cy="24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0709" y="6497216"/>
            <a:ext cx="5365895" cy="2032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Заполнить в форме ППЭ-05-03-У время начала экзамена в аудитории проведения и время вскрытия доставочных пакетов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с </a:t>
            </a:r>
            <a:r>
              <a:rPr lang="ru-RU" sz="2400" dirty="0">
                <a:solidFill>
                  <a:srgbClr val="001B50"/>
                </a:solidFill>
              </a:rPr>
              <a:t>экзаменационными материалами</a:t>
            </a: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40" y="8708546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385878" y="2644310"/>
            <a:ext cx="1719348" cy="82667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60444" y="2277764"/>
            <a:ext cx="544240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После входа в аудиторию группы участников ЕГЭ каждой очереди распределить участников ЕГЭ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по </a:t>
            </a:r>
            <a:r>
              <a:rPr lang="ru-RU" sz="2400" dirty="0">
                <a:solidFill>
                  <a:srgbClr val="001B50"/>
                </a:solidFill>
              </a:rPr>
              <a:t>рабочим местам в аудитории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89" y="4116167"/>
            <a:ext cx="4049376" cy="27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916808" y="4155894"/>
            <a:ext cx="851640" cy="16689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99917" y="7108617"/>
            <a:ext cx="5442401" cy="142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1B50"/>
                </a:solidFill>
              </a:rPr>
              <a:t>Для каждой новой группы участников ЕГЭ провести краткий инструктаж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по </a:t>
            </a:r>
            <a:r>
              <a:rPr lang="ru-RU" sz="2400" dirty="0">
                <a:solidFill>
                  <a:srgbClr val="001B50"/>
                </a:solidFill>
              </a:rPr>
              <a:t>процедуре сдачи экзамена</a:t>
            </a:r>
          </a:p>
        </p:txBody>
      </p:sp>
      <p:pic>
        <p:nvPicPr>
          <p:cNvPr id="13" name="Picture 2" descr="C:\Users\Wolf\Desktop\doc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10" y="8708546"/>
            <a:ext cx="2257416" cy="21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1069803" y="7424599"/>
            <a:ext cx="4832369" cy="24872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Проводить контроль сдачи экзамена участниками </a:t>
            </a:r>
            <a:r>
              <a:rPr lang="ru-RU" sz="2400" dirty="0" smtClean="0">
                <a:solidFill>
                  <a:srgbClr val="001B50"/>
                </a:solidFill>
              </a:rPr>
              <a:t>ЕГЭ.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4457" y="230210"/>
            <a:ext cx="13064218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Организатор в аудитории проведения. </a:t>
            </a:r>
          </a:p>
          <a:p>
            <a:pPr algn="ctr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582" y="2183836"/>
            <a:ext cx="5127997" cy="33173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Сверить персональные данные участника ЕГЭ, указанные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в </a:t>
            </a:r>
            <a:r>
              <a:rPr lang="ru-RU" sz="2400" dirty="0">
                <a:solidFill>
                  <a:srgbClr val="001B50"/>
                </a:solidFill>
              </a:rPr>
              <a:t>регистрационном </a:t>
            </a:r>
            <a:r>
              <a:rPr lang="ru-RU" sz="2400" dirty="0" smtClean="0">
                <a:solidFill>
                  <a:srgbClr val="001B50"/>
                </a:solidFill>
              </a:rPr>
              <a:t>бланке, </a:t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с </a:t>
            </a:r>
            <a:r>
              <a:rPr lang="ru-RU" sz="2400" dirty="0">
                <a:solidFill>
                  <a:srgbClr val="001B50"/>
                </a:solidFill>
              </a:rPr>
              <a:t>предъявленным документом, удостоверяющим </a:t>
            </a:r>
            <a:r>
              <a:rPr lang="ru-RU" sz="2400" dirty="0" smtClean="0">
                <a:solidFill>
                  <a:srgbClr val="001B50"/>
                </a:solidFill>
              </a:rPr>
              <a:t>личность, </a:t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и </a:t>
            </a:r>
            <a:r>
              <a:rPr lang="ru-RU" sz="2400" dirty="0">
                <a:solidFill>
                  <a:srgbClr val="001B50"/>
                </a:solidFill>
              </a:rPr>
              <a:t>проверить правильность заполнения номера аудитории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в </a:t>
            </a:r>
            <a:r>
              <a:rPr lang="ru-RU" sz="2400" dirty="0">
                <a:solidFill>
                  <a:srgbClr val="001B50"/>
                </a:solidFill>
              </a:rPr>
              <a:t>бланке </a:t>
            </a:r>
            <a:r>
              <a:rPr lang="ru-RU" sz="2400" dirty="0" smtClean="0">
                <a:solidFill>
                  <a:srgbClr val="001B50"/>
                </a:solidFill>
              </a:rPr>
              <a:t>регистрации.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76379" y="2167451"/>
            <a:ext cx="4845274" cy="47146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С</a:t>
            </a:r>
            <a:r>
              <a:rPr lang="ru-RU" sz="2400" dirty="0" smtClean="0">
                <a:solidFill>
                  <a:srgbClr val="001B50"/>
                </a:solidFill>
              </a:rPr>
              <a:t>верить </a:t>
            </a:r>
            <a:r>
              <a:rPr lang="ru-RU" sz="2400" dirty="0">
                <a:solidFill>
                  <a:srgbClr val="001B50"/>
                </a:solidFill>
              </a:rPr>
              <a:t>номер бланка регистрации устного экзамена, введенный участником ЕГЭ в ПО и на бумажном бланке регистрации устного экзамена;</a:t>
            </a:r>
          </a:p>
          <a:p>
            <a:pPr algn="just"/>
            <a:r>
              <a:rPr lang="ru-RU" sz="2400" dirty="0">
                <a:solidFill>
                  <a:srgbClr val="001B50"/>
                </a:solidFill>
              </a:rPr>
              <a:t>проверить внесение в регистрационный бланк номера аудитории </a:t>
            </a:r>
            <a:r>
              <a:rPr lang="ru-RU" sz="2400" dirty="0" smtClean="0">
                <a:solidFill>
                  <a:srgbClr val="001B50"/>
                </a:solidFill>
              </a:rPr>
              <a:t>проведения; инициировать </a:t>
            </a:r>
            <a:r>
              <a:rPr lang="ru-RU" sz="2400" dirty="0">
                <a:solidFill>
                  <a:srgbClr val="001B50"/>
                </a:solidFill>
              </a:rPr>
              <a:t>начало выполнения экзаменационной </a:t>
            </a:r>
            <a:r>
              <a:rPr lang="ru-RU" sz="2400" dirty="0" smtClean="0">
                <a:solidFill>
                  <a:srgbClr val="001B50"/>
                </a:solidFill>
              </a:rPr>
              <a:t>работы. 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55225" y="2167451"/>
            <a:ext cx="4846947" cy="42572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Если участник сообщил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о </a:t>
            </a:r>
            <a:r>
              <a:rPr lang="ru-RU" sz="2400" dirty="0">
                <a:solidFill>
                  <a:srgbClr val="001B50"/>
                </a:solidFill>
              </a:rPr>
              <a:t>плохом качестве записи,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в </a:t>
            </a:r>
            <a:r>
              <a:rPr lang="ru-RU" sz="2400" dirty="0">
                <a:solidFill>
                  <a:srgbClr val="001B50"/>
                </a:solidFill>
              </a:rPr>
              <a:t>аудиторию необходимо пригласить технического специалиста для устранения возможных проблем с записью и/или воспроизведением путём изменения настроек </a:t>
            </a:r>
            <a:r>
              <a:rPr lang="ru-RU" sz="2400" dirty="0" err="1" smtClean="0">
                <a:solidFill>
                  <a:srgbClr val="001B50"/>
                </a:solidFill>
              </a:rPr>
              <a:t>аудиооборудования</a:t>
            </a:r>
            <a:r>
              <a:rPr lang="ru-RU" sz="2400" dirty="0" smtClean="0">
                <a:solidFill>
                  <a:srgbClr val="001B50"/>
                </a:solidFill>
              </a:rPr>
              <a:t>.</a:t>
            </a:r>
            <a:endParaRPr lang="ru-RU" sz="2400" dirty="0">
              <a:solidFill>
                <a:srgbClr val="001B50"/>
              </a:solidFill>
            </a:endParaRPr>
          </a:p>
        </p:txBody>
      </p:sp>
      <p:pic>
        <p:nvPicPr>
          <p:cNvPr id="9" name="Picture 2" descr="C:\Users\Wolf\Desktop\pasport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47" y="5007744"/>
            <a:ext cx="1134056" cy="14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067456" y="6192889"/>
            <a:ext cx="851640" cy="158205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886" y="5814646"/>
            <a:ext cx="1201017" cy="11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49582" y="6786730"/>
            <a:ext cx="5072953" cy="32018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Получить от участника ЕГЭ, сдавшего </a:t>
            </a:r>
            <a:r>
              <a:rPr lang="ru-RU" sz="2400" dirty="0" smtClean="0">
                <a:solidFill>
                  <a:srgbClr val="001B50"/>
                </a:solidFill>
              </a:rPr>
              <a:t>экзамен, </a:t>
            </a:r>
            <a:r>
              <a:rPr lang="ru-RU" sz="2400" dirty="0">
                <a:solidFill>
                  <a:srgbClr val="001B50"/>
                </a:solidFill>
              </a:rPr>
              <a:t>бланк регистрации, в ведомости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ППЭ-05-03-У </a:t>
            </a:r>
            <a:r>
              <a:rPr lang="ru-RU" sz="2400" dirty="0">
                <a:solidFill>
                  <a:srgbClr val="001B50"/>
                </a:solidFill>
              </a:rPr>
              <a:t>сделать отметки «Ответ прослушан» и «Бланк регистрации сдан» и получить подпись участника </a:t>
            </a:r>
            <a:r>
              <a:rPr lang="ru-RU" sz="2400" dirty="0" smtClean="0">
                <a:solidFill>
                  <a:srgbClr val="001B50"/>
                </a:solidFill>
              </a:rPr>
              <a:t>ЕГЭ.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76379" y="7424600"/>
            <a:ext cx="4845274" cy="2504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Завершить в ПО рабочего места участника ЕГЭ сдачу экзамена </a:t>
            </a:r>
            <a:r>
              <a:rPr lang="ru-RU" sz="2400" dirty="0" smtClean="0">
                <a:solidFill>
                  <a:srgbClr val="001B50"/>
                </a:solidFill>
              </a:rPr>
              <a:t>участником, инициировать сдачу экзамена следующим участником. </a:t>
            </a:r>
            <a:endParaRPr lang="ru-RU" sz="2400" dirty="0">
              <a:solidFill>
                <a:srgbClr val="001B50"/>
              </a:solidFill>
            </a:endParaRPr>
          </a:p>
        </p:txBody>
      </p:sp>
      <p:pic>
        <p:nvPicPr>
          <p:cNvPr id="18" name="Picture 2" descr="C:\Users\Wolf\Desktop\password-wizard_128x1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32" y="9192648"/>
            <a:ext cx="1084493" cy="10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лево 18"/>
          <p:cNvSpPr/>
          <p:nvPr/>
        </p:nvSpPr>
        <p:spPr>
          <a:xfrm>
            <a:off x="10343811" y="8254889"/>
            <a:ext cx="93378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 cstate="print"/>
          <a:srcRect b="6952"/>
          <a:stretch>
            <a:fillRect/>
          </a:stretch>
        </p:blipFill>
        <p:spPr bwMode="auto">
          <a:xfrm>
            <a:off x="14160352" y="9175428"/>
            <a:ext cx="1233670" cy="1114264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149582" y="10471085"/>
            <a:ext cx="15752590" cy="9422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ctr"/>
            <a:r>
              <a:rPr lang="ru-RU" sz="2400" dirty="0">
                <a:solidFill>
                  <a:srgbClr val="001B50"/>
                </a:solidFill>
              </a:rPr>
              <a:t>Сообщить организатору вне аудитории о завершении сдачи экзамена группой участников ЕГЭ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на </a:t>
            </a:r>
            <a:r>
              <a:rPr lang="ru-RU" sz="2400" dirty="0">
                <a:solidFill>
                  <a:srgbClr val="001B50"/>
                </a:solidFill>
              </a:rPr>
              <a:t>всех рабочих местах в </a:t>
            </a:r>
            <a:r>
              <a:rPr lang="ru-RU" sz="2400" dirty="0" smtClean="0">
                <a:solidFill>
                  <a:srgbClr val="001B50"/>
                </a:solidFill>
              </a:rPr>
              <a:t>аудитории.</a:t>
            </a:r>
            <a:endParaRPr lang="ru-RU" sz="2400" dirty="0">
              <a:solidFill>
                <a:srgbClr val="001B50"/>
              </a:solidFill>
            </a:endParaRPr>
          </a:p>
        </p:txBody>
      </p:sp>
      <p:pic>
        <p:nvPicPr>
          <p:cNvPr id="14" name="Picture 3" descr="C:\Users\Wolf\Desktop\435-43537Banner Image Qual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9256160"/>
            <a:ext cx="1071746" cy="10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103686" y="3469392"/>
            <a:ext cx="948771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0450286" y="3429165"/>
            <a:ext cx="928914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4980166" y="8263268"/>
            <a:ext cx="941663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353671" y="9753454"/>
            <a:ext cx="851640" cy="86559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4" y="6214778"/>
            <a:ext cx="1085481" cy="15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3537" y="520552"/>
            <a:ext cx="15438203" cy="14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Завершение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9250" y="2683759"/>
            <a:ext cx="4935023" cy="42395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Отметить в форме ППЭ-05-02-У время окончания экзамена (окончанием экзамена </a:t>
            </a:r>
            <a:r>
              <a:rPr lang="ru-RU" sz="2400" dirty="0" smtClean="0">
                <a:solidFill>
                  <a:srgbClr val="001B50"/>
                </a:solidFill>
              </a:rPr>
              <a:t>считается </a:t>
            </a:r>
            <a:r>
              <a:rPr lang="ru-RU" sz="2400" dirty="0">
                <a:solidFill>
                  <a:srgbClr val="001B50"/>
                </a:solidFill>
              </a:rPr>
              <a:t>момент, когда аудиторию покинул </a:t>
            </a:r>
            <a:r>
              <a:rPr lang="ru-RU" sz="2400" dirty="0" smtClean="0">
                <a:solidFill>
                  <a:srgbClr val="001B50"/>
                </a:solidFill>
              </a:rPr>
              <a:t>последний участник); </a:t>
            </a:r>
          </a:p>
          <a:p>
            <a:pPr algn="just"/>
            <a:r>
              <a:rPr lang="ru-RU" sz="2400" dirty="0" smtClean="0">
                <a:solidFill>
                  <a:srgbClr val="001B50"/>
                </a:solidFill>
              </a:rPr>
              <a:t>Вызвать </a:t>
            </a:r>
            <a:r>
              <a:rPr lang="ru-RU" sz="2400" dirty="0">
                <a:solidFill>
                  <a:srgbClr val="001B50"/>
                </a:solidFill>
              </a:rPr>
              <a:t>технического специалиста для завершения экзамена и выгрузки файлов аудиозаписей ответов участников </a:t>
            </a:r>
            <a:r>
              <a:rPr lang="ru-RU" sz="2400" dirty="0" smtClean="0">
                <a:solidFill>
                  <a:srgbClr val="001B50"/>
                </a:solidFill>
              </a:rPr>
              <a:t>ЕГЭ.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6065" y="2683760"/>
            <a:ext cx="4935023" cy="42395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З</a:t>
            </a:r>
            <a:r>
              <a:rPr lang="ru-RU" sz="2400" dirty="0" smtClean="0">
                <a:solidFill>
                  <a:srgbClr val="001B50"/>
                </a:solidFill>
              </a:rPr>
              <a:t>апечатать </a:t>
            </a:r>
            <a:r>
              <a:rPr lang="ru-RU" sz="2400" dirty="0">
                <a:solidFill>
                  <a:srgbClr val="001B50"/>
                </a:solidFill>
              </a:rPr>
              <a:t>бланки регистрации устного экзамена участников ЕГЭ в возвратные доставочные пакеты;</a:t>
            </a:r>
          </a:p>
          <a:p>
            <a:pPr algn="just"/>
            <a:r>
              <a:rPr lang="ru-RU" sz="2400" dirty="0">
                <a:solidFill>
                  <a:srgbClr val="001B50"/>
                </a:solidFill>
              </a:rPr>
              <a:t>У</a:t>
            </a:r>
            <a:r>
              <a:rPr lang="ru-RU" sz="2400" dirty="0" smtClean="0">
                <a:solidFill>
                  <a:srgbClr val="001B50"/>
                </a:solidFill>
              </a:rPr>
              <a:t>брать </a:t>
            </a:r>
            <a:r>
              <a:rPr lang="ru-RU" sz="2400" dirty="0">
                <a:solidFill>
                  <a:srgbClr val="001B50"/>
                </a:solidFill>
              </a:rPr>
              <a:t>электронные носители </a:t>
            </a:r>
            <a:r>
              <a:rPr lang="ru-RU" sz="2400" dirty="0" smtClean="0">
                <a:solidFill>
                  <a:srgbClr val="001B50"/>
                </a:solidFill>
              </a:rPr>
              <a:t/>
            </a:r>
            <a:br>
              <a:rPr lang="ru-RU" sz="2400" dirty="0" smtClean="0">
                <a:solidFill>
                  <a:srgbClr val="001B50"/>
                </a:solidFill>
              </a:rPr>
            </a:br>
            <a:r>
              <a:rPr lang="ru-RU" sz="2400" dirty="0" smtClean="0">
                <a:solidFill>
                  <a:srgbClr val="001B50"/>
                </a:solidFill>
              </a:rPr>
              <a:t>в сейф-пакеты, в которых они были выданы.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2880" y="2683760"/>
            <a:ext cx="4935023" cy="42395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>
                <a:solidFill>
                  <a:srgbClr val="001B50"/>
                </a:solidFill>
              </a:rPr>
              <a:t>П</a:t>
            </a:r>
            <a:r>
              <a:rPr lang="ru-RU" sz="2400" dirty="0" smtClean="0">
                <a:solidFill>
                  <a:srgbClr val="001B50"/>
                </a:solidFill>
              </a:rPr>
              <a:t>ередать </a:t>
            </a:r>
            <a:r>
              <a:rPr lang="ru-RU" sz="2400" dirty="0">
                <a:solidFill>
                  <a:srgbClr val="001B50"/>
                </a:solidFill>
              </a:rPr>
              <a:t>руководителю ППЭ собранные материалы, в том числе запечатанные регистрационные бланки устного экзамена участников ЕГЭ, электронные носители с </a:t>
            </a:r>
            <a:r>
              <a:rPr lang="ru-RU" sz="2400" dirty="0" smtClean="0">
                <a:solidFill>
                  <a:srgbClr val="001B50"/>
                </a:solidFill>
              </a:rPr>
              <a:t>КИМ.</a:t>
            </a:r>
            <a:endParaRPr lang="ru-RU" sz="2400" dirty="0">
              <a:solidFill>
                <a:srgbClr val="001B50"/>
              </a:solidFill>
            </a:endParaRP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62" y="7314599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60" y="7314599"/>
            <a:ext cx="1848261" cy="22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9" y="7314599"/>
            <a:ext cx="1535459" cy="21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>Особые </a:t>
            </a:r>
            <a:r>
              <a:rPr lang="ru-RU" sz="4400" dirty="0"/>
              <a:t>ситуации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314" y="2752800"/>
            <a:ext cx="143358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1B50"/>
                </a:solidFill>
              </a:rPr>
              <a:t>В случае возникновения у участника ЕГЭ </a:t>
            </a:r>
            <a:r>
              <a:rPr lang="ru-RU" sz="3200" b="1" dirty="0">
                <a:solidFill>
                  <a:srgbClr val="001B50"/>
                </a:solidFill>
              </a:rPr>
              <a:t>претензий к качеству записи ответов</a:t>
            </a:r>
            <a:r>
              <a:rPr lang="ru-RU" sz="3200" dirty="0">
                <a:solidFill>
                  <a:srgbClr val="001B50"/>
                </a:solidFill>
              </a:rPr>
              <a:t> (участник может прослушать свои ответы на Станции записи после завершения экзамена), необходимо пригласить в аудиторию технического специалиста </a:t>
            </a:r>
            <a:r>
              <a:rPr lang="ru-RU" sz="3200" dirty="0" smtClean="0">
                <a:solidFill>
                  <a:srgbClr val="001B50"/>
                </a:solidFill>
              </a:rPr>
              <a:t/>
            </a:r>
            <a:br>
              <a:rPr lang="ru-RU" sz="3200" dirty="0" smtClean="0">
                <a:solidFill>
                  <a:srgbClr val="001B50"/>
                </a:solidFill>
              </a:rPr>
            </a:br>
            <a:r>
              <a:rPr lang="ru-RU" sz="3200" dirty="0" smtClean="0">
                <a:solidFill>
                  <a:srgbClr val="001B50"/>
                </a:solidFill>
              </a:rPr>
              <a:t>для </a:t>
            </a:r>
            <a:r>
              <a:rPr lang="ru-RU" sz="3200" dirty="0">
                <a:solidFill>
                  <a:srgbClr val="001B50"/>
                </a:solidFill>
              </a:rPr>
              <a:t>устранения возможных проблем, связанных с воспроизведением записи.</a:t>
            </a:r>
          </a:p>
          <a:p>
            <a:pPr algn="just"/>
            <a:r>
              <a:rPr lang="ru-RU" sz="3200" dirty="0">
                <a:solidFill>
                  <a:srgbClr val="001B50"/>
                </a:solidFill>
              </a:rPr>
              <a:t>Если проблемы воспроизведения устранить не удалось и участник настаивает </a:t>
            </a:r>
            <a:r>
              <a:rPr lang="ru-RU" sz="3200" dirty="0" smtClean="0">
                <a:solidFill>
                  <a:srgbClr val="001B50"/>
                </a:solidFill>
              </a:rPr>
              <a:t/>
            </a:r>
            <a:br>
              <a:rPr lang="ru-RU" sz="3200" dirty="0" smtClean="0">
                <a:solidFill>
                  <a:srgbClr val="001B50"/>
                </a:solidFill>
              </a:rPr>
            </a:br>
            <a:r>
              <a:rPr lang="ru-RU" sz="3200" dirty="0" smtClean="0">
                <a:solidFill>
                  <a:srgbClr val="001B50"/>
                </a:solidFill>
              </a:rPr>
              <a:t>на </a:t>
            </a:r>
            <a:r>
              <a:rPr lang="ru-RU" sz="3200" dirty="0">
                <a:solidFill>
                  <a:srgbClr val="001B50"/>
                </a:solidFill>
              </a:rPr>
              <a:t>неудовлетворительном качестве записи, в аудиторию необходимо пригласить члена ГЭК для разрешения ситуации, в этом случае возможно оформление апелляции о нарушении установленного порядка проведения ГИА. </a:t>
            </a:r>
            <a:r>
              <a:rPr lang="ru-RU" sz="3200" dirty="0" smtClean="0">
                <a:solidFill>
                  <a:srgbClr val="001B50"/>
                </a:solidFill>
              </a:rPr>
              <a:t/>
            </a:r>
            <a:br>
              <a:rPr lang="ru-RU" sz="3200" dirty="0" smtClean="0">
                <a:solidFill>
                  <a:srgbClr val="001B50"/>
                </a:solidFill>
              </a:rPr>
            </a:br>
            <a:r>
              <a:rPr lang="ru-RU" sz="3200" dirty="0" smtClean="0">
                <a:solidFill>
                  <a:srgbClr val="001B50"/>
                </a:solidFill>
              </a:rPr>
              <a:t>До </a:t>
            </a:r>
            <a:r>
              <a:rPr lang="ru-RU" sz="3200" dirty="0">
                <a:solidFill>
                  <a:srgbClr val="001B50"/>
                </a:solidFill>
              </a:rPr>
              <a:t>разрешения данной ситуации следующая группа участников ЕГЭ в аудиторию </a:t>
            </a:r>
            <a:r>
              <a:rPr lang="ru-RU" sz="3200" dirty="0" smtClean="0">
                <a:solidFill>
                  <a:srgbClr val="001B50"/>
                </a:solidFill>
              </a:rPr>
              <a:t/>
            </a:r>
            <a:br>
              <a:rPr lang="ru-RU" sz="3200" dirty="0" smtClean="0">
                <a:solidFill>
                  <a:srgbClr val="001B50"/>
                </a:solidFill>
              </a:rPr>
            </a:br>
            <a:r>
              <a:rPr lang="ru-RU" sz="3200" b="1" dirty="0" smtClean="0">
                <a:solidFill>
                  <a:srgbClr val="001B50"/>
                </a:solidFill>
              </a:rPr>
              <a:t>не </a:t>
            </a:r>
            <a:r>
              <a:rPr lang="ru-RU" sz="3200" b="1" dirty="0">
                <a:solidFill>
                  <a:srgbClr val="001B50"/>
                </a:solidFill>
              </a:rPr>
              <a:t>приглашается</a:t>
            </a:r>
            <a:r>
              <a:rPr lang="ru-RU" sz="3200" dirty="0">
                <a:solidFill>
                  <a:srgbClr val="001B5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6101" y="8359714"/>
            <a:ext cx="1812319" cy="1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/>
              <a:t>Проведение единого государственного экзамена по иностранным языкам (раздел «Говорение»)</a:t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>
                <a:ea typeface="Calibri" pitchFamily="34" charset="0"/>
              </a:rPr>
              <a:t/>
            </a:r>
            <a:br>
              <a:rPr lang="ru-RU" altLang="ru-RU" sz="4000" dirty="0" smtClean="0">
                <a:ea typeface="Calibri" pitchFamily="34" charset="0"/>
              </a:rPr>
            </a:br>
            <a:r>
              <a:rPr lang="ru-RU" altLang="ru-RU" sz="4400" dirty="0" smtClean="0">
                <a:ea typeface="Calibri" pitchFamily="34" charset="0"/>
              </a:rPr>
              <a:t>Особые </a:t>
            </a:r>
            <a:r>
              <a:rPr lang="ru-RU" altLang="ru-RU" sz="4400" dirty="0">
                <a:ea typeface="Calibri" pitchFamily="34" charset="0"/>
              </a:rPr>
              <a:t>ситуации</a:t>
            </a:r>
            <a:r>
              <a:rPr lang="ru-RU" altLang="ru-RU" sz="4000" dirty="0">
                <a:ea typeface="Calibri" pitchFamily="34" charset="0"/>
              </a:rPr>
              <a:t/>
            </a:r>
            <a:br>
              <a:rPr lang="ru-RU" altLang="ru-RU" sz="4000" dirty="0">
                <a:ea typeface="Calibri" pitchFamily="34" charset="0"/>
              </a:rPr>
            </a:b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56342" y="2281738"/>
            <a:ext cx="14408899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1B50"/>
                </a:solidFill>
              </a:rPr>
              <a:t>Нештатное завершение экзамена</a:t>
            </a:r>
          </a:p>
          <a:p>
            <a:pPr marL="0" indent="0">
              <a:buFont typeface="Arial" pitchFamily="34" charset="0"/>
              <a:buNone/>
            </a:pPr>
            <a:endParaRPr lang="ru-RU" sz="3600" dirty="0" smtClean="0">
              <a:solidFill>
                <a:srgbClr val="001B5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3600" dirty="0" smtClean="0">
                <a:solidFill>
                  <a:srgbClr val="001B50"/>
                </a:solidFill>
              </a:rPr>
              <a:t>В случае если станция записи находится на этапе ввода номера бланка регистрации, а все участники ЕГЭ, распределенные в данную аудиторию проведения, уже завершили экзамен, можно выполнить нештатное завершение экзамена. Для этого организатору в аудитории проведения следует пригласить члена ГЭК.</a:t>
            </a:r>
          </a:p>
          <a:p>
            <a:pPr marL="0" indent="0" algn="just">
              <a:buFont typeface="Arial" pitchFamily="34" charset="0"/>
              <a:buNone/>
            </a:pPr>
            <a:endParaRPr lang="ru-RU" sz="3600" dirty="0">
              <a:solidFill>
                <a:srgbClr val="001B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314" y="7793360"/>
            <a:ext cx="233337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Теоретические и практические задания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Организатор в аудитории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41996" y="2282164"/>
            <a:ext cx="2277703" cy="8603023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3051925" y="2282164"/>
            <a:ext cx="3529961" cy="8603023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6755091" y="2295131"/>
            <a:ext cx="3257203" cy="859005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10185501" y="2282164"/>
            <a:ext cx="2690538" cy="8603023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13049244" y="2282164"/>
            <a:ext cx="2657320" cy="8603023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495" y="2419238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9666" y="2557738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99569" y="2557738"/>
            <a:ext cx="2768249" cy="43721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83961" y="2419238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109146" y="2282164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80652" y="3581512"/>
            <a:ext cx="1724188" cy="123469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dirty="0"/>
              <a:t>7.30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680652" y="6811477"/>
            <a:ext cx="1724188" cy="127954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dirty="0"/>
              <a:t>8.00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141006" y="2999148"/>
            <a:ext cx="3351797" cy="2399422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/>
              <a:t>Прибыть в ППЭ </a:t>
            </a:r>
            <a:br>
              <a:rPr lang="ru-RU" sz="2000" dirty="0" smtClean="0"/>
            </a:br>
            <a:r>
              <a:rPr lang="ru-RU" sz="2000" dirty="0" smtClean="0"/>
              <a:t>с  экзаменационными материалами</a:t>
            </a:r>
            <a:endParaRPr lang="ru-RU" sz="2000" dirty="0"/>
          </a:p>
        </p:txBody>
      </p:sp>
      <p:sp>
        <p:nvSpPr>
          <p:cNvPr id="18" name="Полилиния 17"/>
          <p:cNvSpPr/>
          <p:nvPr/>
        </p:nvSpPr>
        <p:spPr>
          <a:xfrm>
            <a:off x="3141005" y="5824434"/>
            <a:ext cx="3351797" cy="325363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Передать ЭМ </a:t>
            </a:r>
            <a:r>
              <a:rPr lang="ru-RU" sz="2000" dirty="0" smtClean="0"/>
              <a:t>(сейф-пакеты с электронными носителями, </a:t>
            </a:r>
            <a:r>
              <a:rPr lang="ru-RU" sz="2000" dirty="0"/>
              <a:t>формы ППЭ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пакете руководителя, возвратные доставочные пакеты – ВДП)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6813279" y="5824435"/>
            <a:ext cx="3140826" cy="325363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Получить ЭМ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(сейф-пакеты </a:t>
            </a:r>
            <a:br>
              <a:rPr lang="ru-RU" sz="2000" dirty="0" smtClean="0"/>
            </a:br>
            <a:r>
              <a:rPr lang="ru-RU" sz="2000" dirty="0" smtClean="0"/>
              <a:t>с электронными </a:t>
            </a:r>
            <a:r>
              <a:rPr lang="ru-RU" sz="2000" dirty="0"/>
              <a:t>носителями, формы ППЭ в пакете руководителя, возвратные доставочные пакеты – ВДП)</a:t>
            </a:r>
          </a:p>
        </p:txBody>
      </p:sp>
    </p:spTree>
    <p:extLst>
      <p:ext uri="{BB962C8B-B14F-4D97-AF65-F5344CB8AC3E}">
        <p14:creationId xmlns:p14="http://schemas.microsoft.com/office/powerpoint/2010/main" val="36189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441996" y="2112676"/>
            <a:ext cx="2277703" cy="901817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/>
          </a:p>
        </p:txBody>
      </p:sp>
      <p:sp>
        <p:nvSpPr>
          <p:cNvPr id="23" name="Полилиния 22"/>
          <p:cNvSpPr/>
          <p:nvPr/>
        </p:nvSpPr>
        <p:spPr>
          <a:xfrm>
            <a:off x="719067" y="3585418"/>
            <a:ext cx="1724188" cy="123469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8.00 – 9.00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704257" y="9107026"/>
            <a:ext cx="1724188" cy="127954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9.00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4040" y="2200632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3051926" y="2112676"/>
            <a:ext cx="1818936" cy="901817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04153" y="2295132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5123940" y="2112676"/>
            <a:ext cx="2030703" cy="901817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29" name="Полилиния 28"/>
          <p:cNvSpPr/>
          <p:nvPr/>
        </p:nvSpPr>
        <p:spPr>
          <a:xfrm>
            <a:off x="7378745" y="2112676"/>
            <a:ext cx="4198685" cy="9018171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30" name="Полилиния 29"/>
          <p:cNvSpPr/>
          <p:nvPr/>
        </p:nvSpPr>
        <p:spPr>
          <a:xfrm>
            <a:off x="11801532" y="2112676"/>
            <a:ext cx="3898954" cy="9018171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31" name="Полилиния 30"/>
          <p:cNvSpPr/>
          <p:nvPr/>
        </p:nvSpPr>
        <p:spPr>
          <a:xfrm>
            <a:off x="7353589" y="3568546"/>
            <a:ext cx="4223841" cy="544895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Оформить на доске образец для заполнения регистрационных полей бланка регистрации </a:t>
            </a:r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Получить и разложить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места краткую инструкцию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использованию станции записи </a:t>
            </a:r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Получить и разложить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места материалы, которые могут использовать </a:t>
            </a:r>
            <a:r>
              <a:rPr lang="ru-RU" sz="2000" dirty="0" smtClean="0"/>
              <a:t>участники </a:t>
            </a:r>
            <a:r>
              <a:rPr lang="ru-RU" sz="2000" dirty="0"/>
              <a:t>ЕГЭ в период ожидания своей очереди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77314" y="2233391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88274" y="2233391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471782" y="2189205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2493380" y="3660617"/>
            <a:ext cx="2628645" cy="982926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Указать на доске номер аудитории 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12000478" y="7860621"/>
            <a:ext cx="3543094" cy="249281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Получить код активации экзамена рабочего места участника ЕГЭ, присутствовать при запуске ПО Станции записи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1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1996" y="2125896"/>
            <a:ext cx="2277703" cy="900495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3051926" y="2125896"/>
            <a:ext cx="1818936" cy="900495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5123940" y="2125896"/>
            <a:ext cx="2030703" cy="900495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7378746" y="2125896"/>
            <a:ext cx="3954386" cy="9004951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1557235" y="2125896"/>
            <a:ext cx="4149331" cy="9004952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11718448" y="6014642"/>
            <a:ext cx="3762557" cy="4913211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На всех рабочих местах участников ЕГЭ  проверить корректность сведений об экзамене: регион, код ППЭ, номер аудитории и экзамен (предмет и дата)</a:t>
            </a:r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Получить краткую инструкцию участника ЕГЭ по использованию станции записи ответов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31657" y="2236740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57464" y="2125897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509254" y="3568546"/>
            <a:ext cx="3726094" cy="2366885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lvl="0" algn="ctr"/>
            <a:r>
              <a:rPr lang="ru-RU" sz="2000" dirty="0"/>
              <a:t>При входе участников ЕГЭ проверить их персональные данные и распределить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местам </a:t>
            </a:r>
            <a:r>
              <a:rPr lang="ru-RU" sz="2000" dirty="0"/>
              <a:t>согласно ведомости ППЭ-05-02-У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88274" y="2233391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4153" y="2295132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4040" y="2200632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754744" y="3589835"/>
            <a:ext cx="1724188" cy="123469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с 9.00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754744" y="6086579"/>
            <a:ext cx="1724188" cy="127954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до 9.30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64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1996" y="2041404"/>
            <a:ext cx="2277703" cy="921227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2911618" y="2041404"/>
            <a:ext cx="3214519" cy="921227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6364768" y="2041404"/>
            <a:ext cx="3647526" cy="921227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10185501" y="2041404"/>
            <a:ext cx="2690538" cy="921227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3049244" y="2041404"/>
            <a:ext cx="2657320" cy="921227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13069232" y="8130668"/>
            <a:ext cx="2637332" cy="2961946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/>
              <a:t>Вскрыть сейф-пакеты</a:t>
            </a:r>
            <a:br>
              <a:rPr lang="ru-RU" sz="2000" dirty="0" smtClean="0"/>
            </a:br>
            <a:r>
              <a:rPr lang="ru-RU" sz="2000" dirty="0" smtClean="0"/>
              <a:t> с электронными носителями; диски для печати ЭМ </a:t>
            </a:r>
            <a:br>
              <a:rPr lang="ru-RU" sz="2000" dirty="0" smtClean="0"/>
            </a:br>
            <a:r>
              <a:rPr lang="ru-RU" sz="2000" dirty="0" smtClean="0"/>
              <a:t>в бумажной упаковке передать в аудиторию подготовки</a:t>
            </a:r>
            <a:endParaRPr lang="ru-RU" sz="2000" dirty="0"/>
          </a:p>
        </p:txBody>
      </p:sp>
      <p:sp>
        <p:nvSpPr>
          <p:cNvPr id="10" name="Полилиния 9"/>
          <p:cNvSpPr/>
          <p:nvPr/>
        </p:nvSpPr>
        <p:spPr>
          <a:xfrm>
            <a:off x="10250926" y="8130668"/>
            <a:ext cx="2623142" cy="2961946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Получить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аудиторий проведения </a:t>
            </a:r>
            <a:r>
              <a:rPr lang="ru-RU" sz="2000" dirty="0" smtClean="0"/>
              <a:t>диски для печати ЭМ</a:t>
            </a:r>
            <a:endParaRPr lang="ru-RU" sz="2000" dirty="0"/>
          </a:p>
        </p:txBody>
      </p:sp>
      <p:sp>
        <p:nvSpPr>
          <p:cNvPr id="11" name="Полилиния 10"/>
          <p:cNvSpPr/>
          <p:nvPr/>
        </p:nvSpPr>
        <p:spPr>
          <a:xfrm>
            <a:off x="6362797" y="3834352"/>
            <a:ext cx="3634272" cy="4598447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/>
            <a:r>
              <a:rPr lang="ru-RU" sz="2000" dirty="0" smtClean="0"/>
              <a:t>Выдать </a:t>
            </a:r>
            <a:r>
              <a:rPr lang="ru-RU" sz="2000" dirty="0"/>
              <a:t>организаторам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аудиториях </a:t>
            </a:r>
            <a:r>
              <a:rPr lang="ru-RU" sz="2000" dirty="0" smtClean="0"/>
              <a:t>проведения сейф-пакеты </a:t>
            </a:r>
            <a:br>
              <a:rPr lang="ru-RU" sz="2000" dirty="0" smtClean="0"/>
            </a:br>
            <a:r>
              <a:rPr lang="ru-RU" sz="2000" dirty="0" smtClean="0"/>
              <a:t>с электронными носителями; </a:t>
            </a:r>
            <a:r>
              <a:rPr lang="ru-RU" sz="2000" dirty="0"/>
              <a:t>формы ППЭ; </a:t>
            </a:r>
            <a:r>
              <a:rPr lang="ru-RU" sz="2000" dirty="0" smtClean="0"/>
              <a:t>ВДП </a:t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упаковки </a:t>
            </a:r>
            <a:r>
              <a:rPr lang="ru-RU" sz="2000" dirty="0" smtClean="0"/>
              <a:t>материалов</a:t>
            </a:r>
            <a:endParaRPr lang="ru-RU" sz="2000" dirty="0"/>
          </a:p>
          <a:p>
            <a:pPr algn="ctr"/>
            <a:r>
              <a:rPr lang="ru-RU" sz="2000" dirty="0"/>
              <a:t>Выдать организаторам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аудитории </a:t>
            </a:r>
            <a:r>
              <a:rPr lang="ru-RU" sz="2000" dirty="0" smtClean="0"/>
              <a:t>подготовки </a:t>
            </a:r>
            <a:r>
              <a:rPr lang="ru-RU" sz="2000" dirty="0"/>
              <a:t>материалы, которые могут </a:t>
            </a:r>
            <a:r>
              <a:rPr lang="ru-RU" sz="2000" dirty="0" smtClean="0"/>
              <a:t>использоваться </a:t>
            </a:r>
            <a:r>
              <a:rPr lang="ru-RU" sz="2000" dirty="0"/>
              <a:t>участниками </a:t>
            </a:r>
            <a:r>
              <a:rPr lang="ru-RU" sz="2000" dirty="0" smtClean="0"/>
              <a:t>ЕГЭ, ВДП для упаковки испорченных или бракованных бланков регистрации </a:t>
            </a:r>
            <a:endParaRPr lang="ru-RU" sz="2000" dirty="0"/>
          </a:p>
        </p:txBody>
      </p:sp>
      <p:sp>
        <p:nvSpPr>
          <p:cNvPr id="13" name="Полилиния 12"/>
          <p:cNvSpPr/>
          <p:nvPr/>
        </p:nvSpPr>
        <p:spPr>
          <a:xfrm>
            <a:off x="3101470" y="3878999"/>
            <a:ext cx="2834814" cy="331641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При содействии технического специалиста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использованием своего </a:t>
            </a:r>
            <a:r>
              <a:rPr lang="ru-RU" sz="2000" dirty="0" err="1"/>
              <a:t>токена</a:t>
            </a:r>
            <a:r>
              <a:rPr lang="ru-RU" sz="2000" dirty="0"/>
              <a:t> </a:t>
            </a:r>
            <a:r>
              <a:rPr lang="ru-RU" sz="2000" dirty="0" smtClean="0"/>
              <a:t>скачать </a:t>
            </a:r>
            <a:r>
              <a:rPr lang="ru-RU" sz="2000" dirty="0"/>
              <a:t>ключ доступа к КИМ на станции авторизации в штабе ППЭ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708025" y="3878999"/>
            <a:ext cx="1724188" cy="123469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9.30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708025" y="8241622"/>
            <a:ext cx="1724188" cy="127954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/>
              <a:t>10.00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809" y="2416040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61638" y="2471652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353" y="2374699"/>
            <a:ext cx="2767824" cy="4999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5499" y="2279327"/>
            <a:ext cx="2688569" cy="9876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22439" y="2193392"/>
            <a:ext cx="2603218" cy="993734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4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1996" y="2295132"/>
            <a:ext cx="2277703" cy="88357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3051926" y="2309370"/>
            <a:ext cx="1818936" cy="8821478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5123940" y="2295132"/>
            <a:ext cx="2030703" cy="88357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7378745" y="2295132"/>
            <a:ext cx="4198685" cy="88357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1807611" y="2295132"/>
            <a:ext cx="3898954" cy="88357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11930743" y="6904173"/>
            <a:ext cx="3660784" cy="249281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Установить компакт-диски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оптический привод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каждом рабочем месте участника ЕГЭ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7483905" y="6904173"/>
            <a:ext cx="3998251" cy="398101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Раздать в произвольном порядке участникам ЕГЭ </a:t>
            </a:r>
            <a:r>
              <a:rPr lang="ru-RU" sz="2000" dirty="0" smtClean="0"/>
              <a:t>напечатанные бланки регистрации </a:t>
            </a:r>
            <a:endParaRPr lang="ru-RU" sz="2000" dirty="0"/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Провести контроль заполнения бланков регистрации участниками ЕГЭ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509253" y="3568547"/>
            <a:ext cx="3972903" cy="289475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lvl="0" algn="ctr"/>
            <a:r>
              <a:rPr lang="ru-RU" sz="2000" dirty="0"/>
              <a:t>Провести инструктаж участников ЕГЭ по процедуре проведения устного </a:t>
            </a:r>
            <a:r>
              <a:rPr lang="ru-RU" sz="2000" dirty="0" smtClean="0"/>
              <a:t>экзамена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и заполнению бланков регистрации, объяснить их права и обязанности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650888" y="6912568"/>
            <a:ext cx="1724188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не ранее 10.00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50888" y="3589834"/>
            <a:ext cx="1724188" cy="123469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/>
              <a:t>с 9.50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8535" y="2433630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4155" y="2433630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82657" y="2433631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10065" y="2309370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33816" y="2295132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32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1996" y="2282164"/>
            <a:ext cx="2277703" cy="897151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3051925" y="2282164"/>
            <a:ext cx="3740133" cy="897151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7001192" y="2282164"/>
            <a:ext cx="2672665" cy="897151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9882993" y="2282164"/>
            <a:ext cx="2993046" cy="8945381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3049244" y="2282164"/>
            <a:ext cx="2657320" cy="8971514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568535" y="3862532"/>
            <a:ext cx="2024623" cy="261083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/>
              <a:t>По</a:t>
            </a:r>
            <a:r>
              <a:rPr lang="en-US" sz="2000" dirty="0" smtClean="0"/>
              <a:t>c</a:t>
            </a:r>
            <a:r>
              <a:rPr lang="ru-RU" sz="2000" dirty="0" err="1" smtClean="0"/>
              <a:t>ле</a:t>
            </a:r>
            <a:r>
              <a:rPr lang="ru-RU" sz="2000" dirty="0" smtClean="0"/>
              <a:t> </a:t>
            </a:r>
            <a:r>
              <a:rPr lang="ru-RU" sz="2000" dirty="0"/>
              <a:t>загрузки техническим специалистом ключа доступа к КИМ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18917" y="7912287"/>
            <a:ext cx="2132479" cy="2219536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164072" y="3728386"/>
            <a:ext cx="3475484" cy="408604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/>
              <a:t>Выполнить </a:t>
            </a:r>
            <a:r>
              <a:rPr lang="ru-RU" sz="2000" dirty="0"/>
              <a:t>его активацию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использованием своего </a:t>
            </a:r>
            <a:r>
              <a:rPr lang="ru-RU" sz="2000" dirty="0" err="1"/>
              <a:t>токена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на всех рабочих местах во всех аудиториях проведения экзамена</a:t>
            </a:r>
            <a:r>
              <a:rPr lang="ru-RU" sz="2400" dirty="0"/>
              <a:t>.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9882991" y="7821201"/>
            <a:ext cx="2993048" cy="3070758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Заполнить в форме ППЭ-05-02-У время начала экзамена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аудитории и время вскрытия доставочных пакетов с ИК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13124316" y="7814430"/>
            <a:ext cx="2582247" cy="307753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При входе участников ЕГЭ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аудитории проверить их персональные данные согласно ведомости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ППЭ-05-03-У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8535" y="2433630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4575" y="2571180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1192" y="2434236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41584" y="2433630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124317" y="2433630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41996" y="2283732"/>
            <a:ext cx="2333989" cy="88471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3051926" y="2283732"/>
            <a:ext cx="1818936" cy="88471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5123940" y="2283732"/>
            <a:ext cx="2030703" cy="88471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7378745" y="2283732"/>
            <a:ext cx="4198685" cy="88471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11807611" y="2283732"/>
            <a:ext cx="3898954" cy="88471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432" y="2283732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4155" y="2422232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4627" y="2369486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49665" y="2364357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56845" y="2324406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12320" y="3568546"/>
            <a:ext cx="2199316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25086" y="6912568"/>
            <a:ext cx="2199316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7407721" y="3568547"/>
            <a:ext cx="4169709" cy="2131437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lvl="0" algn="ctr"/>
            <a:r>
              <a:rPr lang="ru-RU" sz="2000" dirty="0"/>
              <a:t>Сообщить организатору вне аудитории об окончании заполнения бланков регистрации участниками ЕГЭ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7417895" y="6904174"/>
            <a:ext cx="4159535" cy="3121201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lvl="0" algn="ctr"/>
            <a:r>
              <a:rPr lang="ru-RU" sz="2000" dirty="0"/>
              <a:t>При вызове группы участников ЕГЭ каждой очереди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аудиторию проведения сделать отметку «Бланк регистрации получен» </a:t>
            </a:r>
            <a:r>
              <a:rPr lang="ru-RU" sz="2000" dirty="0" smtClean="0"/>
              <a:t>и </a:t>
            </a:r>
            <a:r>
              <a:rPr lang="ru-RU" sz="2000" dirty="0"/>
              <a:t>получить подпись участника ЕГЭ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1801531" y="3548545"/>
            <a:ext cx="3905033" cy="242342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После входа в аудиторию группы участников ЕГЭ каждой очереди распределить участников ЕГЭ по рабочим местам в аудитории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1801532" y="6904173"/>
            <a:ext cx="3905033" cy="2492810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Для каждой новой группы участников ЕГЭ провести краткий инструктаж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процедуре сдачи экзамена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72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41996" y="2200632"/>
            <a:ext cx="2333989" cy="89302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3051926" y="2200632"/>
            <a:ext cx="1818936" cy="89302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5123940" y="2200632"/>
            <a:ext cx="2030703" cy="89302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7378746" y="2200632"/>
            <a:ext cx="3724805" cy="89302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11303206" y="2200632"/>
            <a:ext cx="4385787" cy="8930216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1327653" y="6463296"/>
            <a:ext cx="4361339" cy="4421891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Сверить персональные данные участника ЕГЭ, указанные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регистрационном </a:t>
            </a:r>
            <a:r>
              <a:rPr lang="ru-RU" sz="2000" dirty="0" smtClean="0"/>
              <a:t>бланке,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предъявленным документом, удостоверяющим личность</a:t>
            </a:r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Проверить правильность заполнения номера аудитории в бланке регистрации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1327653" y="3548545"/>
            <a:ext cx="4361339" cy="242342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Заполнить в форме ППЭ-05-03-У время начала экзамена и время вскрытия доставочных </a:t>
            </a:r>
            <a:r>
              <a:rPr lang="ru-RU" sz="2000" dirty="0" smtClean="0"/>
              <a:t>пакетов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с экзаменационными материалами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95856" y="2311672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28280" y="2339274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503886" y="3548545"/>
            <a:ext cx="3483427" cy="242342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/>
            <a:r>
              <a:rPr lang="ru-RU" sz="2000" dirty="0" smtClean="0"/>
              <a:t>Проконтролировать </a:t>
            </a:r>
            <a:r>
              <a:rPr lang="ru-RU" sz="2000" dirty="0"/>
              <a:t>наличие </a:t>
            </a:r>
            <a:r>
              <a:rPr lang="ru-RU" sz="2000" dirty="0" smtClean="0"/>
              <a:t>бланка регистрации и ручки</a:t>
            </a:r>
            <a:br>
              <a:rPr lang="ru-RU" sz="2000" dirty="0" smtClean="0"/>
            </a:br>
            <a:r>
              <a:rPr lang="ru-RU" sz="2000" dirty="0" smtClean="0"/>
              <a:t> у</a:t>
            </a:r>
            <a:r>
              <a:rPr lang="ru-RU" sz="2000" dirty="0"/>
              <a:t> </a:t>
            </a:r>
            <a:r>
              <a:rPr lang="ru-RU" sz="2000" dirty="0" smtClean="0"/>
              <a:t>участников ЕГЭ, покидающих аудиторию</a:t>
            </a:r>
            <a:endParaRPr lang="ru-RU" sz="2000" dirty="0"/>
          </a:p>
        </p:txBody>
      </p:sp>
      <p:sp>
        <p:nvSpPr>
          <p:cNvPr id="13" name="Полилиния 12"/>
          <p:cNvSpPr/>
          <p:nvPr/>
        </p:nvSpPr>
        <p:spPr>
          <a:xfrm>
            <a:off x="512320" y="3568546"/>
            <a:ext cx="2199316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14124" y="6573339"/>
            <a:ext cx="2199316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4040" y="2200632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4153" y="2295132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88274" y="2233391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07403" y="394601"/>
            <a:ext cx="10935646" cy="775769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1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Инструктивно-методическая документация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2846968" y="10373966"/>
            <a:ext cx="0" cy="6101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322787" y="10984108"/>
            <a:ext cx="25241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22787" y="10691691"/>
            <a:ext cx="4132243" cy="29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3-ая страница оглавления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09" y="2173637"/>
            <a:ext cx="6415927" cy="8992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7640" y="2173636"/>
            <a:ext cx="6087853" cy="8532873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>
            <a:off x="9547204" y="2771917"/>
            <a:ext cx="389582" cy="11550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9547204" y="3207564"/>
            <a:ext cx="389582" cy="11550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1996" y="2200630"/>
            <a:ext cx="2333989" cy="8930218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3051926" y="2200630"/>
            <a:ext cx="1818936" cy="8930217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5123940" y="2200630"/>
            <a:ext cx="2030703" cy="8930218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7378747" y="2200630"/>
            <a:ext cx="2553677" cy="8930218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0237127" y="2200630"/>
            <a:ext cx="5469440" cy="9053048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486" y="2393578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81137" y="2538743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24826" y="2428835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93244" y="2375397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71216" y="2255078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0467051" y="3350384"/>
            <a:ext cx="5033091" cy="360195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/>
              <a:t>Сверить номер бланка регистрации, введенный участником в ПО Станции записи, с указанным на бумажном бланке </a:t>
            </a:r>
            <a:r>
              <a:rPr lang="ru-RU" sz="2000" dirty="0" smtClean="0"/>
              <a:t>регистрации</a:t>
            </a:r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Инициировать </a:t>
            </a:r>
            <a:r>
              <a:rPr lang="ru-RU" sz="2000" dirty="0"/>
              <a:t>процесс сдачи экзамена (организатор – оператор ПК), ввести код активации, далее инициировать в ПО след. участника </a:t>
            </a:r>
            <a:r>
              <a:rPr lang="ru-RU" sz="2000" dirty="0" smtClean="0"/>
              <a:t>кнопка </a:t>
            </a:r>
            <a:r>
              <a:rPr lang="ru-RU" sz="2000" dirty="0"/>
              <a:t>«Следующий участник» 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10521429" y="7437507"/>
            <a:ext cx="4986958" cy="1880663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/>
            <a:r>
              <a:rPr lang="ru-RU" sz="2000" dirty="0"/>
              <a:t>Если участник сообщил о плохом качестве записи, в аудиторию необходимо пригласить технического специалиста для устранения проблем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0515073" y="9706588"/>
            <a:ext cx="4986958" cy="1424259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/>
            <a:r>
              <a:rPr lang="ru-RU" sz="2000" dirty="0"/>
              <a:t>Завершить</a:t>
            </a:r>
            <a:r>
              <a:rPr lang="ru-RU" sz="2100" dirty="0"/>
              <a:t> в ПО рабочего места участника ЕГЭ сдачу экзамена участником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47907" y="3350384"/>
            <a:ext cx="2199316" cy="110505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512590" y="7433340"/>
            <a:ext cx="2199045" cy="1086545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512964" y="9706588"/>
            <a:ext cx="2198671" cy="1103092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21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32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2820" y="2309035"/>
            <a:ext cx="2333989" cy="8688809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3051926" y="2309036"/>
            <a:ext cx="1818936" cy="8688809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5123940" y="2309036"/>
            <a:ext cx="2030703" cy="8688809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7378747" y="2309036"/>
            <a:ext cx="2553677" cy="8688809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10237127" y="2309036"/>
            <a:ext cx="5469440" cy="8688809"/>
          </a:xfrm>
          <a:custGeom>
            <a:avLst/>
            <a:gdLst>
              <a:gd name="connsiteX0" fmla="*/ 0 w 1934765"/>
              <a:gd name="connsiteY0" fmla="*/ 193477 h 4064000"/>
              <a:gd name="connsiteX1" fmla="*/ 193477 w 1934765"/>
              <a:gd name="connsiteY1" fmla="*/ 0 h 4064000"/>
              <a:gd name="connsiteX2" fmla="*/ 1741289 w 1934765"/>
              <a:gd name="connsiteY2" fmla="*/ 0 h 4064000"/>
              <a:gd name="connsiteX3" fmla="*/ 1934766 w 1934765"/>
              <a:gd name="connsiteY3" fmla="*/ 193477 h 4064000"/>
              <a:gd name="connsiteX4" fmla="*/ 1934765 w 1934765"/>
              <a:gd name="connsiteY4" fmla="*/ 3870524 h 4064000"/>
              <a:gd name="connsiteX5" fmla="*/ 1741288 w 1934765"/>
              <a:gd name="connsiteY5" fmla="*/ 4064001 h 4064000"/>
              <a:gd name="connsiteX6" fmla="*/ 193477 w 1934765"/>
              <a:gd name="connsiteY6" fmla="*/ 4064000 h 4064000"/>
              <a:gd name="connsiteX7" fmla="*/ 0 w 1934765"/>
              <a:gd name="connsiteY7" fmla="*/ 3870523 h 4064000"/>
              <a:gd name="connsiteX8" fmla="*/ 0 w 1934765"/>
              <a:gd name="connsiteY8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86623"/>
                  <a:pt x="86623" y="0"/>
                  <a:pt x="193477" y="0"/>
                </a:cubicBezTo>
                <a:lnTo>
                  <a:pt x="1741289" y="0"/>
                </a:lnTo>
                <a:cubicBezTo>
                  <a:pt x="1848143" y="0"/>
                  <a:pt x="1934766" y="86623"/>
                  <a:pt x="1934766" y="193477"/>
                </a:cubicBezTo>
                <a:cubicBezTo>
                  <a:pt x="1934766" y="1419159"/>
                  <a:pt x="1934765" y="2644842"/>
                  <a:pt x="1934765" y="3870524"/>
                </a:cubicBezTo>
                <a:cubicBezTo>
                  <a:pt x="1934765" y="3977378"/>
                  <a:pt x="1848142" y="4064001"/>
                  <a:pt x="1741288" y="4064001"/>
                </a:cubicBezTo>
                <a:lnTo>
                  <a:pt x="193477" y="4064000"/>
                </a:lnTo>
                <a:cubicBezTo>
                  <a:pt x="86623" y="4064000"/>
                  <a:pt x="0" y="3977377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500" tIns="297500" rIns="297500" bIns="5233797" numCol="1" spcCol="2204" anchor="ctr" anchorCtr="0">
            <a:no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10375155" y="3568546"/>
            <a:ext cx="5263015" cy="3209625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400" dirty="0"/>
              <a:t>Получить от участника ЕГЭ бланк </a:t>
            </a:r>
            <a:r>
              <a:rPr lang="ru-RU" sz="2400" dirty="0" smtClean="0"/>
              <a:t>регистрации</a:t>
            </a:r>
            <a:endParaRPr lang="ru-RU" sz="2400" dirty="0"/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400" dirty="0"/>
              <a:t>Сделать отметки «Ответ прослушан» и «Бланк регистрации сдан» </a:t>
            </a:r>
            <a:r>
              <a:rPr lang="ru-RU" sz="2400" dirty="0" smtClean="0"/>
              <a:t> </a:t>
            </a:r>
            <a:r>
              <a:rPr lang="ru-RU" sz="2400" dirty="0"/>
              <a:t>в ведомости ППЭ-05-03-У </a:t>
            </a:r>
          </a:p>
          <a:p>
            <a:pPr marL="495833" indent="-495833" algn="just">
              <a:buFont typeface="Wingdings" panose="05000000000000000000" pitchFamily="2" charset="2"/>
              <a:buChar char="ü"/>
            </a:pPr>
            <a:r>
              <a:rPr lang="ru-RU" sz="2400" dirty="0"/>
              <a:t>Получить подпись участника ЕГЭ</a:t>
            </a:r>
            <a:endParaRPr lang="ru-RU" sz="2300" dirty="0"/>
          </a:p>
        </p:txBody>
      </p:sp>
      <p:sp>
        <p:nvSpPr>
          <p:cNvPr id="10" name="Полилиния 9"/>
          <p:cNvSpPr/>
          <p:nvPr/>
        </p:nvSpPr>
        <p:spPr>
          <a:xfrm>
            <a:off x="10375155" y="7691600"/>
            <a:ext cx="5263015" cy="2236172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/>
            <a:r>
              <a:rPr lang="ru-RU" sz="2400" dirty="0"/>
              <a:t>Сообщить организатору вне аудитории о завершении сдачи экзамена группой участников ЕГЭ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всех рабочих местах в аудитории</a:t>
            </a:r>
            <a:endParaRPr lang="ru-RU" sz="2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36419" y="2380906"/>
            <a:ext cx="2600486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проведения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22652" y="2497955"/>
            <a:ext cx="2692078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Организатор в аудитории подготовки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1689" y="2447535"/>
            <a:ext cx="2513268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Руководитель ППЭ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4155" y="2477631"/>
            <a:ext cx="1514478" cy="437214"/>
          </a:xfrm>
          <a:prstGeom prst="rect">
            <a:avLst/>
          </a:prstGeom>
        </p:spPr>
        <p:txBody>
          <a:bodyPr wrap="non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Член ГЭК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4269" y="2339131"/>
            <a:ext cx="2024623" cy="71421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 defTabSz="3470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Период времени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512320" y="3568546"/>
            <a:ext cx="2199316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46923" y="7691599"/>
            <a:ext cx="2199316" cy="1596794"/>
          </a:xfrm>
          <a:custGeom>
            <a:avLst/>
            <a:gdLst>
              <a:gd name="connsiteX0" fmla="*/ 0 w 1547812"/>
              <a:gd name="connsiteY0" fmla="*/ 122535 h 1225351"/>
              <a:gd name="connsiteX1" fmla="*/ 122535 w 1547812"/>
              <a:gd name="connsiteY1" fmla="*/ 0 h 1225351"/>
              <a:gd name="connsiteX2" fmla="*/ 1425277 w 1547812"/>
              <a:gd name="connsiteY2" fmla="*/ 0 h 1225351"/>
              <a:gd name="connsiteX3" fmla="*/ 1547812 w 1547812"/>
              <a:gd name="connsiteY3" fmla="*/ 122535 h 1225351"/>
              <a:gd name="connsiteX4" fmla="*/ 1547812 w 1547812"/>
              <a:gd name="connsiteY4" fmla="*/ 1102816 h 1225351"/>
              <a:gd name="connsiteX5" fmla="*/ 1425277 w 1547812"/>
              <a:gd name="connsiteY5" fmla="*/ 1225351 h 1225351"/>
              <a:gd name="connsiteX6" fmla="*/ 122535 w 1547812"/>
              <a:gd name="connsiteY6" fmla="*/ 1225351 h 1225351"/>
              <a:gd name="connsiteX7" fmla="*/ 0 w 1547812"/>
              <a:gd name="connsiteY7" fmla="*/ 1102816 h 1225351"/>
              <a:gd name="connsiteX8" fmla="*/ 0 w 1547812"/>
              <a:gd name="connsiteY8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54861"/>
                  <a:pt x="54861" y="0"/>
                  <a:pt x="122535" y="0"/>
                </a:cubicBezTo>
                <a:lnTo>
                  <a:pt x="1425277" y="0"/>
                </a:lnTo>
                <a:cubicBezTo>
                  <a:pt x="1492951" y="0"/>
                  <a:pt x="1547812" y="54861"/>
                  <a:pt x="1547812" y="122535"/>
                </a:cubicBezTo>
                <a:lnTo>
                  <a:pt x="1547812" y="1102816"/>
                </a:lnTo>
                <a:cubicBezTo>
                  <a:pt x="1547812" y="1170490"/>
                  <a:pt x="1492951" y="1225351"/>
                  <a:pt x="1425277" y="1225351"/>
                </a:cubicBezTo>
                <a:lnTo>
                  <a:pt x="122535" y="1225351"/>
                </a:lnTo>
                <a:cubicBezTo>
                  <a:pt x="54861" y="1225351"/>
                  <a:pt x="0" y="1170490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41" tIns="181275" rIns="220941" bIns="181275" numCol="1" spcCol="2204" anchor="ctr" anchorCtr="0">
            <a:noAutofit/>
          </a:bodyPr>
          <a:lstStyle/>
          <a:p>
            <a:pPr algn="ctr" defTabSz="27766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Проведение экзамена</a:t>
            </a:r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Обязанности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работников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ППЭ</a:t>
            </a:r>
            <a:endParaRPr lang="en-US" sz="3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66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708175">
              <a:defRPr/>
            </a:pPr>
            <a:r>
              <a:rPr lang="ru-RU" sz="4000" dirty="0">
                <a:solidFill>
                  <a:srgbClr val="FF0000"/>
                </a:solidFill>
              </a:rPr>
              <a:t>Особенности подготовки ППЭ к проведению </a:t>
            </a:r>
            <a:r>
              <a:rPr lang="ru-RU" sz="4000" dirty="0" smtClean="0">
                <a:solidFill>
                  <a:srgbClr val="FF0000"/>
                </a:solidFill>
              </a:rPr>
              <a:t>экзамена. Практическое занятие.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3213" y="2239963"/>
            <a:ext cx="15490825" cy="922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1151" y="2246313"/>
            <a:ext cx="7727950" cy="785812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9101" y="2247900"/>
            <a:ext cx="7731125" cy="785812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1151" y="3032125"/>
            <a:ext cx="7727950" cy="114776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039101" y="3033713"/>
            <a:ext cx="7731125" cy="114776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1151" y="4179888"/>
            <a:ext cx="7727950" cy="114935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039101" y="4181475"/>
            <a:ext cx="7731125" cy="1147762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11151" y="5329238"/>
            <a:ext cx="7727950" cy="114776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039101" y="5329238"/>
            <a:ext cx="7731125" cy="114776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1151" y="6477000"/>
            <a:ext cx="7727950" cy="1147762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39101" y="6477000"/>
            <a:ext cx="7731125" cy="1147762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1151" y="7624763"/>
            <a:ext cx="7727950" cy="21669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39101" y="7624763"/>
            <a:ext cx="7731125" cy="21669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11151" y="9791700"/>
            <a:ext cx="7727950" cy="165735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039101" y="9791700"/>
            <a:ext cx="7731125" cy="165735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8039101" y="2239963"/>
            <a:ext cx="0" cy="9215437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04801" y="3033713"/>
            <a:ext cx="15470188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04801" y="4181475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04801" y="5329238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04801" y="6477000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04801" y="7624763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04801" y="9791700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311151" y="2239963"/>
            <a:ext cx="0" cy="9215437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5770226" y="2239963"/>
            <a:ext cx="0" cy="9215437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00038" y="2246313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04801" y="11449050"/>
            <a:ext cx="15470188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244507" y="2395995"/>
            <a:ext cx="38538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Функции работника ППЭ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9993881" y="2423775"/>
            <a:ext cx="4032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Категория работника ППЭ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2112963" y="3236913"/>
            <a:ext cx="3227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Отметить в форме ППЭ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175251" y="3236913"/>
            <a:ext cx="255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5268913" y="3236913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576888" y="3236913"/>
            <a:ext cx="255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668963" y="3236913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5976938" y="3236913"/>
            <a:ext cx="255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070601" y="3236913"/>
            <a:ext cx="3984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347913" y="3603625"/>
            <a:ext cx="1069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время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252788" y="3603625"/>
            <a:ext cx="29194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окончания экзамена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9418638" y="3419475"/>
            <a:ext cx="5151438" cy="454025"/>
            <a:chOff x="9418638" y="3419475"/>
            <a:chExt cx="5151438" cy="454025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9418638" y="3419475"/>
              <a:ext cx="363696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Организатор в аудитории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874626" y="3419475"/>
              <a:ext cx="169545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подготовки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1030288" y="4384675"/>
            <a:ext cx="18049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Собрать все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668588" y="4384675"/>
            <a:ext cx="4883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бракованные и (или) испорченные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684338" y="4751388"/>
            <a:ext cx="19478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участниками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3463926" y="4751388"/>
            <a:ext cx="3368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ЕГЭ бланки регистрации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9418638" y="4567238"/>
            <a:ext cx="5151438" cy="454025"/>
            <a:chOff x="9418638" y="4567238"/>
            <a:chExt cx="5151438" cy="454025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9418638" y="4567238"/>
              <a:ext cx="363696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Организатор в аудитории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874626" y="4567238"/>
              <a:ext cx="169545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подготовки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722313" y="5532438"/>
            <a:ext cx="71818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Получить от организаторов в аудитории подготовки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471488" y="5897563"/>
            <a:ext cx="4883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бракованные и (или) испорченные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5192713" y="5897563"/>
            <a:ext cx="1190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бланки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6215063" y="5897563"/>
            <a:ext cx="18272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регистрации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0672763" y="5715000"/>
            <a:ext cx="2627313" cy="454025"/>
            <a:chOff x="10672763" y="5715000"/>
            <a:chExt cx="2627313" cy="454025"/>
          </a:xfrm>
        </p:grpSpPr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0672763" y="5715000"/>
              <a:ext cx="20986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Руководитель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2588876" y="5715000"/>
              <a:ext cx="71120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ППЭ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2112963" y="6680200"/>
            <a:ext cx="3227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Отметить в форме ППЭ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175251" y="6680200"/>
            <a:ext cx="255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5268913" y="6680200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5576888" y="6680200"/>
            <a:ext cx="255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668963" y="6680200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5976938" y="6680200"/>
            <a:ext cx="255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6070601" y="6680200"/>
            <a:ext cx="3984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2347913" y="7045325"/>
            <a:ext cx="1069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время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3252788" y="7045325"/>
            <a:ext cx="29194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окончания экзамена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9374188" y="6862763"/>
            <a:ext cx="5232401" cy="454025"/>
            <a:chOff x="9374188" y="6862763"/>
            <a:chExt cx="5232401" cy="454025"/>
          </a:xfrm>
        </p:grpSpPr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9374188" y="6862763"/>
              <a:ext cx="363696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Организатор в аудитории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2830176" y="6862763"/>
              <a:ext cx="177641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проведения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925513" y="7972425"/>
            <a:ext cx="67468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Вызвать технического специалиста для выгрузки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452438" y="8337550"/>
            <a:ext cx="7702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файлов аудиозаписей ответов участников ЕГЭ; провести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1131888" y="8704263"/>
            <a:ext cx="6343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контроль действий технического специалиста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857251" y="9069388"/>
            <a:ext cx="558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1252538" y="9069388"/>
            <a:ext cx="6434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экспорту аудиозаписей ответов участников ЕГЭ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9374188" y="8521700"/>
            <a:ext cx="5232401" cy="454025"/>
            <a:chOff x="9374188" y="8521700"/>
            <a:chExt cx="5232401" cy="454025"/>
          </a:xfrm>
        </p:grpSpPr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9374188" y="8521700"/>
              <a:ext cx="363696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Организатор в аудитории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2830176" y="8521700"/>
              <a:ext cx="177641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проведения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998538" y="10067925"/>
            <a:ext cx="6600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После завершения сдачи экзамена в аудитории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25463" y="10433050"/>
            <a:ext cx="7531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проведения пройти завершить экзамен в ПО «Станция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1276351" y="10799763"/>
            <a:ext cx="5972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записи» на всех рабочих местах участников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10277476" y="10433050"/>
            <a:ext cx="3417888" cy="454025"/>
            <a:chOff x="10277476" y="10433050"/>
            <a:chExt cx="3417888" cy="454025"/>
          </a:xfrm>
        </p:grpSpPr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0277476" y="10433050"/>
              <a:ext cx="1931988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Технический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2020551" y="10433050"/>
              <a:ext cx="167481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специалист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7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Особенности </a:t>
            </a:r>
            <a:r>
              <a:rPr lang="ru-RU" sz="4000" dirty="0"/>
              <a:t>подготовки ППЭ к проведению </a:t>
            </a:r>
            <a:r>
              <a:rPr lang="ru-RU" sz="4000" dirty="0" smtClean="0"/>
              <a:t>экзамена. Практическое занятие.</a:t>
            </a:r>
            <a:endParaRPr lang="ru-RU" sz="4000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00038" y="2268538"/>
            <a:ext cx="15527337" cy="916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6388" y="2274888"/>
            <a:ext cx="9217025" cy="77628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523413" y="2276475"/>
            <a:ext cx="6278562" cy="7747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6388" y="3051175"/>
            <a:ext cx="9217025" cy="11890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523413" y="3051175"/>
            <a:ext cx="6278562" cy="11890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6388" y="4240213"/>
            <a:ext cx="9217025" cy="10953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23413" y="4240213"/>
            <a:ext cx="6278562" cy="10953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06388" y="5335588"/>
            <a:ext cx="9217025" cy="11890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523413" y="5335588"/>
            <a:ext cx="6278562" cy="11890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6388" y="6524625"/>
            <a:ext cx="9217025" cy="10922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523413" y="6524625"/>
            <a:ext cx="6278562" cy="109378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06388" y="7616825"/>
            <a:ext cx="9217025" cy="11890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9523413" y="7618413"/>
            <a:ext cx="6278562" cy="118903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6388" y="8805863"/>
            <a:ext cx="9217025" cy="129063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9523413" y="8807450"/>
            <a:ext cx="6278562" cy="129063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06388" y="10096500"/>
            <a:ext cx="9217025" cy="13223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9523413" y="10098088"/>
            <a:ext cx="6278562" cy="13223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9523413" y="2268538"/>
            <a:ext cx="0" cy="9158287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00038" y="3051175"/>
            <a:ext cx="15508287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00038" y="4240213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00038" y="5335588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00038" y="6524625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00038" y="7618413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300038" y="8807450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00038" y="10098088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306388" y="2268538"/>
            <a:ext cx="0" cy="9158287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15801975" y="2270125"/>
            <a:ext cx="0" cy="915670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300038" y="2276475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300038" y="11420475"/>
            <a:ext cx="15508287" cy="0"/>
          </a:xfrm>
          <a:prstGeom prst="line">
            <a:avLst/>
          </a:pr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B50"/>
              </a:solidFill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006725" y="2446338"/>
            <a:ext cx="4006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Функции работника ППЭ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0666413" y="2446338"/>
            <a:ext cx="4191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Категория работника ППЭ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534988" y="3094038"/>
            <a:ext cx="891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Сверить данные в ПО рабочего места участника ЕГЭ о записанных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292225" y="3459163"/>
            <a:ext cx="7386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ответах с данными в ведомости проведения экзамена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530600" y="3825875"/>
            <a:ext cx="96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3625850" y="3825875"/>
            <a:ext cx="1532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форма ППЭ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5145088" y="3825875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5238750" y="3825875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05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545138" y="3825875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638800" y="3825875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03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5946775" y="3825875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6040438" y="3825875"/>
            <a:ext cx="33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У)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11034713" y="3459163"/>
            <a:ext cx="3287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Технический специалист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1138238" y="4418013"/>
            <a:ext cx="7696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Сформировать средствами ПО сопроводительный бланк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812800" y="4784725"/>
            <a:ext cx="22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к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1031875" y="4784725"/>
            <a:ext cx="756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флеш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1779588" y="4784725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1873250" y="4784725"/>
            <a:ext cx="6660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накопителю и протокол создания аудионосителя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8469313" y="4784725"/>
            <a:ext cx="55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ППЭ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11034713" y="4600575"/>
            <a:ext cx="3287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Технический специалист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1295400" y="5376863"/>
            <a:ext cx="6001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Получить от технического специалиста флэш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7237413" y="5376863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7331075" y="5376863"/>
            <a:ext cx="1285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носитель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623888" y="5741988"/>
            <a:ext cx="197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с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819150" y="5741988"/>
            <a:ext cx="8535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аудиозаписями ответов; сопроводительный бланк к носителю;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2303463" y="6108700"/>
            <a:ext cx="527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протокол создания аудионосителя ППЭ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11430000" y="5741988"/>
            <a:ext cx="2487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Руководитель ППЭ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1812472" y="6700838"/>
            <a:ext cx="6341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Запечатать бланки регистрации участников ЕГЭ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2609850" y="7067550"/>
            <a:ext cx="22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в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2830513" y="7067550"/>
            <a:ext cx="4432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возвратные доставочные пакеты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10131425" y="6884988"/>
            <a:ext cx="5112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Организатор в аудитории проведения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795338" y="7659688"/>
            <a:ext cx="3972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Передать руководителю ППЭ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4730750" y="7659688"/>
            <a:ext cx="441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запечатанные регистрационные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1841500" y="8026400"/>
            <a:ext cx="4317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бланки участников ЕГЭ, компакт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6118225" y="8026400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6210300" y="8026400"/>
            <a:ext cx="1792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диски с КИМ,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2851150" y="8391525"/>
            <a:ext cx="4166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сопроводительные документы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10131425" y="8026400"/>
            <a:ext cx="5112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Организатор в аудитории проведения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441325" y="8899525"/>
            <a:ext cx="7063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Сверить данные протокола создания аудионосителя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7437438" y="8899525"/>
            <a:ext cx="2040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, содержащего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455613" y="9264650"/>
            <a:ext cx="9076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аудиозаписи ответов, с ведомостями сдачи экзамена в аудиториях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3530600" y="9631363"/>
            <a:ext cx="1628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(форма ППЭ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5145088" y="9631363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5238750" y="9631363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05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5545138" y="9631363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5638800" y="9631363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03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5946775" y="9631363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6040438" y="9631363"/>
            <a:ext cx="26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У)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10775950" y="9264650"/>
            <a:ext cx="3806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Руководитель ППЭ, член ГЭК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1393825" y="10390188"/>
            <a:ext cx="2733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Выполнить приемку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4100513" y="10390188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4194175" y="10390188"/>
            <a:ext cx="4351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передачу материалов экзамена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3024188" y="10755313"/>
            <a:ext cx="844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после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3860800" y="10755313"/>
            <a:ext cx="2976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завершения экзамена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10763250" y="10572750"/>
            <a:ext cx="3835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Член ГЭК, руководитель ППЭ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B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65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/>
      <p:bldP spid="62" grpId="0"/>
      <p:bldP spid="68" grpId="0"/>
      <p:bldP spid="75" grpId="0"/>
      <p:bldP spid="86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Особенности проведения ГИА</a:t>
            </a:r>
            <a:br>
              <a:rPr lang="ru-RU" sz="4000" dirty="0"/>
            </a:br>
            <a:r>
              <a:rPr lang="ru-RU" sz="4000" dirty="0"/>
              <a:t>по иностранным </a:t>
            </a:r>
            <a:r>
              <a:rPr lang="ru-RU" sz="4000" dirty="0" smtClean="0"/>
              <a:t>языкам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3443" y="2135674"/>
            <a:ext cx="12050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rPr>
              <a:t>Устный и письменный экзамены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rPr>
              <a:t>проводятся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rPr>
              <a:t>в два дня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399" y="3522216"/>
            <a:ext cx="13266046" cy="1816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3873" y="3631954"/>
            <a:ext cx="6602540" cy="798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6123" y="5586752"/>
            <a:ext cx="12737322" cy="5411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2866" y="5974404"/>
            <a:ext cx="4322439" cy="75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8959" y="5926879"/>
            <a:ext cx="3657917" cy="798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2048" y="5586752"/>
            <a:ext cx="3376263" cy="3971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8242" y="6895937"/>
            <a:ext cx="3011685" cy="4163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79509" y="7065652"/>
            <a:ext cx="2956816" cy="3286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62685" y="9591244"/>
            <a:ext cx="5114987" cy="1457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55788" y="8977901"/>
            <a:ext cx="2816596" cy="7193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98984" y="8903804"/>
            <a:ext cx="251786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Основные технологические решения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10842625"/>
            <a:ext cx="5089525" cy="6223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994" y="2847685"/>
            <a:ext cx="14115161" cy="3853534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1B50"/>
                </a:solidFill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3800" b="1" i="1" dirty="0">
                <a:solidFill>
                  <a:srgbClr val="001B50"/>
                </a:solidFill>
                <a:cs typeface="Times New Roman" panose="02020603050405020304" pitchFamily="18" charset="0"/>
              </a:rPr>
              <a:t>монологических высказываний</a:t>
            </a:r>
            <a:endParaRPr lang="en-US" sz="3800" b="1" i="1" dirty="0">
              <a:solidFill>
                <a:srgbClr val="001B50"/>
              </a:solidFill>
              <a:cs typeface="Times New Roman" panose="02020603050405020304" pitchFamily="18" charset="0"/>
            </a:endParaRP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1B50"/>
                </a:solidFill>
                <a:cs typeface="Times New Roman" panose="02020603050405020304" pitchFamily="18" charset="0"/>
              </a:rPr>
              <a:t>Проверяются навыки </a:t>
            </a:r>
            <a:r>
              <a:rPr lang="ru-RU" sz="3800" b="1" i="1" dirty="0">
                <a:solidFill>
                  <a:srgbClr val="001B50"/>
                </a:solidFill>
                <a:cs typeface="Times New Roman" panose="02020603050405020304" pitchFamily="18" charset="0"/>
              </a:rPr>
              <a:t>спонтанной</a:t>
            </a:r>
            <a:r>
              <a:rPr lang="ru-RU" sz="3800" dirty="0">
                <a:solidFill>
                  <a:srgbClr val="001B50"/>
                </a:solidFill>
                <a:cs typeface="Times New Roman" panose="02020603050405020304" pitchFamily="18" charset="0"/>
              </a:rPr>
              <a:t> речи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1B50"/>
                </a:solidFill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3800" b="1" i="1" dirty="0">
                <a:solidFill>
                  <a:srgbClr val="001B50"/>
                </a:solidFill>
                <a:cs typeface="Times New Roman" panose="02020603050405020304" pitchFamily="18" charset="0"/>
              </a:rPr>
              <a:t>компьютере </a:t>
            </a:r>
            <a:r>
              <a:rPr lang="ru-RU" sz="3800" b="1" i="1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3800" b="1" i="1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3800" b="1" i="1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с </a:t>
            </a:r>
            <a:r>
              <a:rPr lang="ru-RU" sz="3800" b="1" i="1" dirty="0">
                <a:solidFill>
                  <a:srgbClr val="001B50"/>
                </a:solidFill>
                <a:cs typeface="Times New Roman" panose="02020603050405020304" pitchFamily="18" charset="0"/>
              </a:rPr>
              <a:t>гарнитурой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1B50"/>
                </a:solidFill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25" y="7746303"/>
            <a:ext cx="1898086" cy="18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7022022" y="7696053"/>
            <a:ext cx="2151164" cy="1942956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4573580" y="805337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9867223" y="805337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89" y="7627683"/>
            <a:ext cx="2142490" cy="20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193331" y="7529807"/>
            <a:ext cx="13808545" cy="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976012" y="9588758"/>
            <a:ext cx="3922711" cy="126000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56631" y="9639009"/>
            <a:ext cx="4681945" cy="126000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  <a:t>Компьютер </a:t>
            </a:r>
            <a:r>
              <a:rPr lang="ru-RU" sz="2400" dirty="0" smtClean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  <a:t>установленным специализированным 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3862" y="9710724"/>
            <a:ext cx="4681945" cy="52954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1B50"/>
                </a:solidFill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11850105" y="11213595"/>
            <a:ext cx="4133407" cy="247702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20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58" y="434080"/>
            <a:ext cx="10753609" cy="1250369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Особенности экзаменационных материалов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10842625"/>
            <a:ext cx="5089525" cy="6223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676" y="2861282"/>
            <a:ext cx="14772130" cy="5356510"/>
          </a:xfrm>
          <a:prstGeom prst="rect">
            <a:avLst/>
          </a:prstGeom>
          <a:solidFill>
            <a:schemeClr val="bg1"/>
          </a:solidFill>
        </p:spPr>
        <p:txBody>
          <a:bodyPr wrap="square" lIns="158667" tIns="79333" rIns="158667" bIns="79333" anchor="ctr">
            <a:spAutoFit/>
          </a:bodyPr>
          <a:lstStyle/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Сейф-пакеты</a:t>
            </a:r>
            <a:endParaRPr lang="ru-RU" sz="3500" b="1" i="1" dirty="0">
              <a:solidFill>
                <a:srgbClr val="001B5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001B50"/>
                </a:solidFill>
              </a:rPr>
              <a:t>Сейф-пакет содержит электронный носитель с электронными КИМ и электронный носитель с ЭМ, включающими электронный бланк регистрации устного экзамена. Печать бланков регистрации обеспечивается в аудитории подготовки.</a:t>
            </a:r>
            <a:endParaRPr lang="ru-RU" sz="2800" dirty="0">
              <a:solidFill>
                <a:srgbClr val="001B50"/>
              </a:solidFill>
            </a:endParaRPr>
          </a:p>
          <a:p>
            <a:pPr algn="just"/>
            <a:r>
              <a:rPr lang="ru-RU" sz="3600" dirty="0">
                <a:solidFill>
                  <a:srgbClr val="001B50"/>
                </a:solidFill>
              </a:rPr>
              <a:t>Все электронные носители для проведения экзамена содержат по 5 </a:t>
            </a:r>
            <a:r>
              <a:rPr lang="ru-RU" sz="3600" dirty="0" smtClean="0">
                <a:solidFill>
                  <a:srgbClr val="001B50"/>
                </a:solidFill>
              </a:rPr>
              <a:t>ИК, </a:t>
            </a:r>
            <a:r>
              <a:rPr lang="ru-RU" sz="3600" dirty="0">
                <a:solidFill>
                  <a:srgbClr val="001B50"/>
                </a:solidFill>
              </a:rPr>
              <a:t>электронные носители по 15 </a:t>
            </a:r>
            <a:r>
              <a:rPr lang="ru-RU" sz="3600" dirty="0" smtClean="0">
                <a:solidFill>
                  <a:srgbClr val="001B50"/>
                </a:solidFill>
              </a:rPr>
              <a:t>ИК</a:t>
            </a:r>
            <a:r>
              <a:rPr lang="ru-RU" sz="3600" dirty="0">
                <a:solidFill>
                  <a:srgbClr val="001B50"/>
                </a:solidFill>
              </a:rPr>
              <a:t> не используются.</a:t>
            </a:r>
            <a:endParaRPr lang="ru-RU" sz="2800" dirty="0">
              <a:solidFill>
                <a:srgbClr val="001B50"/>
              </a:solidFill>
            </a:endParaRP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На </a:t>
            </a:r>
            <a:r>
              <a:rPr lang="ru-RU" sz="3500" dirty="0">
                <a:solidFill>
                  <a:srgbClr val="001B50"/>
                </a:solidFill>
                <a:cs typeface="Times New Roman" panose="02020603050405020304" pitchFamily="18" charset="0"/>
              </a:rPr>
              <a:t>одной рабочей станции за один день может сдать экзамен </a:t>
            </a:r>
            <a: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solidFill>
                  <a:srgbClr val="001B50"/>
                </a:solidFill>
                <a:cs typeface="Times New Roman" panose="02020603050405020304" pitchFamily="18" charset="0"/>
              </a:rPr>
            </a:br>
            <a:r>
              <a:rPr lang="ru-RU" sz="3500" b="1" i="1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только </a:t>
            </a:r>
            <a:r>
              <a:rPr lang="ru-RU" sz="3500" b="1" i="1" dirty="0">
                <a:solidFill>
                  <a:srgbClr val="001B50"/>
                </a:solidFill>
                <a:cs typeface="Times New Roman" panose="02020603050405020304" pitchFamily="18" charset="0"/>
              </a:rPr>
              <a:t>4 участника</a:t>
            </a: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11850105" y="11213595"/>
            <a:ext cx="4133407" cy="247702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3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Общая схема ППЭ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7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3103" y="2769512"/>
            <a:ext cx="6651748" cy="8559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8667" tIns="79333" rIns="158667" bIns="79333" rtlCol="0" anchor="b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Аудитории проведения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2943" y="2769512"/>
            <a:ext cx="5993988" cy="85433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8667" tIns="79333" rIns="158667" bIns="79333" rtlCol="0" anchor="b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159" y="1667431"/>
            <a:ext cx="3852516" cy="19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9457" y="3045725"/>
            <a:ext cx="5346954" cy="34799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7315" y="6651604"/>
            <a:ext cx="5379096" cy="3711023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76" y="2933130"/>
            <a:ext cx="4201600" cy="298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5" y="6651604"/>
            <a:ext cx="4201600" cy="298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Техническое обеспечение ППЭ</a:t>
            </a:r>
            <a:r>
              <a:rPr lang="ru-RU" sz="3800" dirty="0">
                <a:latin typeface="Cambria" panose="02040503050406030204" pitchFamily="18" charset="0"/>
              </a:rPr>
              <a:t/>
            </a:r>
            <a:br>
              <a:rPr lang="ru-RU" sz="3800" dirty="0">
                <a:latin typeface="Cambria" panose="02040503050406030204" pitchFamily="18" charset="0"/>
              </a:rPr>
            </a:br>
            <a:endParaRPr lang="ru-RU" sz="3800" dirty="0">
              <a:latin typeface="Cambria" panose="020405030504060302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8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47569" y="2647539"/>
            <a:ext cx="7046813" cy="3996197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3" cstate="print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54619" y="2904943"/>
              <a:ext cx="194891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18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857595" y="2492896"/>
              <a:ext cx="1386889" cy="261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9919" y="3580276"/>
              <a:ext cx="3046434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116241" y="2696074"/>
            <a:ext cx="7244178" cy="8068695"/>
            <a:chOff x="3961772" y="1550596"/>
            <a:chExt cx="3896469" cy="473018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006894" y="4046612"/>
              <a:ext cx="3790312" cy="22341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006894" y="1550596"/>
              <a:ext cx="3790311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64865" y="3573405"/>
              <a:ext cx="3319868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Штаб ППЭ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918" y="1739833"/>
              <a:ext cx="1000831" cy="78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3961772" y="2627320"/>
              <a:ext cx="186875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Рабочая станция с выходом в Интернет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811" y="2668632"/>
              <a:ext cx="723922" cy="65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6495416" y="3349046"/>
              <a:ext cx="1362825" cy="2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Verdana" pitchFamily="34" charset="0"/>
                  <a:cs typeface="Times New Roman" pitchFamily="18" charset="0"/>
                </a:rPr>
                <a:t>USB-</a:t>
              </a:r>
              <a:r>
                <a:rPr lang="ru-RU" sz="2400" b="1" dirty="0">
                  <a:latin typeface="Verdana" pitchFamily="34" charset="0"/>
                  <a:cs typeface="Times New Roman" pitchFamily="18" charset="0"/>
                </a:rPr>
                <a:t>модем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356455" y="5944294"/>
              <a:ext cx="3319868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Резервное оборудование</a:t>
              </a:r>
            </a:p>
          </p:txBody>
        </p:sp>
      </p:grpSp>
      <p:pic>
        <p:nvPicPr>
          <p:cNvPr id="8196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56" y="3206533"/>
            <a:ext cx="99836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3303454" y="4070044"/>
            <a:ext cx="1813713" cy="514159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389666" y="4512941"/>
            <a:ext cx="1984594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7568" y="6898883"/>
            <a:ext cx="7046813" cy="38529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82844" y="10160731"/>
            <a:ext cx="5353473" cy="59110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Verdana" pitchFamily="34" charset="0"/>
                <a:cs typeface="Shruti" panose="020B0502040204020203" pitchFamily="34" charset="0"/>
              </a:rPr>
              <a:t>Аудитории подготовки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42" y="7116815"/>
            <a:ext cx="1894765" cy="135779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298459" y="8692537"/>
            <a:ext cx="2599335" cy="1575988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>
              <a:defRPr/>
            </a:pP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Инструкции </a:t>
            </a:r>
          </a:p>
          <a:p>
            <a:pPr>
              <a:defRPr/>
            </a:pP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и материалы </a:t>
            </a: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на период ожидания </a:t>
            </a:r>
          </a:p>
        </p:txBody>
      </p:sp>
      <p:pic>
        <p:nvPicPr>
          <p:cNvPr id="4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897" y="7211994"/>
            <a:ext cx="1584297" cy="15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2868877" y="9072049"/>
            <a:ext cx="2437168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4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8735048" y="7113723"/>
            <a:ext cx="1931135" cy="174422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7921287" y="8995172"/>
            <a:ext cx="3424817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82494" y="2696074"/>
            <a:ext cx="1780766" cy="15006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60" y="7069412"/>
            <a:ext cx="1714537" cy="166428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532343" y="8754128"/>
            <a:ext cx="2779081" cy="1222045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2300" b="1" dirty="0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2300" b="1" dirty="0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12" y="7125022"/>
            <a:ext cx="1860710" cy="1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7693" y="6849805"/>
            <a:ext cx="1780766" cy="150063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495637" y="8252475"/>
            <a:ext cx="1813713" cy="514159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1317" y="8804158"/>
            <a:ext cx="26464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С</a:t>
            </a: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танция</a:t>
            </a:r>
          </a:p>
          <a:p>
            <a:pPr algn="ctr">
              <a:defRPr/>
            </a:pP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печати ЭМ</a:t>
            </a:r>
            <a:endParaRPr lang="ru-RU" sz="2300" b="1" dirty="0"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0752" y="4715337"/>
            <a:ext cx="10141167" cy="36739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678732"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За полчаса до экзамена </a:t>
            </a:r>
          </a:p>
          <a:p>
            <a:pPr marL="678732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выдать организаторам в аудитории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подготовки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инструкции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для участников ЕГЭ по использованию программного обеспечения сдачи устного экзамена по иностранным языкам: одна инструкция на участника ЕГЭ по языку сдаваемого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экзамена; </a:t>
            </a:r>
          </a:p>
          <a:p>
            <a:pPr algn="just"/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возвратные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доставочные пакеты для упаковки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испорченных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(бракованных) бланков регистрации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материалы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, которые могут использовать участники ЕГЭ в период ожидания своей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очереди: научно-популярные журналы, любые книги, журналы, газеты </a:t>
            </a:r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и т.п.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8150" y="232475"/>
            <a:ext cx="12545070" cy="1487838"/>
          </a:xfrm>
          <a:prstGeom prst="rect">
            <a:avLst/>
          </a:prstGeom>
          <a:noFill/>
        </p:spPr>
        <p:txBody>
          <a:bodyPr lIns="177704" tIns="88852" rIns="177704" bIns="88852"/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Проведение экзамена.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Действия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руководителя ППЭ в день экзамена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95" y="3075710"/>
            <a:ext cx="2749425" cy="247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0753" y="8679542"/>
            <a:ext cx="10141167" cy="278847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678732" algn="ctr"/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За полчаса до экзамена </a:t>
            </a:r>
          </a:p>
          <a:p>
            <a:pPr marL="678732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выдать организаторам в аудитории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проведения</a:t>
            </a:r>
          </a:p>
          <a:p>
            <a:pPr algn="just"/>
            <a:r>
              <a:rPr lang="ru-RU" sz="2400" dirty="0">
                <a:solidFill>
                  <a:srgbClr val="001B50"/>
                </a:solidFill>
                <a:cs typeface="Times New Roman" panose="02020603050405020304" pitchFamily="18" charset="0"/>
              </a:rPr>
              <a:t>инструкции для участников </a:t>
            </a:r>
            <a:r>
              <a:rPr lang="ru-RU" sz="2400" dirty="0" smtClean="0">
                <a:solidFill>
                  <a:srgbClr val="001B50"/>
                </a:solidFill>
                <a:cs typeface="Times New Roman" panose="02020603050405020304" pitchFamily="18" charset="0"/>
              </a:rPr>
              <a:t>ЕГЭ;</a:t>
            </a:r>
            <a:endParaRPr lang="ru-RU" sz="2400" dirty="0">
              <a:solidFill>
                <a:srgbClr val="001B5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ейф-пакеты с электронными носителями 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соответствии с количеством подготовленных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аудитории рабочих станций (протокол ППЭ-01-01-У) из расчёта один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сейф-пакет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 одну станцию записи,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факт выдачи материалов фиксируется в ведомости ППЭ-14-02-У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09" y="5551654"/>
            <a:ext cx="5099510" cy="36068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0752" y="2174583"/>
            <a:ext cx="10141167" cy="22958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 менее чем за час до экзамена выдать всем организаторам в аудиториях проведения коды активации экзамена (код состоит из четырех цифр и генерируется средствами ПО Станции записи ответов)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 инструкции для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участников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ЕГЭ по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использованию ПО сдачи устного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экзамена по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иностранным языкам на каждом языке сдаваемого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 аудитории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8925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1196</TotalTime>
  <Words>1753</Words>
  <Application>Microsoft Office PowerPoint</Application>
  <PresentationFormat>Произвольный</PresentationFormat>
  <Paragraphs>371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ФЦПРО-ЕГЭ</vt:lpstr>
      <vt:lpstr>Шаблон</vt:lpstr>
      <vt:lpstr>Подготовка лиц,  задействованных при проведении  государственной итоговой аттестации  по образовательным программам среднего общего образования в пункте проведения экзаменов  (организатор в аудитории)</vt:lpstr>
      <vt:lpstr>Проведение единого государственного экзамена по иностранным языкам (раздел «Говорение») </vt:lpstr>
      <vt:lpstr>Инструктивно-методическая документация</vt:lpstr>
      <vt:lpstr>Особенности проведения ГИА по иностранным языкам</vt:lpstr>
      <vt:lpstr>Основные технологические решения</vt:lpstr>
      <vt:lpstr>Особенности экзаменационных материалов</vt:lpstr>
      <vt:lpstr>Общая схема ППЭ </vt:lpstr>
      <vt:lpstr>Техническое обеспечение ППЭ </vt:lpstr>
      <vt:lpstr>Презентация PowerPoint</vt:lpstr>
      <vt:lpstr>Организатор в аудитории подготовки. Подготовка к экзамену</vt:lpstr>
      <vt:lpstr>Презентация PowerPoint</vt:lpstr>
      <vt:lpstr>Презентация PowerPoint</vt:lpstr>
      <vt:lpstr>Презентация PowerPoint</vt:lpstr>
      <vt:lpstr> Организатор в аудитории проведения. Подготовка к экзамену 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Особые ситуации </vt:lpstr>
      <vt:lpstr> Особые ситуации </vt:lpstr>
      <vt:lpstr>Теоретические и практические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работников ППЭ</vt:lpstr>
      <vt:lpstr>Обязанности работников ППЭ</vt:lpstr>
      <vt:lpstr>Особенности подготовки ППЭ к проведению экзамена. Практическое занятие.</vt:lpstr>
      <vt:lpstr>Особенности подготовки ППЭ к проведению экзамена. Практическое занятие.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пунктов проведения экзаменов  государственной итоговой аттестации обучающихся по образовательным программам среднего общего образования»</dc:title>
  <dc:creator>admin</dc:creator>
  <cp:lastModifiedBy>Учитель</cp:lastModifiedBy>
  <cp:revision>113</cp:revision>
  <dcterms:created xsi:type="dcterms:W3CDTF">2016-02-16T09:55:01Z</dcterms:created>
  <dcterms:modified xsi:type="dcterms:W3CDTF">2018-04-25T05:31:11Z</dcterms:modified>
</cp:coreProperties>
</file>