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77" r:id="rId4"/>
    <p:sldId id="265" r:id="rId5"/>
    <p:sldId id="266" r:id="rId6"/>
    <p:sldId id="267" r:id="rId7"/>
    <p:sldId id="271" r:id="rId8"/>
    <p:sldId id="260" r:id="rId9"/>
    <p:sldId id="268" r:id="rId10"/>
    <p:sldId id="270" r:id="rId11"/>
    <p:sldId id="363" r:id="rId12"/>
    <p:sldId id="364" r:id="rId13"/>
    <p:sldId id="366" r:id="rId14"/>
    <p:sldId id="367" r:id="rId15"/>
    <p:sldId id="369" r:id="rId16"/>
    <p:sldId id="370" r:id="rId17"/>
    <p:sldId id="371" r:id="rId18"/>
    <p:sldId id="372" r:id="rId19"/>
    <p:sldId id="373" r:id="rId20"/>
    <p:sldId id="368" r:id="rId21"/>
    <p:sldId id="374" r:id="rId22"/>
    <p:sldId id="375" r:id="rId23"/>
    <p:sldId id="365" r:id="rId24"/>
    <p:sldId id="261" r:id="rId25"/>
    <p:sldId id="272" r:id="rId26"/>
    <p:sldId id="273" r:id="rId27"/>
    <p:sldId id="274" r:id="rId28"/>
    <p:sldId id="275" r:id="rId29"/>
    <p:sldId id="269" r:id="rId30"/>
    <p:sldId id="262" r:id="rId31"/>
    <p:sldId id="278" r:id="rId32"/>
    <p:sldId id="279" r:id="rId33"/>
    <p:sldId id="280" r:id="rId34"/>
    <p:sldId id="281" r:id="rId35"/>
    <p:sldId id="282" r:id="rId36"/>
    <p:sldId id="283" r:id="rId37"/>
    <p:sldId id="286" r:id="rId38"/>
    <p:sldId id="284" r:id="rId39"/>
    <p:sldId id="285" r:id="rId40"/>
    <p:sldId id="289" r:id="rId41"/>
    <p:sldId id="288" r:id="rId42"/>
    <p:sldId id="290" r:id="rId43"/>
    <p:sldId id="291" r:id="rId44"/>
    <p:sldId id="263" r:id="rId45"/>
    <p:sldId id="292" r:id="rId46"/>
    <p:sldId id="293" r:id="rId47"/>
    <p:sldId id="294" r:id="rId48"/>
    <p:sldId id="295" r:id="rId49"/>
    <p:sldId id="305" r:id="rId50"/>
    <p:sldId id="300" r:id="rId51"/>
    <p:sldId id="301" r:id="rId52"/>
    <p:sldId id="302" r:id="rId53"/>
    <p:sldId id="306" r:id="rId54"/>
    <p:sldId id="308" r:id="rId55"/>
    <p:sldId id="309" r:id="rId56"/>
    <p:sldId id="307" r:id="rId57"/>
    <p:sldId id="304" r:id="rId58"/>
    <p:sldId id="310" r:id="rId59"/>
    <p:sldId id="315" r:id="rId60"/>
    <p:sldId id="311" r:id="rId61"/>
    <p:sldId id="312" r:id="rId62"/>
    <p:sldId id="313" r:id="rId63"/>
    <p:sldId id="314" r:id="rId64"/>
    <p:sldId id="296" r:id="rId65"/>
    <p:sldId id="316" r:id="rId66"/>
    <p:sldId id="317" r:id="rId67"/>
    <p:sldId id="318" r:id="rId68"/>
    <p:sldId id="320" r:id="rId69"/>
    <p:sldId id="264" r:id="rId70"/>
    <p:sldId id="321" r:id="rId71"/>
    <p:sldId id="322" r:id="rId72"/>
    <p:sldId id="326" r:id="rId73"/>
    <p:sldId id="323" r:id="rId74"/>
    <p:sldId id="327" r:id="rId75"/>
    <p:sldId id="324" r:id="rId76"/>
    <p:sldId id="328" r:id="rId77"/>
    <p:sldId id="325" r:id="rId78"/>
    <p:sldId id="330" r:id="rId79"/>
    <p:sldId id="331" r:id="rId80"/>
    <p:sldId id="332" r:id="rId81"/>
    <p:sldId id="333" r:id="rId82"/>
    <p:sldId id="334" r:id="rId83"/>
    <p:sldId id="336" r:id="rId84"/>
    <p:sldId id="335" r:id="rId85"/>
    <p:sldId id="337" r:id="rId86"/>
    <p:sldId id="338" r:id="rId87"/>
    <p:sldId id="339" r:id="rId88"/>
    <p:sldId id="340" r:id="rId89"/>
    <p:sldId id="341" r:id="rId90"/>
    <p:sldId id="351" r:id="rId91"/>
    <p:sldId id="352" r:id="rId92"/>
    <p:sldId id="342" r:id="rId93"/>
    <p:sldId id="353" r:id="rId94"/>
    <p:sldId id="343" r:id="rId95"/>
    <p:sldId id="344" r:id="rId96"/>
    <p:sldId id="354" r:id="rId97"/>
    <p:sldId id="355" r:id="rId98"/>
    <p:sldId id="346" r:id="rId99"/>
    <p:sldId id="347" r:id="rId100"/>
    <p:sldId id="348" r:id="rId101"/>
    <p:sldId id="356" r:id="rId102"/>
    <p:sldId id="357" r:id="rId103"/>
    <p:sldId id="358" r:id="rId104"/>
    <p:sldId id="362" r:id="rId10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0066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065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65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695CF-BD40-4188-BF58-A47CA48C1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893EE-87AA-44A7-8765-B765E0712E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3AD4-4B56-4083-83AA-C0F89F14C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B8B65-C89C-4FE5-B8FE-C0F3AE0D6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9DF4E-CAA9-4034-BD41-C6124BBB8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1E844-142F-4B05-95D6-9472AD179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04CE6-5EBB-440C-A3D3-9928239BB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6EE47-236D-4F07-BD09-F6549A5C7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310AE-CD9A-4A4B-9765-6945E7150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B4D45-6F59-4EEA-A201-E2028A77B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72CA0-CC58-466F-9B4D-9D9740E7A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3A65-04C0-4FB2-A26D-5590ED797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9EED7BE-6624-439A-84D6-183DB988A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547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547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548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548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548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10548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48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0548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54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54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49" r:id="rId2"/>
    <p:sldLayoutId id="2147483748" r:id="rId3"/>
    <p:sldLayoutId id="2147483747" r:id="rId4"/>
    <p:sldLayoutId id="2147483746" r:id="rId5"/>
    <p:sldLayoutId id="2147483745" r:id="rId6"/>
    <p:sldLayoutId id="2147483744" r:id="rId7"/>
    <p:sldLayoutId id="2147483743" r:id="rId8"/>
    <p:sldLayoutId id="2147483742" r:id="rId9"/>
    <p:sldLayoutId id="2147483741" r:id="rId10"/>
    <p:sldLayoutId id="2147483740" r:id="rId11"/>
    <p:sldLayoutId id="214748373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3" y="1989138"/>
            <a:ext cx="5545137" cy="295275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/>
              <a:t>Новые образовательные технологии</a:t>
            </a:r>
          </a:p>
        </p:txBody>
      </p:sp>
      <p:pic>
        <p:nvPicPr>
          <p:cNvPr id="14338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773238"/>
            <a:ext cx="2597150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Багетная рамка 3"/>
          <p:cNvSpPr/>
          <p:nvPr/>
        </p:nvSpPr>
        <p:spPr>
          <a:xfrm>
            <a:off x="3000375" y="6429375"/>
            <a:ext cx="3357563" cy="42862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Prezentacii.com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355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28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/>
              <a:t>По </a:t>
            </a:r>
            <a:r>
              <a:rPr lang="ru-RU" sz="2000" b="1"/>
              <a:t>уровню применения</a:t>
            </a:r>
            <a:r>
              <a:rPr lang="ru-RU" sz="2000"/>
              <a:t> выделяются </a:t>
            </a:r>
            <a:r>
              <a:rPr lang="ru-RU" sz="2000" i="1"/>
              <a:t>общепедагогические, частнометодические </a:t>
            </a:r>
            <a:r>
              <a:rPr lang="ru-RU" sz="2000"/>
              <a:t>(предметные) и </a:t>
            </a:r>
            <a:r>
              <a:rPr lang="ru-RU" sz="2000" i="1"/>
              <a:t>локальные (модульные)</a:t>
            </a:r>
            <a:r>
              <a:rPr lang="ru-RU" sz="2000"/>
              <a:t> технологии.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defRPr/>
            </a:pPr>
            <a:r>
              <a:rPr lang="ru-RU" sz="2000"/>
              <a:t>По </a:t>
            </a:r>
            <a:r>
              <a:rPr lang="ru-RU" sz="2000" b="1"/>
              <a:t>философской основе</a:t>
            </a:r>
            <a:r>
              <a:rPr lang="ru-RU" sz="2000"/>
              <a:t>: материалистические и идеалистические, диалектические и метафизические, научные (сциентистские) и религиозные, гуманистические и антигуманные, антропософские и теософские, прагматические и экзистенциалистские, свободного воспитания и принуждения и др.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defRPr/>
            </a:pPr>
            <a:r>
              <a:rPr lang="ru-RU" sz="2000"/>
              <a:t>По </a:t>
            </a:r>
            <a:r>
              <a:rPr lang="ru-RU" sz="2000" b="1"/>
              <a:t>ведущему фактору психического развития</a:t>
            </a:r>
            <a:r>
              <a:rPr lang="ru-RU" sz="2000"/>
              <a:t>: </a:t>
            </a:r>
            <a:r>
              <a:rPr lang="ru-RU" sz="2000" i="1"/>
              <a:t>биогенные, социогенные, психогенные и идеалистские </a:t>
            </a:r>
            <a:r>
              <a:rPr lang="ru-RU" sz="2000"/>
              <a:t>технологии.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Общепринято, что личность есть результат совокупного влияния биогенных, социогенных и психогенных факторов, но конкретная технология может учитывать или делать ставку на какой-либо из них, считать его основным.</a:t>
            </a:r>
          </a:p>
          <a:p>
            <a:pPr eaLnBrk="1" hangingPunct="1">
              <a:defRPr/>
            </a:pPr>
            <a:endParaRPr lang="ru-RU" sz="2000"/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28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8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4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Этнокультурные технологии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Нарастающие интеграционные тенденции в рамках мирового сообщества, резко возросшее этническое самосознание все более акцентируют внимание на развитии национальных культур. Именно многообразие культур дает основание говорить о поликультурном образовании, органически связывающем все виды культур в едином видении.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Причины возрастания роли этнических факторов: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осознание кризисного характера развития человеческой цивилизации, проявляющегося в обострении и актуализации целого ряда политических, экономических, национальных, духовно-нравственных и других проблем;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переоценка истерического опыта и выработка новых, отвечающих современным требованиям человеческого общества культурно-ценностных ориентаций развития, связанных с резким возрастанием роли антропоидных факторов в процессе дальнейшей эволюции планеты;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интенсификация процесса познания и интеграция научного знания.</a:t>
            </a:r>
          </a:p>
        </p:txBody>
      </p:sp>
      <p:pic>
        <p:nvPicPr>
          <p:cNvPr id="115715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8" grpId="0"/>
      <p:bldP spid="214019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Этнокультурные технологии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Воспитание — процесс интегрированный, направленный на формирование всесторонне развитой, планетарно значимой личности.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Важно, чтобы национальное воспитание выступало не как результат процесса обучения, а как первоочередное средство приобщения к мировой культуре.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Современная модель национального образования должна базироваться на принципах этнокультурной идентификации и интеграции в мировое сообщество.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Анализ генезиса этнопедагогических теорий позволяет сделать вывод о том, что прежде чем индивид сопоставит себя с мировой, общечеловеческой, планетарной культурой и узнает «язык» другой культуры, необходимо, чтобы он встретился со своей национальной культурой. </a:t>
            </a:r>
          </a:p>
        </p:txBody>
      </p:sp>
      <p:pic>
        <p:nvPicPr>
          <p:cNvPr id="116739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  <p:bldP spid="223235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Этнокультурные технологии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Этнопедагогическое обоснование воспитания — сложнейший процесс, и одним из его механизмов является внедрение в систему воспитания накопленных народом приемов и методов воспитания достойного члена общины, передаваемых из поколения в поколение и усваиваемых в конкретной жизненной действительности. Это не что иное, как передача социального опыта, норм индивидуального и общественного поведения, традиционного образа жизни  и этнической идеологии.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Этнопедагогика выражает освященный вековыми традициями взгляд на взаимоотношения природы, человека и общества. Следовательно, она выражает интересы всех слоев народа, его педагогические взгляды, педагогику семьи, рода, племени. </a:t>
            </a:r>
          </a:p>
        </p:txBody>
      </p:sp>
      <p:pic>
        <p:nvPicPr>
          <p:cNvPr id="117763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4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8" grpId="0"/>
      <p:bldP spid="224259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Этнокультурные технологии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ООН и ЮНЕСКО объявили первое десятилетие </a:t>
            </a:r>
            <a:r>
              <a:rPr lang="en-US" sz="2000" b="1"/>
              <a:t>XXI</a:t>
            </a:r>
            <a:r>
              <a:rPr lang="ru-RU" sz="2000" b="1"/>
              <a:t> века десятилетием толерантности.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воспитании этого качества личности немалую роль играет этнопедагогика, базирующаяся на народной мудрости.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«Умному — весь мир Родина» (чеченская пословица);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«Стремись завоевать не мир, а его знание»;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«Кто не любит своего народа, тот не полюбит и чужого» (осетинские пословицы 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«Худой мир лучше доброй ссоры» (русская пословица);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«Кто герой? — Превращающий в друга врага своего» (еврейская пословица).</a:t>
            </a:r>
          </a:p>
        </p:txBody>
      </p:sp>
      <p:pic>
        <p:nvPicPr>
          <p:cNvPr id="118787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/>
      <p:bldP spid="22528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Этнокультурные технологии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i="1"/>
              <a:t>«Христианин рожден быть гражданином Вселенной; и высшее призвание его состоит в том, чтобы отвергнуть всякие условные деления людей — по сословиям, классам, странам, национальностям, расам...»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i="1"/>
              <a:t>Философ И. А. Ильин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Когда в селенье чей-то дом в дыму,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Не верь, что все счастливо обойдется.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Не пожелай пожара никому —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Не то и стен твоих огонь коснется!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Кайсын Кулиев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(перевод  с балкарского 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Н. Гребнева)</a:t>
            </a:r>
          </a:p>
        </p:txBody>
      </p:sp>
      <p:pic>
        <p:nvPicPr>
          <p:cNvPr id="119811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9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9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9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9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457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04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</a:t>
            </a:r>
            <a:r>
              <a:rPr lang="ru-RU" sz="2000" b="1"/>
              <a:t>научной концепции</a:t>
            </a:r>
            <a:r>
              <a:rPr lang="ru-RU" sz="2000"/>
              <a:t> усвоения опыта выделяются: </a:t>
            </a:r>
            <a:r>
              <a:rPr lang="ru-RU" sz="2000" i="1"/>
              <a:t>ассоциативно-рефлекторные, бихевиористские, гештальттехнологии, интериоризаторские, развивающие</a:t>
            </a:r>
            <a:r>
              <a:rPr lang="ru-RU" sz="2000"/>
              <a:t>. Можно упомянуть еще малораспространенные технологии нейролингвистического программирования и суггестивные.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</a:t>
            </a:r>
            <a:r>
              <a:rPr lang="ru-RU" sz="2000" b="1"/>
              <a:t>ориентации на личностные структуры</a:t>
            </a:r>
            <a:r>
              <a:rPr lang="ru-RU" sz="2000"/>
              <a:t>: </a:t>
            </a:r>
            <a:r>
              <a:rPr lang="ru-RU" sz="2000" i="1"/>
              <a:t>информационные</a:t>
            </a:r>
            <a:r>
              <a:rPr lang="ru-RU" sz="2000"/>
              <a:t> технологии (формирование школьных знаний, умений, навыков по предметам — ЗУН); </a:t>
            </a:r>
            <a:r>
              <a:rPr lang="ru-RU" sz="2000" i="1"/>
              <a:t>операционные </a:t>
            </a:r>
            <a:r>
              <a:rPr lang="ru-RU" sz="2000"/>
              <a:t>(формирование способов умственных действий — СУД); </a:t>
            </a:r>
            <a:r>
              <a:rPr lang="ru-RU" sz="2000" i="1"/>
              <a:t>эмоционально-художественные и эмоционально-нравственные</a:t>
            </a:r>
            <a:r>
              <a:rPr lang="ru-RU" sz="2000"/>
              <a:t> (формирование сферы эстетических и нравственных отношений — СЭН), технологии </a:t>
            </a:r>
            <a:r>
              <a:rPr lang="ru-RU" sz="2000" i="1"/>
              <a:t>саморазвития</a:t>
            </a:r>
            <a:r>
              <a:rPr lang="ru-RU" sz="2000"/>
              <a:t> (формирование самоуправляющих механизмов личности — СУМ); </a:t>
            </a:r>
            <a:r>
              <a:rPr lang="ru-RU" sz="2000" i="1"/>
              <a:t>эвристические</a:t>
            </a:r>
            <a:r>
              <a:rPr lang="ru-RU" sz="2000"/>
              <a:t> (развитие творческих способностей) и </a:t>
            </a:r>
            <a:r>
              <a:rPr lang="ru-RU" sz="2000" i="1"/>
              <a:t>прикладные</a:t>
            </a:r>
            <a:r>
              <a:rPr lang="ru-RU" sz="2000"/>
              <a:t> (формирование действенно-практической сферы — СДП).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0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0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0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0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0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2" grpId="0"/>
      <p:bldP spid="23040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560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14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</a:t>
            </a:r>
            <a:r>
              <a:rPr lang="ru-RU" sz="2000" b="1"/>
              <a:t>характеру содержания и структуры</a:t>
            </a:r>
            <a:r>
              <a:rPr lang="ru-RU" sz="2000"/>
              <a:t> называются технологии: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обучающие и воспитывающие,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светские и религиозные,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общеобразовательные и профессионально-ориентированные,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гуманитарные и технократические,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различные отраслевые,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частнопредметные</a:t>
            </a:r>
            <a:r>
              <a:rPr lang="ru-RU" sz="2000"/>
              <a:t>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монотехнологии, комплексные (политехнологии)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и проникающие </a:t>
            </a:r>
            <a:r>
              <a:rPr lang="ru-RU" sz="2000"/>
              <a:t>технологии.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монотехнологиях весь учебно-воспитательный процесс строится на какой-либо одной приоритетной, доминирующей идее, концепции, в комплексных — комбинируется из элементов различных монотехнологий. Технологии, элементы которых наиболее часто включаются в другие технологии и играют для них роль катализаторов, активизаторов, называют проникающими.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1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1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1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1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1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1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1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1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1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1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1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1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1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1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1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1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1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3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1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1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1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3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1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1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1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3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1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1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1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3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1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1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1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6" grpId="0"/>
      <p:bldP spid="23142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662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34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ru-RU" sz="2000"/>
              <a:t>По </a:t>
            </a:r>
            <a:r>
              <a:rPr lang="ru-RU" sz="2000" b="1"/>
              <a:t>типу организации и управления познавательной деятельностью</a:t>
            </a:r>
            <a:r>
              <a:rPr lang="ru-RU" sz="2000"/>
              <a:t> В. П. Беспалько предложена такая классификация педагогических технологий.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Взаимодействие учителя с учеником (</a:t>
            </a:r>
            <a:r>
              <a:rPr lang="ru-RU" sz="2000" b="1"/>
              <a:t>управление</a:t>
            </a:r>
            <a:r>
              <a:rPr lang="ru-RU" sz="2000"/>
              <a:t>) может быть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разомкнутым</a:t>
            </a:r>
            <a:r>
              <a:rPr lang="ru-RU" sz="2000"/>
              <a:t> (неконтролируемая и некорректируемая деятельность учащихся),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цикличным </a:t>
            </a:r>
            <a:r>
              <a:rPr lang="ru-RU" sz="2000"/>
              <a:t>(с контролем, самоконтролем и взаимоконтролем),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рассеянным</a:t>
            </a:r>
            <a:r>
              <a:rPr lang="ru-RU" sz="2000"/>
              <a:t> (фронтальным) или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направленным</a:t>
            </a:r>
            <a:r>
              <a:rPr lang="ru-RU" sz="2000"/>
              <a:t> (индивидуальным),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ручным </a:t>
            </a:r>
            <a:r>
              <a:rPr lang="ru-RU" sz="2000"/>
              <a:t>(вербальным) или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автоматизированным </a:t>
            </a:r>
            <a:r>
              <a:rPr lang="ru-RU" sz="2000"/>
              <a:t>(с помощью учебных средств).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3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3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4" grpId="0"/>
      <p:bldP spid="23347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765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45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273925" cy="5360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800"/>
              <a:t>Сочетание этих признаков определяет следующие виды технологий (по В. П. Беспалько — дидактических систем):</a:t>
            </a:r>
          </a:p>
          <a:p>
            <a:pPr eaLnBrk="1" hangingPunct="1">
              <a:defRPr/>
            </a:pPr>
            <a:r>
              <a:rPr lang="ru-RU" sz="2000" i="1"/>
              <a:t>классическое лекционное обучение</a:t>
            </a:r>
            <a:r>
              <a:rPr lang="ru-RU" sz="2000"/>
              <a:t> (</a:t>
            </a:r>
            <a:r>
              <a:rPr lang="ru-RU" sz="1800"/>
              <a:t>управление — разомкнутое, рассеянное, ручное</a:t>
            </a:r>
            <a:r>
              <a:rPr lang="ru-RU" sz="2000"/>
              <a:t>);</a:t>
            </a:r>
          </a:p>
          <a:p>
            <a:pPr eaLnBrk="1" hangingPunct="1">
              <a:defRPr/>
            </a:pPr>
            <a:r>
              <a:rPr lang="ru-RU" sz="2000" i="1"/>
              <a:t>обучение с помощью аудиовизуальных технических средств</a:t>
            </a:r>
            <a:r>
              <a:rPr lang="ru-RU" sz="2000"/>
              <a:t> </a:t>
            </a:r>
            <a:r>
              <a:rPr lang="ru-RU" sz="1800"/>
              <a:t>(разомкнутое, рассеянное, автоматизированное);</a:t>
            </a:r>
          </a:p>
          <a:p>
            <a:pPr eaLnBrk="1" hangingPunct="1">
              <a:defRPr/>
            </a:pPr>
            <a:r>
              <a:rPr lang="ru-RU" sz="2000" i="1"/>
              <a:t>система «консультант»</a:t>
            </a:r>
            <a:r>
              <a:rPr lang="ru-RU" sz="2000"/>
              <a:t> (</a:t>
            </a:r>
            <a:r>
              <a:rPr lang="ru-RU" sz="1800"/>
              <a:t>разомкнутое, направленное, ручное);</a:t>
            </a:r>
          </a:p>
          <a:p>
            <a:pPr eaLnBrk="1" hangingPunct="1">
              <a:defRPr/>
            </a:pPr>
            <a:r>
              <a:rPr lang="ru-RU" sz="2000" i="1"/>
              <a:t>обучение с помощью учебной книги</a:t>
            </a:r>
            <a:r>
              <a:rPr lang="ru-RU" sz="2000"/>
              <a:t> </a:t>
            </a:r>
            <a:r>
              <a:rPr lang="ru-RU" sz="1800"/>
              <a:t>(разомкнутое, направленное, автоматизированное) — самостоятельная работа;</a:t>
            </a:r>
          </a:p>
          <a:p>
            <a:pPr eaLnBrk="1" hangingPunct="1">
              <a:defRPr/>
            </a:pPr>
            <a:r>
              <a:rPr lang="ru-RU" sz="2000" i="1"/>
              <a:t>система «малых групп»</a:t>
            </a:r>
            <a:r>
              <a:rPr lang="ru-RU" sz="2000"/>
              <a:t> </a:t>
            </a:r>
            <a:r>
              <a:rPr lang="ru-RU" sz="1800"/>
              <a:t>(цикличное, рассеянное, ручное) — групповые, дифференцированные способы обучения;</a:t>
            </a:r>
          </a:p>
          <a:p>
            <a:pPr eaLnBrk="1" hangingPunct="1">
              <a:defRPr/>
            </a:pPr>
            <a:r>
              <a:rPr lang="ru-RU" sz="2000" i="1"/>
              <a:t>компьютерное обучение</a:t>
            </a:r>
            <a:r>
              <a:rPr lang="ru-RU" sz="2000"/>
              <a:t> </a:t>
            </a:r>
            <a:r>
              <a:rPr lang="ru-RU" sz="1800"/>
              <a:t>(цикличное, рассеянное, автоматизированное);</a:t>
            </a:r>
          </a:p>
          <a:p>
            <a:pPr eaLnBrk="1" hangingPunct="1">
              <a:defRPr/>
            </a:pPr>
            <a:r>
              <a:rPr lang="ru-RU" sz="2000" i="1"/>
              <a:t>система «репетитор»</a:t>
            </a:r>
            <a:r>
              <a:rPr lang="ru-RU" sz="2000"/>
              <a:t> </a:t>
            </a:r>
            <a:r>
              <a:rPr lang="ru-RU" sz="1800"/>
              <a:t>(цикличное, направленное, ручное) — индивидуальное обучение;</a:t>
            </a:r>
          </a:p>
          <a:p>
            <a:pPr eaLnBrk="1" hangingPunct="1">
              <a:defRPr/>
            </a:pPr>
            <a:r>
              <a:rPr lang="ru-RU" sz="2000" i="1"/>
              <a:t>«программное обучение»</a:t>
            </a:r>
            <a:r>
              <a:rPr lang="ru-RU" sz="2000"/>
              <a:t> </a:t>
            </a:r>
            <a:r>
              <a:rPr lang="ru-RU" sz="1800"/>
              <a:t>(цикличное, направленное, автоматизированное), для которого имеется заранее составленная программа.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4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4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4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4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4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4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4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4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4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4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4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4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4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4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/>
      <p:bldP spid="23450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867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65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В практике обычно выступают различные комбинации этих «монодидактических» систем, самыми распространенными из которых являются:</a:t>
            </a:r>
            <a:endParaRPr lang="ru-RU" sz="2000" i="1"/>
          </a:p>
          <a:p>
            <a:pPr eaLnBrk="1" hangingPunct="1">
              <a:defRPr/>
            </a:pPr>
            <a:r>
              <a:rPr lang="ru-RU" sz="2000" i="1"/>
              <a:t>традиционная классическая классно-урочная система</a:t>
            </a:r>
            <a:r>
              <a:rPr lang="ru-RU" sz="2000"/>
              <a:t> Я.А. Коменского, представляющая комбинацию лекционного способа изложения и самостоятельной работы с книгой (дидахография);</a:t>
            </a:r>
            <a:endParaRPr lang="ru-RU" sz="2000" i="1"/>
          </a:p>
          <a:p>
            <a:pPr eaLnBrk="1" hangingPunct="1">
              <a:defRPr/>
            </a:pPr>
            <a:r>
              <a:rPr lang="ru-RU" sz="2000" i="1"/>
              <a:t>современное традиционное обучение</a:t>
            </a:r>
            <a:r>
              <a:rPr lang="ru-RU" sz="2000"/>
              <a:t>, использующее дидахографию в сочетании с техническими средствами;</a:t>
            </a:r>
            <a:endParaRPr lang="ru-RU" sz="2000" i="1"/>
          </a:p>
          <a:p>
            <a:pPr eaLnBrk="1" hangingPunct="1">
              <a:defRPr/>
            </a:pPr>
            <a:r>
              <a:rPr lang="ru-RU" sz="2000" i="1"/>
              <a:t>групповые и дифференцированные</a:t>
            </a:r>
            <a:r>
              <a:rPr lang="ru-RU" sz="2000"/>
              <a:t> способы обучения, когда педагог имеет возможность обмениваться информацией со всей группой, а также уделять внимание отдельным учащимся в качестве репетитора;</a:t>
            </a:r>
          </a:p>
          <a:p>
            <a:pPr eaLnBrk="1" hangingPunct="1">
              <a:defRPr/>
            </a:pPr>
            <a:r>
              <a:rPr lang="ru-RU" sz="2000" i="1"/>
              <a:t>программированное обучение</a:t>
            </a:r>
            <a:r>
              <a:rPr lang="ru-RU" sz="2000"/>
              <a:t>, основывающееся на адаптивном программном управлении с частичным использованием всех остальных видов.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6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6" grpId="0"/>
      <p:bldP spid="23654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969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75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403350" y="765175"/>
            <a:ext cx="7489825" cy="5759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Принципиально важной стороной в педагогической технологии является </a:t>
            </a:r>
            <a:r>
              <a:rPr lang="ru-RU" sz="2000" b="1"/>
              <a:t>позиция ребенка</a:t>
            </a:r>
            <a:r>
              <a:rPr lang="ru-RU" sz="2000"/>
              <a:t> в образовательном процессе, </a:t>
            </a:r>
            <a:r>
              <a:rPr lang="ru-RU" sz="2000" b="1"/>
              <a:t>отношение к ребенку </a:t>
            </a:r>
            <a:r>
              <a:rPr lang="ru-RU" sz="2000"/>
              <a:t>со стороны взрослых.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Типы технологий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Авторитарные технологии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Дидактоцентрические технологии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Личностно-ориентированные технологии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/>
              <a:t>Гуманно-личностные технологии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/>
              <a:t>Технологии сотрудничества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/>
              <a:t>Технологии свободного воспитания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b="1"/>
              <a:t>Эзотерические технологии</a:t>
            </a:r>
            <a:endParaRPr 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7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7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7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7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7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7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7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7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7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7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7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7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7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7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7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7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5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75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75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75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75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75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75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75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75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75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75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75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0" grpId="0"/>
      <p:bldP spid="23757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072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8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/>
              <a:t>Способ, метод, средство</a:t>
            </a:r>
            <a:r>
              <a:rPr lang="ru-RU" sz="2000"/>
              <a:t> обучения определяют названия многих существующих технологий: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догматические, репродуктивные,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объяснительно-иллюстративные,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программированного обучения,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проблемного обучения,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развивающего обучения,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саморазвивающего обучения,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диалогические,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коммуникативные,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игровые,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000" i="1"/>
              <a:t>творческие и др.</a:t>
            </a:r>
            <a:r>
              <a:rPr lang="ru-RU" sz="200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8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8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8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8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85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85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85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85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85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85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85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85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4" grpId="0"/>
      <p:bldP spid="23859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174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96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</a:t>
            </a:r>
            <a:r>
              <a:rPr lang="ru-RU" sz="2000" b="1"/>
              <a:t>категории обучающихся</a:t>
            </a:r>
            <a:r>
              <a:rPr lang="ru-RU" sz="2000"/>
              <a:t> наиболее важными и оригинальными являются: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i="1"/>
              <a:t>массовая (традиционная)</a:t>
            </a:r>
            <a:r>
              <a:rPr lang="ru-RU" sz="2000"/>
              <a:t> школьная технология, рассчитанная на усредненного ученика;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i="1"/>
              <a:t>технологии продвинутого уровня</a:t>
            </a:r>
            <a:r>
              <a:rPr lang="ru-RU" sz="2000"/>
              <a:t> (углубленного изучения предметов, гимназического, лицейского, специального образования и др.);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i="1"/>
              <a:t>технологии компенсирующего обучения</a:t>
            </a:r>
            <a:r>
              <a:rPr lang="ru-RU" sz="2000"/>
              <a:t> (педагогической коррекции, поддержки, выравнивания и т. п.);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/>
              <a:t>различные </a:t>
            </a:r>
            <a:r>
              <a:rPr lang="ru-RU" sz="2000" i="1"/>
              <a:t>виктимологические технологии</a:t>
            </a:r>
            <a:r>
              <a:rPr lang="ru-RU" sz="2000"/>
              <a:t> (сурдо-, орто-, тифло-, олигофренопедагогика);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000" i="1"/>
              <a:t>технологии работы с отклоняющимися</a:t>
            </a:r>
            <a:r>
              <a:rPr lang="ru-RU" sz="2000"/>
              <a:t> (трудными и одаренными) детьми в рамках массовой школы.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9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9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9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9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9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9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9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9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9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9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9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9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9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9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9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9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9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9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/>
      <p:bldP spid="239618" grpId="1"/>
      <p:bldP spid="239620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277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406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Названия большого класса современных технологий определяются содержанием тех </a:t>
            </a:r>
            <a:r>
              <a:rPr lang="ru-RU" sz="2000" b="1"/>
              <a:t>модернизаций и модификаций</a:t>
            </a:r>
            <a:r>
              <a:rPr lang="ru-RU" sz="2000"/>
              <a:t>, которым в них подвергается существующая традиционная система.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Монодидактические технологии применяются очень редко. Обычно учебный процесс строится так, что конструируется некоторая полидидактическая технология, которая объединяет, интегрирует ряд элементов различных монотехнологий на основе какой-либо приоритетной оригинальной авторской идеи. Существенно, что комбинированная дидактическая технология может обладать качествами, превосходящими качества каждой из входящих в нее технологий.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Обычно комбинированную технологию называют по той идее (монотехнологии), которая характеризует основную модернизацию, вносит наибольший вклад в достижение целей обучения.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0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0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0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0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0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0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0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0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0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0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/>
      <p:bldP spid="24064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/>
              <a:t>Рекомендуемая литература:</a:t>
            </a:r>
            <a:br>
              <a:rPr lang="ru-RU" sz="1800"/>
            </a:br>
            <a:endParaRPr lang="ru-RU" sz="1800"/>
          </a:p>
        </p:txBody>
      </p:sp>
      <p:pic>
        <p:nvPicPr>
          <p:cNvPr id="15362" name="Picture 9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3083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2051050" y="1052513"/>
            <a:ext cx="6635750" cy="507365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/>
              <a:t>Кукушин В.С. Современные педагогические технологии. Начальная школа. – Р-н/Д.: «Феникс», 2004.</a:t>
            </a:r>
          </a:p>
          <a:p>
            <a:pPr eaLnBrk="1" hangingPunct="1">
              <a:defRPr/>
            </a:pPr>
            <a:r>
              <a:rPr lang="ru-RU" sz="2000"/>
              <a:t>Педагогические технологии /Авт.-сост. Т.П. Сальникова. – М.: ТЦ Сфера, 2005.</a:t>
            </a:r>
          </a:p>
          <a:p>
            <a:pPr eaLnBrk="1" hangingPunct="1">
              <a:defRPr/>
            </a:pPr>
            <a:r>
              <a:rPr lang="ru-RU" sz="2000"/>
              <a:t>Колеченко А.К. Энциклопедия педагогических технологий. – СПб.: КАРО, 2002.</a:t>
            </a:r>
          </a:p>
          <a:p>
            <a:pPr eaLnBrk="1" hangingPunct="1">
              <a:defRPr/>
            </a:pPr>
            <a:r>
              <a:rPr lang="ru-RU" sz="2000"/>
              <a:t>Кларин М.В. Педагогическая технология в учебном процессе. – М.: Танио, 1989.</a:t>
            </a:r>
          </a:p>
          <a:p>
            <a:pPr eaLnBrk="1" hangingPunct="1">
              <a:defRPr/>
            </a:pPr>
            <a:r>
              <a:rPr lang="ru-RU" sz="2000"/>
              <a:t>Ковалько В.И. Здоровьесберегающие технологии в начальной школе. 1-4 классы. – М.: ВАКО, 2004.</a:t>
            </a:r>
          </a:p>
          <a:p>
            <a:pPr eaLnBrk="1" hangingPunct="1">
              <a:defRPr/>
            </a:pPr>
            <a:r>
              <a:rPr lang="ru-RU" sz="2000"/>
              <a:t>Горвиц Ю.М., Чайнова Л.Д., Поддьяков Н.Н., Зворыгина Е.В. И др. Новые информационные технологии в дошкольном образовании. – М.: ЛИНКА-ПРЕСС, 1998.</a:t>
            </a:r>
          </a:p>
          <a:p>
            <a:pPr eaLnBrk="1" hangingPunct="1"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3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3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3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308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379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По направлению модернизации традиционной системы можно выделить следующие группы технологий</a:t>
            </a:r>
          </a:p>
          <a:p>
            <a:pPr eaLnBrk="1" hangingPunct="1">
              <a:defRPr/>
            </a:pPr>
            <a:r>
              <a:rPr lang="ru-RU" sz="2000" b="1"/>
              <a:t>Педагогические технологии на основе гуманизации и демократизации педагогических отношений.</a:t>
            </a:r>
            <a:r>
              <a:rPr lang="ru-RU" sz="200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/>
              <a:t>Это технологии с процессуальной ориентацией, приоритетом личностных отношений, индивидуального подхода, нежестким демократическим управлением и яркой гуманистической направленностью содержания (</a:t>
            </a:r>
            <a:r>
              <a:rPr lang="ru-RU" sz="2000"/>
              <a:t>педагогика сотрудничества, гуманно-личностная технология Ш.А. Амонашвили, система преподавания литературы как предмета, формирующего человека, Е. Н. Ильина  и др.)</a:t>
            </a:r>
          </a:p>
          <a:p>
            <a:pPr eaLnBrk="1" hangingPunct="1">
              <a:defRPr/>
            </a:pPr>
            <a:r>
              <a:rPr lang="ru-RU" sz="2000" b="1"/>
              <a:t>Педагогические технологии на основе активизации и интенсификации</a:t>
            </a:r>
            <a:r>
              <a:rPr lang="ru-RU" sz="2000"/>
              <a:t> деятельности учащихся.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/>
              <a:t>Игровые технологии, проблемное обучение, технология обучения на основе конспектов опорных сигналов В. Ф. Шаталова, коммуникативное обучение Е. И. Пассова, и др.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5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5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5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2" grpId="0"/>
      <p:bldP spid="23552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481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416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/>
              <a:t>Педагогические технологии на основе эффективности организации и управления</a:t>
            </a:r>
            <a:r>
              <a:rPr lang="ru-RU" sz="2000"/>
              <a:t> процессом обучения.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/>
              <a:t>Программированное обучение, технологии дифференцированного обучения (В. В. Фирсов, Н. П. Гузик), технологии индивидуализации обучения (К. С. Границкая, И. Унт, В. Д. Шадриков), перспективно-опережающее обучение с использованием опорных схем при комментируемом управлении (С. Н. Лысенкова), групповые и коллективные способы обучения (И. Д. Первин, В. К. Дьяченко), компьютерные (информационные) технологии и др.</a:t>
            </a:r>
          </a:p>
          <a:p>
            <a:pPr eaLnBrk="1" hangingPunct="1">
              <a:defRPr/>
            </a:pPr>
            <a:r>
              <a:rPr lang="ru-RU" sz="2000" b="1"/>
              <a:t>Педагогические технологии на основе методического усовершенствования и дидактического реконструирования</a:t>
            </a:r>
            <a:r>
              <a:rPr lang="ru-RU" sz="2000"/>
              <a:t> учебного материала.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/>
              <a:t>Укрупнение дидактических единиц (УДЕ) П. Ш. Эрдниева, технология «Диалог культур» И. С. Библера и С. Ю. Курганова, система «Экология и диалектика» Л. В. Тарасова, технология реализации теории поэтапного формирования умственных действий М. Б. Воловича, и др.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1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1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1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1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1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1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1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1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1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1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6" grpId="0"/>
      <p:bldP spid="241668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584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426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Природосообразные, использующие методы народной педагогики,</a:t>
            </a:r>
            <a:r>
              <a:rPr lang="ru-RU" sz="2000"/>
              <a:t> опирающиеся на естественные процессы развития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Обучение по Л. Н. Толстому, воспитание грамотности по А. Кушниру, технология М. Монтессори, и др.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Альтернативные.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Вальдорфская педагогика Р. Штейнера, технология свободного труда С. Френе, технология вероятностного образования А. М. Лобка.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Примерами комплексных политехнологий являются многие действующие </a:t>
            </a:r>
            <a:r>
              <a:rPr lang="ru-RU" sz="2000" b="1"/>
              <a:t>системы авторских школ</a:t>
            </a:r>
            <a:r>
              <a:rPr lang="ru-RU" sz="200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«Школа самоопределения» А. Н. Тубельского, «Русская школа» И. Ф. Гончарова, «Школа для всех» Е. А. Ямбурга, «Школа-парк» М. Балабана и др.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2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2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2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2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2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2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2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2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2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2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2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26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26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26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2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2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26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/>
      <p:bldP spid="24269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60350"/>
            <a:ext cx="7067550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3686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2324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765175"/>
            <a:ext cx="7067550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/>
              <a:t>По В. Т. Фоменко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Технологии, предполагающие построение учебного процесса на деятельностной основе.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 </a:t>
            </a:r>
            <a:r>
              <a:rPr lang="ru-RU" sz="1600" b="1"/>
              <a:t>Технология, предполагающая построение учебного процесса на концептуальной основе.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крупноблочной основе.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опережающей основе.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проблемной основе.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материала на личностно-смысловой и эмоционально-психологической основе</a:t>
            </a:r>
            <a:r>
              <a:rPr lang="ru-RU" sz="1600"/>
              <a:t>.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альтернативной основе.</a:t>
            </a:r>
            <a:r>
              <a:rPr lang="ru-RU" sz="1600"/>
              <a:t> 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ситуативной, прежде всего на игровой основе.</a:t>
            </a:r>
            <a:r>
              <a:rPr lang="ru-RU" sz="1600"/>
              <a:t> 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диалоговой основе.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Технология, предполагающая построение учебного процесса на взаимной основе.</a:t>
            </a:r>
            <a:r>
              <a:rPr lang="ru-RU" sz="1600"/>
              <a:t> 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Технологии, построенные на алгоритмической основе</a:t>
            </a:r>
            <a:r>
              <a:rPr lang="ru-RU" sz="1600"/>
              <a:t> (М.Ланда).</a:t>
            </a:r>
            <a:endParaRPr lang="ru-RU" sz="16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/>
              <a:t>Технологии, построенные на программированной основе</a:t>
            </a:r>
            <a:r>
              <a:rPr lang="ru-RU" sz="1600"/>
              <a:t> (В. Беспалько).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32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2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2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2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2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2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2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2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2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2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2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2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2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2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2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2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2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2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2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2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2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2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2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24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24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24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24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24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24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24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24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24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24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324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24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24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0" grpId="0"/>
      <p:bldP spid="23245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/>
              <a:t>Традиционная педагогическая технология</a:t>
            </a:r>
          </a:p>
        </p:txBody>
      </p:sp>
      <p:pic>
        <p:nvPicPr>
          <p:cNvPr id="3789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16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Термин «традиционное обучение» подразумевает классно-урочную организацию обучения.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Отличительные признаки традиционной технологии: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учащиеся приблизительно одного возраста и уровня подготовки составляют класс, сохраняющий в основном постоянный состав на весь период школьного обучения;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класс работает по единому годовому плану и программе согласно расписанию;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основная единица занятий — урок;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урок посвящен одному учебному предмету, теме, учащиеся класса работают над одним и тем же материалом;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работой учащихся на уроке руководит учитель;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учебные книги (учебники) применяются в основном для домашней работы.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1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1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1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1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1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1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1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1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1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1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16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16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1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1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2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Традиционная педагогическая технология</a:t>
            </a:r>
          </a:p>
        </p:txBody>
      </p:sp>
      <p:pic>
        <p:nvPicPr>
          <p:cNvPr id="3891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49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Цели обучения — подвижная категория, включающая в зависимости от ряда условий те или иные составляющие.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своему характеру цель технологий обучения (ТО) — это воспитание личности с заданными свойствами.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 содержанию цели ТО ориентированы преимущественно на усвоение знаний, умений, навыков (ЗУН), а не на развитие личности.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современной российской школе цели несколько видоизменились — исключена идеологизация, снят лозунг всестороннего гармонического развития, произошли изменения в характере нравственного воспитания, но парадигма представления цели в виде набора запланированных качеств (стандартов обучения) осталась прежней.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Школа с традиционной технологией по-прежнему является «школой знаний».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4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249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24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249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4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Традиционная педагогическая технология</a:t>
            </a:r>
          </a:p>
        </p:txBody>
      </p:sp>
      <p:pic>
        <p:nvPicPr>
          <p:cNvPr id="3993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59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Концептуальную основу составляют принципы педагогики, сформулированные Я. А. Коменским: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научность;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природосообразность;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последовательность и систематичность;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доступность;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прочность;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сознательность и активность;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наглядность;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связь теории с практикой;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учет возрастных и индивидуальных особенностей. </a:t>
            </a:r>
            <a:endParaRPr lang="ru-RU" sz="2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5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5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5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5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5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59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59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5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5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59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59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5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5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59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59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5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5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59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59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Традиционная педагогическая технология</a:t>
            </a:r>
          </a:p>
        </p:txBody>
      </p:sp>
      <p:pic>
        <p:nvPicPr>
          <p:cNvPr id="4096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69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341438"/>
            <a:ext cx="6851650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Особенности методики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Традиционная технология представляет собой прежде всего авторитарную </a:t>
            </a:r>
            <a:r>
              <a:rPr lang="ru-RU" sz="2000" b="1"/>
              <a:t>педагогику требований.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Авторитаризм процесса обучения проявляется в: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регламентации деятельности, принудительности обучающих процедур («школа насилует личность»);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централизации контроля;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ориентации на среднего ученика («школа убивает таланты»).</a:t>
            </a: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Позиция ученика:</a:t>
            </a:r>
            <a:r>
              <a:rPr lang="ru-RU" sz="2000"/>
              <a:t> ученик — подчиненный объект обучающих воздействий, ученик «должен», ученик — еще не полноценная личность, бездуховный «винтик».</a:t>
            </a: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Позиция учителя:</a:t>
            </a:r>
            <a:r>
              <a:rPr lang="ru-RU" sz="2000"/>
              <a:t> учитель — командир, единственное инициативное лицо, судья («всегда прав»); старший (родитель) учит; «с предметом к детям», стиль «разящие стрелы».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6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6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6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6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6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6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6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6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6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6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6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6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69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69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69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69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80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Традиционная педагогическая технология</a:t>
            </a:r>
          </a:p>
        </p:txBody>
      </p:sp>
      <p:pic>
        <p:nvPicPr>
          <p:cNvPr id="4198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80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96975"/>
            <a:ext cx="685165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/>
              <a:t>Методы усвоения знаний</a:t>
            </a:r>
            <a:r>
              <a:rPr lang="ru-RU" sz="1800"/>
              <a:t> основываются на: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сообщении готовых знаний;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обучении по образцу;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индуктивной логике от частного к общему;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механической памяти;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вербальном изложении;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репродуктивном воспроизведении.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Процесс обучения как деятельность характеризуется </a:t>
            </a:r>
            <a:r>
              <a:rPr lang="ru-RU" sz="1800" b="1"/>
              <a:t>отсутствием самостоятельности</a:t>
            </a:r>
            <a:r>
              <a:rPr lang="ru-RU" sz="1800"/>
              <a:t>, слабой мотивацией учебного труда школьника.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В составе учебной деятельности ребенка: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самостоятельное целеполагание отсутствует, цели обучения ставит учитель;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планирование деятельности ведется извне, навязывается ученику вопреки его желанию;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итоговый анализ и оценивание деятельности ребенка производятся не им, а учителем, другим взрослым.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/>
              <a:t>Оценивание деятельности учащихся </a:t>
            </a:r>
            <a:r>
              <a:rPr lang="ru-RU" sz="1800"/>
              <a:t>(количественная оценка — отметка 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8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8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8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8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8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8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80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80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80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80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80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0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80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80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80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80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80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80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80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80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80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80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80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80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/>
      <p:bldP spid="12800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35150" y="260350"/>
            <a:ext cx="7138988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Традиционная педагогическая технология</a:t>
            </a:r>
          </a:p>
        </p:txBody>
      </p:sp>
      <p:pic>
        <p:nvPicPr>
          <p:cNvPr id="4301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681163" cy="2217738"/>
          </a:xfrm>
        </p:spPr>
      </p:pic>
      <p:graphicFrame>
        <p:nvGraphicFramePr>
          <p:cNvPr id="121923" name="Group 67"/>
          <p:cNvGraphicFramePr>
            <a:graphicFrameLocks noGrp="1"/>
          </p:cNvGraphicFramePr>
          <p:nvPr>
            <p:ph sz="half" idx="2"/>
          </p:nvPr>
        </p:nvGraphicFramePr>
        <p:xfrm>
          <a:off x="1908175" y="1268413"/>
          <a:ext cx="6778625" cy="4689475"/>
        </p:xfrm>
        <a:graphic>
          <a:graphicData uri="http://schemas.openxmlformats.org/drawingml/2006/table">
            <a:tbl>
              <a:tblPr/>
              <a:tblGrid>
                <a:gridCol w="2879725"/>
                <a:gridCol w="38989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Положительные стороны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Отрицательные стороны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Систематический характер обучения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Шаблонное построение, однообразие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Упорядоченная, логически правильная подача учебного материала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Нерациональное распределение времени урока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На уроке обеспечивается лишь первоначальная ориентировка в материале, а достижение высоких уровней усвоения перекладывается на домашние задания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Организационная четкость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Учащиеся изолируются от общения друг с другом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Отсутствие самостоятельности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Постоянное эмоциональное воздействие личности учителя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Пассивность или видимость активности учащихся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Слабая речевая деятельность (среднее время говорения ученика 2 минуты в день)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Слабая обратная связь. Усредненный подход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Оптимальные затраты ресурсов при массовом обучении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Отсутствие индивидуального обучения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2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Понятие «педагогические технологии»</a:t>
            </a:r>
          </a:p>
        </p:txBody>
      </p:sp>
      <p:pic>
        <p:nvPicPr>
          <p:cNvPr id="1638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00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051050" y="1600200"/>
            <a:ext cx="6635750" cy="4525963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технология обучения — это совокупность методов и средств обработки, представления, изменения и предъявления учебной информации ;</a:t>
            </a:r>
          </a:p>
          <a:p>
            <a:pPr eaLnBrk="1" hangingPunct="1">
              <a:defRPr/>
            </a:pPr>
            <a:r>
              <a:rPr lang="ru-RU"/>
              <a:t>это наука о способах воздействия преподавателя на учеников в процессе обучения с использованием необходимых технических или информационных средств.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0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0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0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0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Игровые технологии</a:t>
            </a:r>
          </a:p>
        </p:txBody>
      </p:sp>
      <p:pic>
        <p:nvPicPr>
          <p:cNvPr id="4403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26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600200"/>
            <a:ext cx="67786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Игра рассматривается как любое соревнование или состязание между играющими, действия которых ограничены определенными условиями (правилами) и направлены на достижение определенной цели (выигрыш, победа, приз).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процессе игры: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осваиваются правила поведения и роли;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приобретаются навыки совместной коллективной деятельности, отрабатываются индивидуальные характеристики учащихся;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накапливаются культурные традиции, внесенные в игру участниками, учителями, привлеченными дополнительными средствами — наглядными пособиями, учебниками, компьютерными технологиями.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12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2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2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4505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3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341438"/>
            <a:ext cx="6778625" cy="4784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b="1"/>
              <a:t>Теории игры</a:t>
            </a:r>
            <a:endParaRPr lang="ru-RU" sz="200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В отечественной педагогике и психологии: </a:t>
            </a:r>
          </a:p>
          <a:p>
            <a:pPr eaLnBrk="1" hangingPunct="1">
              <a:defRPr/>
            </a:pPr>
            <a:r>
              <a:rPr lang="ru-RU" sz="2000"/>
              <a:t>К. Д. Ушинский, </a:t>
            </a:r>
          </a:p>
          <a:p>
            <a:pPr eaLnBrk="1" hangingPunct="1">
              <a:defRPr/>
            </a:pPr>
            <a:r>
              <a:rPr lang="ru-RU" sz="2000"/>
              <a:t>П.П. Блонский, </a:t>
            </a:r>
          </a:p>
          <a:p>
            <a:pPr eaLnBrk="1" hangingPunct="1">
              <a:defRPr/>
            </a:pPr>
            <a:r>
              <a:rPr lang="ru-RU" sz="2000"/>
              <a:t>С.Л. Рубинштейн, </a:t>
            </a:r>
          </a:p>
          <a:p>
            <a:pPr eaLnBrk="1" hangingPunct="1">
              <a:defRPr/>
            </a:pPr>
            <a:r>
              <a:rPr lang="ru-RU" sz="2000"/>
              <a:t>Д. Б. Эльконин.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Зарубежные исследователи и мыслители:</a:t>
            </a:r>
          </a:p>
          <a:p>
            <a:pPr eaLnBrk="1" hangingPunct="1">
              <a:defRPr/>
            </a:pPr>
            <a:r>
              <a:rPr lang="ru-RU" sz="2000"/>
              <a:t>К. Гросс, </a:t>
            </a:r>
          </a:p>
          <a:p>
            <a:pPr eaLnBrk="1" hangingPunct="1">
              <a:defRPr/>
            </a:pPr>
            <a:r>
              <a:rPr lang="ru-RU" sz="2000"/>
              <a:t>Ф. Шиллер, </a:t>
            </a:r>
          </a:p>
          <a:p>
            <a:pPr eaLnBrk="1" hangingPunct="1">
              <a:defRPr/>
            </a:pPr>
            <a:r>
              <a:rPr lang="ru-RU" sz="2000"/>
              <a:t>Г. Спенсер, </a:t>
            </a:r>
          </a:p>
          <a:p>
            <a:pPr eaLnBrk="1" hangingPunct="1">
              <a:defRPr/>
            </a:pPr>
            <a:r>
              <a:rPr lang="ru-RU" sz="2000"/>
              <a:t>К. Бюлер, </a:t>
            </a:r>
          </a:p>
          <a:p>
            <a:pPr eaLnBrk="1" hangingPunct="1">
              <a:defRPr/>
            </a:pPr>
            <a:r>
              <a:rPr lang="ru-RU" sz="2000"/>
              <a:t>3. Фрейд, </a:t>
            </a:r>
          </a:p>
          <a:p>
            <a:pPr eaLnBrk="1" hangingPunct="1">
              <a:defRPr/>
            </a:pPr>
            <a:r>
              <a:rPr lang="ru-RU" sz="2000"/>
              <a:t>Ж. Пиаже и др.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3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3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33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33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1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33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6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33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1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33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6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33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1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33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6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33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4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Игровые технологии</a:t>
            </a:r>
          </a:p>
        </p:txBody>
      </p:sp>
      <p:pic>
        <p:nvPicPr>
          <p:cNvPr id="4608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4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600200"/>
            <a:ext cx="67786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Теория К. Гросса.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Игра служит подготовкой</a:t>
            </a:r>
            <a:r>
              <a:rPr lang="ru-RU" sz="1600"/>
              <a:t> </a:t>
            </a:r>
            <a:r>
              <a:rPr lang="ru-RU" sz="2000"/>
              <a:t>к серьезной дальнейшей деятельности; в игре человек, упражняясь, совершенствует свои способности.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Теория игры Г. Спенсера.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Источник игры усматривается в избытке сил: избыточные силы, не израсходованные в жизни, в труде, находят себе выход в игре.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Теория К. Бюлера (теория функционального удовольствия).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Теория игры как деятельности, порождаемой удовольствием.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Фрейдистские теории игры.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игре видят реализацию вытесненных из жизни желаний, поскольку в игре часто разыгрывается и переживается то, что не удается реализовать в жизни.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34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34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34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4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34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34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1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34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/>
      <p:bldP spid="13414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4710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5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196975"/>
            <a:ext cx="6778625" cy="49291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Игра как метод обучения</a:t>
            </a:r>
            <a:endParaRPr lang="ru-RU" sz="2000" i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современной школе игровая деятельность используется в следующих случаях: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 качестве самостоятельных технологий для освоения понятия, темы и даже раздела учебного предмета;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как элемент более общей технологии;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 качестве урока или его части (введение, контроль);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как технология внеклассной работы.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Понятие </a:t>
            </a:r>
            <a:r>
              <a:rPr lang="ru-RU" sz="2000" b="1"/>
              <a:t>«игровые педагогические технологии»</a:t>
            </a:r>
            <a:r>
              <a:rPr lang="ru-RU" sz="2000"/>
              <a:t> включает обширную группу методов и приемов организации педагогического процесса в форме различных педагогических игр.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Признак педагогической игры — четко поставленная цель обучения и соответствующий ей педагогический результат.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5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5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5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5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5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0" grpId="0"/>
      <p:bldP spid="13517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778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4813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6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125538"/>
            <a:ext cx="6778625" cy="5000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Игровая форма занятий создается на уроках при помощи игровых приемов и ситуаций, выступающих как средство побуждения, стимулирования к учебной деятельности.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Реализация игровых приемов и ситуаций происходит по следующим основным направлениям: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дидактическая цель ставится перед учащимися в форме игровой задачи;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учебная деятельность подчиняется правилам игры;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учебный материал используется в качестве ее средства;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 учебную деятельность вводится элемент соревнования, который переводит дидактическую задачу в игровую;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успешное выполнение дидактического задания связывается с игровым результатом.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Игра отличается тем, что человек, обучаясь в ходе игры, и не подозревает о том, что чему-то учится.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6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6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6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6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6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6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6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/>
      <p:bldP spid="13619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</a:t>
            </a:r>
            <a:r>
              <a:rPr lang="ru-RU"/>
              <a:t> </a:t>
            </a:r>
            <a:r>
              <a:rPr lang="ru-RU" sz="2800"/>
              <a:t>технологии</a:t>
            </a:r>
          </a:p>
        </p:txBody>
      </p:sp>
      <p:pic>
        <p:nvPicPr>
          <p:cNvPr id="4915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7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196975"/>
            <a:ext cx="6778625" cy="49291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/>
              <a:t>Функции педагогических игр</a:t>
            </a:r>
            <a:endParaRPr lang="ru-RU" sz="24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социокультурная;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межнациональной коммуникации;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самореализации человека в игре;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коммуникативная;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диагностическая;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игротерапевтическая;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коррекционная;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развлекательная.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7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7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7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7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7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7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/>
      <p:bldP spid="13722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017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31900" cy="1624013"/>
          </a:xfrm>
        </p:spPr>
      </p:pic>
      <p:sp>
        <p:nvSpPr>
          <p:cNvPr id="138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836613"/>
            <a:ext cx="7570787" cy="5218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Игровые мотивы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1. Мотивы общения: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Учащиеся учатся общаться, учитывать мнение товарищей.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 решении коллективных задач используются разные возможности учащихся.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Совместные эмоциональные переживания способствуют укреплению межличностных отношений.</a:t>
            </a: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2.	Моральные мотивы.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Каждый ученик может проявить себя, свои знания, умения, свой характер, волевые качества, свое отношение к деятельности, к людям.</a:t>
            </a: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3.	Познавательные мотивы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8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8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8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8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8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8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/>
      <p:bldP spid="138244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120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31900" cy="1624013"/>
          </a:xfrm>
        </p:spPr>
      </p:pic>
      <p:sp>
        <p:nvSpPr>
          <p:cNvPr id="141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836613"/>
            <a:ext cx="7570787" cy="5218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Игровые мотивы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3.	Познавательные мотивы: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Игра стимулирует учащегося к достижению цели (победе) и осознанию пути достижения цели (нужно знать больше других).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Результат зависит от самого игрока, уровня его подготовленности, способностей, выдержки, умений, характера.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Обезличенный процесс обучения в игре приобретает личностные значения.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Ситуация успеха создает благоприятный эмоциональный фон для развития познавательного интереса.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Состязательность притягательна для детей. Удовольствие, полученное от игры, создает комфортное состояние на уроках и усиливает желание изучать предмет.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 игре всегда есть некое таинство — неполученный ответ, что активизирует мыслительную деятельность ученика, толкает на поиск ответа.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 процессе достижения общей цели активизируется мыслительная деятельность.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1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1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1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1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1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1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/>
      <p:bldP spid="14131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222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39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196975"/>
            <a:ext cx="6778625" cy="49291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Организация игр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Выбор игры </a:t>
            </a:r>
            <a:r>
              <a:rPr lang="ru-RU" sz="2000"/>
              <a:t>зависит: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от того, каков ребенок, что ему необходимо,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какие воспитательные задачи требуют своего разрешения,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если игра коллективная, необходимо хорошо знать, каков состав играющих, их интеллектуальное развитие, физическая подготовленность, особенности возраста, интересы, уровни общения и совместимости и т. п.,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от времени ее проведения,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природно-климатических условий,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протяженности времени, светового дня и месяца ее проведения,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от наличия игровых аксессуаров,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от конкретной ситуации, сложившейся в детском коллективе.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9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9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9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9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9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9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39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9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92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325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0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1052513"/>
            <a:ext cx="7272337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Цель игры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играх ребенком осуществляются цели нескольких уровней, взаимосвязанных между собой.</a:t>
            </a:r>
            <a:endParaRPr lang="ru-RU" sz="2000" b="1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i="1"/>
              <a:t>Первая цель</a:t>
            </a:r>
            <a:r>
              <a:rPr lang="ru-RU" sz="2000" b="1"/>
              <a:t> — удовольствие от самого процесса игры. В этой цели отражена установка, определяющая готовность к любой активности, если она приносит радость.</a:t>
            </a:r>
            <a:endParaRPr lang="ru-RU" sz="2000" b="1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i="1"/>
              <a:t>Цель второго уровня</a:t>
            </a:r>
            <a:r>
              <a:rPr lang="ru-RU" sz="2000" b="1"/>
              <a:t> — функциональная, она связана с выполнением правил игры, разыгрыванием сюжетов, ролей.</a:t>
            </a:r>
            <a:endParaRPr lang="ru-RU" sz="2000" b="1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i="1"/>
              <a:t>Цель третьего уровня</a:t>
            </a:r>
            <a:r>
              <a:rPr lang="ru-RU" sz="2000" b="1"/>
              <a:t> отражает творческие задачи игры — разгадать, угадать, распутать, добиться результатов и т. п.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0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0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0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Понятие «педагогические технологии»</a:t>
            </a:r>
          </a:p>
        </p:txBody>
      </p:sp>
      <p:pic>
        <p:nvPicPr>
          <p:cNvPr id="1741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57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600200"/>
            <a:ext cx="6778625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Технология обучения — системная категория, структурными составляющими которой являются:</a:t>
            </a:r>
          </a:p>
          <a:p>
            <a:pPr eaLnBrk="1" hangingPunct="1">
              <a:defRPr/>
            </a:pPr>
            <a:r>
              <a:rPr lang="ru-RU"/>
              <a:t>цели обучения;</a:t>
            </a:r>
          </a:p>
          <a:p>
            <a:pPr eaLnBrk="1" hangingPunct="1">
              <a:defRPr/>
            </a:pPr>
            <a:r>
              <a:rPr lang="ru-RU"/>
              <a:t>содержание обучения;</a:t>
            </a:r>
          </a:p>
          <a:p>
            <a:pPr eaLnBrk="1" hangingPunct="1">
              <a:defRPr/>
            </a:pPr>
            <a:r>
              <a:rPr lang="ru-RU"/>
              <a:t>средства педагогического взаимодействия;</a:t>
            </a:r>
          </a:p>
          <a:p>
            <a:pPr eaLnBrk="1" hangingPunct="1">
              <a:defRPr/>
            </a:pPr>
            <a:r>
              <a:rPr lang="ru-RU"/>
              <a:t>организация учебного процесса;</a:t>
            </a:r>
          </a:p>
          <a:p>
            <a:pPr eaLnBrk="1" hangingPunct="1">
              <a:defRPr/>
            </a:pPr>
            <a:r>
              <a:rPr lang="ru-RU"/>
              <a:t>ученик, учитель;</a:t>
            </a:r>
          </a:p>
          <a:p>
            <a:pPr eaLnBrk="1" hangingPunct="1">
              <a:defRPr/>
            </a:pPr>
            <a:r>
              <a:rPr lang="ru-RU"/>
              <a:t>результат деятельности.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57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57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115716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427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4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1052513"/>
            <a:ext cx="7272337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Предложение игры детям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Задача - возбудить интерес к ней, когда совпадают цели воспитания и желания ребенка.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Интерес вызывают: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игрушки или предметы для игры,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игровые афиши,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игровые радиообъявления и т. п.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предложение игры входит объяснение ее правил и техники действий.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Игру следует объяснять кратко и точно, непосредственно перед ее началом.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объяснение входит: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название игры,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рассказ о ее содержании,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объяснение основных и второстепенных правил,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различение играющих,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объяснение значения игровых аксессуаров.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4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4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4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4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4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4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4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4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4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4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4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4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4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4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4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4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4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4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44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4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4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4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4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4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4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4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4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529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3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81075"/>
            <a:ext cx="7138987" cy="5145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Разбивка на команды, группы,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распределение ролей в игре.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Разбивка на коллектив требует соблюдения этики, учета привязанностей, симпатий, антипатий.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Распределение ролей. Роли могут быть активными и пассивными, главными и второстепенными. Распределение не должно зависеть от пола ребенка, возраста, физических особенностей.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Приемы: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назначение на роль непосредственно взрослым;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назначение на роль через старшего (капитана, водящего);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выбор на роль по итогам игровых конкурсов (лучший проект, костюм, сценарий);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добровольное принятие роли ребенком, по его желанию;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очередность выполнения роли в игре.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3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4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632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5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81075"/>
            <a:ext cx="7138987" cy="5145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Развитие игровой ситуации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Под развитием понимается  изменение положения играющих, усложнение правил игры, смена обстановки, эмоциональное насыщение игровых действий.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Основные принципы организации игры: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отсутствие принуждения любой формы при вовлечении детей в игру;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принцип развития игровой динамики;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принцип поддержания игровой атмосферы (поддержание реальных чувств детей);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принцип взаимосвязи игровой и неигровой деятельности;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принципы перехода от простейших игр к сложным игровым формам.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5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5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5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5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5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5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5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5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5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5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5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5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5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5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Игровые технологии</a:t>
            </a:r>
          </a:p>
        </p:txBody>
      </p:sp>
      <p:pic>
        <p:nvPicPr>
          <p:cNvPr id="5734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6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81075"/>
            <a:ext cx="7138987" cy="5145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Правила проведения игровых уроков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Предварительная подготовка. </a:t>
            </a:r>
            <a:r>
              <a:rPr lang="ru-RU" sz="2000"/>
              <a:t>Обсудить круг вопросов и форму проведения. Должны быть заранее распределены роли. Это стимулирует познавательную деятельность.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Обязательные атрибуты игры: </a:t>
            </a:r>
            <a:r>
              <a:rPr lang="ru-RU" sz="2000"/>
              <a:t>оформление, карта города, корона для короля, соответствующая перестановка мебели, что создает новизну; эффект неожиданности  будет способствовать повышению эмоционального фона урока.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Обязательная констатация результата игры.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Компетентное жюри.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Обязательны игровые моменты необучающего характера </a:t>
            </a:r>
            <a:r>
              <a:rPr lang="ru-RU" sz="2000"/>
              <a:t>для переключения внимания и снятия напряжения.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i="1"/>
              <a:t>Главное — уважение к личности ученика, не убить интерес к работе, а стремиться развивать его, не оставляя чувства тревоги и неуверенности в своих силах.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14643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Коллективные педагогические технологии</a:t>
            </a:r>
          </a:p>
        </p:txBody>
      </p:sp>
      <p:pic>
        <p:nvPicPr>
          <p:cNvPr id="5837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36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Коллективные способы обучения (КСО) появились в 1918 г. Педагог А. Г. Ривин (1877—1944) разработал и апробировал новую технологию учебно-воспитательной работы.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впервые в отечественной и мировой педагогике в течение года шла интенсивная учебная деятельность в сменных парах и микрогруппах;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впервые был создан разновозрастный самообразовательный учебный коллектив, который сам себя обучал, сам себя контролировал, самоуправлялся, и все это — при лидирующей роли учителя.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/>
      <p:bldP spid="11366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Коллективные педагогические технологии</a:t>
            </a:r>
          </a:p>
        </p:txBody>
      </p:sp>
      <p:pic>
        <p:nvPicPr>
          <p:cNvPr id="5939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7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Актуальность коллективных способов обучения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определяется тем, что она предлагает путь разрешения многих назревших проблем и противоречий современного образования.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Противоречие между мотивацией и стимуляцией учения школьников.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Между пассивно-созерцательными и активно-преобразовательными видами учебной деятельности.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Между психологическим комфортом и дискомфортом.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Между воспитанием и обучением.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Между индивидуальным развитием и стандартами обучения.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Между субъект-субъектными и субъект-объектными отношениями.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7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7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7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7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7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60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Коллективные педагогические технологии</a:t>
            </a:r>
          </a:p>
        </p:txBody>
      </p:sp>
      <p:pic>
        <p:nvPicPr>
          <p:cNvPr id="6041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48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476375" y="1268413"/>
            <a:ext cx="7488238" cy="48577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Методика коллективных способов обучения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Специфика коллективных способов обучения (КСО) состоит в соблюдении следующих принципов: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наличие сменных пар учащихся,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их взаимообучение,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взаимоконтроль,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взаимоуправление.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Методики КСО, применяемые в различных ситуациях ( </a:t>
            </a:r>
            <a:r>
              <a:rPr lang="ru-RU" sz="1800"/>
              <a:t>А. Г. Ривин</a:t>
            </a:r>
            <a:r>
              <a:rPr lang="ru-RU" sz="2000"/>
              <a:t>):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изучение текстового материала по любому учебному предмету;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взаимопередача текстов;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взаимообмен заданиями;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решение задач и примеров по учебнику;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взаимные диктанты;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разучивание стихотворений в сменных парах;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выполнение упражнений в парах;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работа по вопросникам;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изучение иностранного языка.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8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8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8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8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8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8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8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84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84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84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84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484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84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4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Коллективные педагогические технологии</a:t>
            </a:r>
          </a:p>
        </p:txBody>
      </p:sp>
      <p:pic>
        <p:nvPicPr>
          <p:cNvPr id="6144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pic>
        <p:nvPicPr>
          <p:cNvPr id="149509" name="Picture 5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/>
          <a:srcRect l="-2254" t="3273" b="33502"/>
          <a:stretch>
            <a:fillRect/>
          </a:stretch>
        </p:blipFill>
        <p:spPr>
          <a:xfrm>
            <a:off x="1692275" y="1557338"/>
            <a:ext cx="7058025" cy="3195637"/>
          </a:xfrm>
        </p:spPr>
      </p:pic>
      <p:sp>
        <p:nvSpPr>
          <p:cNvPr id="61444" name="Text Box 7"/>
          <p:cNvSpPr txBox="1">
            <a:spLocks noChangeArrowheads="1"/>
          </p:cNvSpPr>
          <p:nvPr/>
        </p:nvSpPr>
        <p:spPr bwMode="auto">
          <a:xfrm>
            <a:off x="2339975" y="5084763"/>
            <a:ext cx="5761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Технологическая схема КСО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Групповые педагогические технологии</a:t>
            </a:r>
          </a:p>
        </p:txBody>
      </p:sp>
      <p:pic>
        <p:nvPicPr>
          <p:cNvPr id="6246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0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484313"/>
            <a:ext cx="7058025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 групповым технологиям</a:t>
            </a:r>
            <a:r>
              <a:rPr lang="ru-RU" sz="2000"/>
              <a:t> можно отнести: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классно-урочную организацию;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лекционно-семинарскую систему;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дидактические игры;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бригадно-лабораторный метод и др.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Они позволяют реализовать основные условия коллективности: осознание общей цели, целесообразное распределение обязанностей, взаимную зависимость и контроль.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Организационная структура групповых способов обучения (ГСО) может быть комбинированной, т. е. содержать в себе различные </a:t>
            </a:r>
            <a:r>
              <a:rPr lang="ru-RU" sz="2000" b="1"/>
              <a:t>формы</a:t>
            </a:r>
            <a:r>
              <a:rPr lang="ru-RU" sz="2000"/>
              <a:t>: </a:t>
            </a:r>
            <a:r>
              <a:rPr lang="ru-RU" sz="2000" b="1" i="1"/>
              <a:t>групповую</a:t>
            </a:r>
            <a:r>
              <a:rPr lang="ru-RU" sz="2000" b="1"/>
              <a:t> </a:t>
            </a:r>
            <a:r>
              <a:rPr lang="ru-RU" sz="2000"/>
              <a:t>(один учит многих), </a:t>
            </a:r>
            <a:r>
              <a:rPr lang="ru-RU" sz="2000" b="1" i="1"/>
              <a:t>парную, индивидуальную </a:t>
            </a:r>
            <a:r>
              <a:rPr lang="ru-RU" sz="2000" b="1"/>
              <a:t>(</a:t>
            </a:r>
            <a:r>
              <a:rPr lang="ru-RU" sz="1800" b="1"/>
              <a:t>п</a:t>
            </a:r>
            <a:r>
              <a:rPr lang="ru-RU" sz="1800"/>
              <a:t>о В. К. Дьяченко</a:t>
            </a:r>
            <a:r>
              <a:rPr lang="ru-RU" sz="2000" b="1"/>
              <a:t>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Типы группового обучения: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обучение партнеров (в парах);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группа, сидящая вместе;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маленькая команда;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задание для всего класса.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0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0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0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0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0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0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0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0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0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05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05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/>
      <p:bldP spid="15053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35150" y="260350"/>
            <a:ext cx="6778625" cy="5762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Групповые педагогические технологии</a:t>
            </a:r>
          </a:p>
        </p:txBody>
      </p:sp>
      <p:pic>
        <p:nvPicPr>
          <p:cNvPr id="6349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07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08050"/>
            <a:ext cx="7138987" cy="56880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Психолого-педагогическое обоснование</a:t>
            </a:r>
            <a:r>
              <a:rPr lang="ru-RU" sz="2000"/>
              <a:t> ГСО: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реализация принципа деятельности;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формирование мотивации учения и обучения;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всеобщий, всеохватывающий контроль знаний;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психологический комфорт в учебном коллективе;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единство воспитания и обучения;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реализация субъект-субъектных отношений.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0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0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0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Понятие «педагогические технологии»</a:t>
            </a:r>
          </a:p>
        </p:txBody>
      </p:sp>
      <p:pic>
        <p:nvPicPr>
          <p:cNvPr id="1843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67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403350" y="1600200"/>
            <a:ext cx="72834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Технология — это совокупность приемов, применяемых в каком-либо деле, в искусстве («Толковый словарь русского языка»).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Технология — это искусство, мастерство, умение, совокупность методов обработки, изменения состояния (В. М. Шепель).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Технология обучения — это составная процессуальная часть дидактической системы (М. Чошанов).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40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Групповые педагогические технологии</a:t>
            </a:r>
          </a:p>
        </p:txBody>
      </p:sp>
      <p:pic>
        <p:nvPicPr>
          <p:cNvPr id="6451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5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052513"/>
            <a:ext cx="6851650" cy="50736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/>
              <a:t>Преимущества группового обучения:</a:t>
            </a:r>
            <a:endParaRPr lang="ru-RU" sz="20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приобщение к важным навыкам жизни: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               действенное общение,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               умение слушать,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               умение стать на точку зрения другого,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               умение разрешать конфликты,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               умение работать сообща для достижения общей цели;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улучшается академическая успеваемость;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воспитывается самоуважение;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укрепляется дружба в классе, меняется отношение к школе;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появляется возможность избежать негативных сторон соревнования (состязания);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учащиеся убеждаются в ценности взаимопомощи.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5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5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5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5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56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56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Групповые педагогические технологии</a:t>
            </a:r>
          </a:p>
        </p:txBody>
      </p:sp>
      <p:pic>
        <p:nvPicPr>
          <p:cNvPr id="6553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6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81075"/>
            <a:ext cx="7345362" cy="56165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Технология группового обучения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1.	Установить правила и обучить им: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представить «готовые» правила или предложить разработать их самостоятельно;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обсудить правила (ответственность, демократия);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правил должно быть не более 5;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правила положительные лучше отрицательных;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правила должны быть написаны на видном месте;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правила должны строго выполняться всеми участниками игры.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2.	Назначить каждому свою роль.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Дети должны знать не только конкретную задачу, но и цель урока. Задание нужно всегда выдавать большее, чем дети смогут выполнить.</a:t>
            </a: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3. Распределить задания и каждому указать время его выполнения.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4. Дать классу ответный комментарий.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Дети хотят знать, как они работали, адекватны ли их ответы вашим ожиданиям.</a:t>
            </a:r>
            <a:endParaRPr lang="ru-RU" sz="2000" b="1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6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6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6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6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6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6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6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6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6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6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6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6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667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6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Групповые педагогические технологии</a:t>
            </a:r>
          </a:p>
        </p:txBody>
      </p:sp>
      <p:pic>
        <p:nvPicPr>
          <p:cNvPr id="6656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7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052513"/>
            <a:ext cx="685165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/>
              <a:t>Пути достижения максимального успеха:</a:t>
            </a:r>
            <a:endParaRPr lang="ru-RU" sz="24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учиться правилам,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учиться навыкам групповой работы;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создать общность;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учиться ответственности;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/>
              <a:t>взаимное соответствие группового обучения и задания.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7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7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/>
      <p:bldP spid="157700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0"/>
              <a:t>Сравнение коллективных и групповых способов обучения</a:t>
            </a:r>
          </a:p>
        </p:txBody>
      </p:sp>
      <p:pic>
        <p:nvPicPr>
          <p:cNvPr id="6758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1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Рекомендуется разграничивать КСО и ГСО.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 ГСО в каждый момент учебного времени только один участник коллектива — учитель, консультант;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 КСО одновременно несколько учащихся воздействуют на всех остальных. В ученическом коллективе все учат каждого и каждый учит всех.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По В. К. Дьяченко, обучение есть общение обучающих и обучаемых. Вид общения определяет и организационную форму обучения.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  <p:bldP spid="161796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2051050" y="188913"/>
            <a:ext cx="6059488" cy="94138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0"/>
              <a:t>Сравнение коллективных и групповых способов обучения</a:t>
            </a:r>
          </a:p>
        </p:txBody>
      </p:sp>
      <p:pic>
        <p:nvPicPr>
          <p:cNvPr id="68610" name="Picture 8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3190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3991" name="Group 151"/>
          <p:cNvGraphicFramePr>
            <a:graphicFrameLocks noGrp="1"/>
          </p:cNvGraphicFramePr>
          <p:nvPr>
            <p:ph idx="1"/>
          </p:nvPr>
        </p:nvGraphicFramePr>
        <p:xfrm>
          <a:off x="1403350" y="1125538"/>
          <a:ext cx="7272338" cy="4784725"/>
        </p:xfrm>
        <a:graphic>
          <a:graphicData uri="http://schemas.openxmlformats.org/drawingml/2006/table">
            <a:tbl>
              <a:tblPr/>
              <a:tblGrid>
                <a:gridCol w="3562350"/>
                <a:gridCol w="3709988"/>
              </a:tblGrid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ГСО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КСО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Организационные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Четкость, упорядоченность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Отсутствует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Говорит один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Говорят все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Общение учащихся отсутствует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Общаются все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Молчание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Рабочий шум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Постоянное рабочее место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Смена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Дидактические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Обучает педагог-профессионал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Обучают ученики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Весь материал сразу и для всех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Разные темпы и материал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Мало самостоятельности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Полная самостоятельность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Сотрудничество отсутствует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Сотрудничество – основа обучения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Усвоение и применение разнесены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Максимально приближены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3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6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411413" y="188913"/>
            <a:ext cx="6059487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0"/>
              <a:t>Сравнение коллективных и групповых способов обучения</a:t>
            </a:r>
          </a:p>
        </p:txBody>
      </p:sp>
      <p:pic>
        <p:nvPicPr>
          <p:cNvPr id="69634" name="Picture 3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3190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5967" name="Group 79"/>
          <p:cNvGraphicFramePr>
            <a:graphicFrameLocks noGrp="1"/>
          </p:cNvGraphicFramePr>
          <p:nvPr>
            <p:ph idx="1"/>
          </p:nvPr>
        </p:nvGraphicFramePr>
        <p:xfrm>
          <a:off x="1619250" y="1125538"/>
          <a:ext cx="6913563" cy="5029200"/>
        </p:xfrm>
        <a:graphic>
          <a:graphicData uri="http://schemas.openxmlformats.org/drawingml/2006/table">
            <a:tbl>
              <a:tblPr/>
              <a:tblGrid>
                <a:gridCol w="3214688"/>
                <a:gridCol w="3698875"/>
              </a:tblGrid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ГСО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КСО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Развивающие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Ученик – объект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Ученик – субъект + объект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Уравниловка, усреднение способностей детей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В соответствии с индивидуальными особенностями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Систематический характер обучения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Спонтанный характер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Не учатся выступать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Учатся выступать, рассуждать, доказывать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Не умеют объяснять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Развивают педагогические способности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Воспитательные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Каждый работает на себя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На себя и на других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Отношения - неколлективистские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Отношения ответственной зависимости (коллективистские)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6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0"/>
              <a:t>Сравнение коллективных и групповых способов обучения</a:t>
            </a:r>
          </a:p>
        </p:txBody>
      </p:sp>
      <p:pic>
        <p:nvPicPr>
          <p:cNvPr id="7065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28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Рекомендуется разграничивать КСО и ГСО.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 ГСО в каждый момент учебного времени только один участник коллектива — учитель, консультант;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 КСО одновременно несколько учащихся воздействуют на всех остальных. В ученическом коллективе все учат каждого и каждый учит всех.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По В. К. Дьяченко, обучение есть общение обучающих и обучаемых. Вид общения определяет и организационную форму обучения.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2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2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2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  <p:bldP spid="162820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274638"/>
            <a:ext cx="6778625" cy="9223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Технологии личностно-ориентированного образования</a:t>
            </a:r>
          </a:p>
        </p:txBody>
      </p:sp>
      <p:pic>
        <p:nvPicPr>
          <p:cNvPr id="7168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97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/>
              <a:t>Принципиально важным моментом для понимания сущности педагогической технологии является </a:t>
            </a:r>
            <a:r>
              <a:rPr lang="ru-RU" sz="2000" b="1" i="1"/>
              <a:t>определение позиции ребенка</a:t>
            </a:r>
            <a:r>
              <a:rPr lang="ru-RU" sz="2000" i="1"/>
              <a:t> в образовательном процессе, </a:t>
            </a:r>
            <a:r>
              <a:rPr lang="ru-RU" sz="2000" b="1" i="1"/>
              <a:t>отношение к ребенку</a:t>
            </a:r>
            <a:r>
              <a:rPr lang="ru-RU" sz="2000" i="1"/>
              <a:t> со стороны взрослых.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Личностно-ориентированные технологии</a:t>
            </a:r>
            <a:r>
              <a:rPr lang="ru-RU" sz="2000"/>
              <a:t> ставят в центр всей школьной образовательной системы личность ребенка, обеспечение комфортных, бесконфликтных и безопасных условий ее развития, реализации ее природных потенциалов.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Личность ребенка в этой технологии является целью образовательной системы.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центре внимания педагога — уникальная целостная личность ребенка, стремящаяся к максимальной реализации своих возможностей (самоактуализации), открытая для восприятия нового опыта, способная на осознанный и ответственный выбор в разнообразных жизненных ситуациях.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188913"/>
            <a:ext cx="7056437" cy="7191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270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69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268413"/>
            <a:ext cx="685165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Личностно-ориентированные технологии характеризуются: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антропоцентричностью;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гуманистической сущностью;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психотерапевтической направленностью;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ставят цель разностороннее, свободное и творческое развитие ребенка.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рамках личностно-ориентированных технологий самостоятельными направлениями выделяются: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гуманно-личностные технологии;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технологии сотрудничества;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технологии свободного воспитания;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эзотерические технологии. </a:t>
            </a:r>
            <a:endParaRPr lang="ru-RU" sz="2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6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6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6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6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6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6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6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6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6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6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6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6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69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69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69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69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188913"/>
            <a:ext cx="7056437" cy="7191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373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2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268413"/>
            <a:ext cx="685165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Гуманно-личностные технологии</a:t>
            </a:r>
            <a:r>
              <a:rPr lang="ru-RU" sz="2000"/>
              <a:t> отличаются своей гуманистической сущностью, психотерапевтической направленностью на поддержку личности, помощь ей. Они «исповедуют» идеи уважения и любви к ребенку, оптимистическую веру в его творческие силы, отвергая принуждение.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Технологии сотрудничества</a:t>
            </a:r>
            <a:r>
              <a:rPr lang="ru-RU" sz="2000"/>
              <a:t> реализуют демократизм, равенство, партнерство в субъект-субъектных отношениях педагога и ребенка. Учитель и учащиеся совместно вырабатывают цели, содержание, дают оценки, находясь в состоянии сотрудничества, сотворчества.</a:t>
            </a:r>
            <a:endParaRPr lang="ru-RU" sz="2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Понятие «педагогические технологии»</a:t>
            </a:r>
          </a:p>
        </p:txBody>
      </p:sp>
      <p:pic>
        <p:nvPicPr>
          <p:cNvPr id="1945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7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92275" y="1600200"/>
            <a:ext cx="69945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совокупность психолого-педагогических установок, определяющих социальный набор и компоновку форм, методов, способов, приемов обучения, воспитательных средств; она есть инструментарий педагогического процесса (Б. Т. Лихачев).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это содержательная техника реализации учебного процесса (В. П. Беспалько).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это описание процесса достижения планируемых результатов обучения    (И. П. Волков).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это продуманная во всех деталях модель совместной педагогической деятельности по проектированию, организации и проведению учебного процесса с безусловным обеспечением комфортных условий для учащихся и учителя (В. М. Монахов).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это системный метод создания, применения и определения всего процесса преподавания и усвоения знаний с учетом технических и человеческих ресурсов и их взаимодействия, ставящий своей задачей оптимизацию форм образования (ЮНЕСКО).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системная совокупность и порядок функционирования всех личностных, инструментальных и методологических средств, используемых для достижения педагогических целей (М. В. Кларин).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/>
              <a:t>содержательное обобщение, вбирающее в себя смыслы всех определений всех предыдущих авторов (Г. К. Селевко).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  <p:bldP spid="117764" grpId="0" uiExpand="1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188913"/>
            <a:ext cx="6923087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475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79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Технологии свободного воспитания</a:t>
            </a:r>
            <a:r>
              <a:rPr lang="ru-RU" sz="2000"/>
              <a:t> делают акцент на предоставлении ребенку свободы выбора и самостоятельности в большей или меньшей сфере его жизнедеятельности. Осуществляя выбор, ребенок реализует позицию субъекта, идя к результату от внутреннего побуждения, а не от внешнего воздействия.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Эзотерические технологии</a:t>
            </a:r>
            <a:r>
              <a:rPr lang="ru-RU" sz="2000"/>
              <a:t> основаны на учении об эзотерическом («неосознаваемом», подсознательном) знании — Истине и путях, ведущих к ней. Педагогический процесс — это не сообщение, не общение, а приобщение к Истине. В эзотерической парадигме сам человек (ребенок) становится центром информационного взаимодействия со Вселенной.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7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7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0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8175" y="188913"/>
            <a:ext cx="6911975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</a:t>
            </a:r>
            <a:r>
              <a:rPr lang="ru-RU" sz="3200"/>
              <a:t> </a:t>
            </a:r>
            <a:r>
              <a:rPr lang="ru-RU" sz="2800"/>
              <a:t>технологии</a:t>
            </a:r>
          </a:p>
        </p:txBody>
      </p:sp>
      <p:pic>
        <p:nvPicPr>
          <p:cNvPr id="7577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8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052513"/>
            <a:ext cx="6851650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Требования к личностно-ориентированным технологиям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(Е. В. Бондаревская)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диалогичность,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деятельностно-творческий характер,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поддержка индивидуального развития ребенка,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предоставление ему необходимого пространства свободы для принятия самостоятельных решений, творчества, выбора содержания и способов обучения и поведения.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8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8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8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8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8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8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8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8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8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8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8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8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8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8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8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8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92275" y="188913"/>
            <a:ext cx="6994525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680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699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Требования к учителю</a:t>
            </a:r>
            <a:r>
              <a:rPr lang="ru-RU" sz="2000"/>
              <a:t> (Е. В. Бондаревская):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иметь ценностное отношение к ребенку, культуре, творчеству;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проявлять гуманную педагогическую позицию;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заботиться об экологии детства, сохранении душевного и физического здоровья детей;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уметь создавать и постоянно обогащать культурно-информационную и предметно-развивающую образовательную среду;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уметь работать с содержанием обучения, придавая ему личностно-смысловую направленность;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владеть разнообразными педагогическими технологиями, умеет придать им личностно-развивающую направленность;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проявлять заботу о развитии и поддержке индивидуальности каждого ребенка.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9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6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69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9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69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69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1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69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  <p:bldP spid="16998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92275" y="188913"/>
            <a:ext cx="6994525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782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1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00200"/>
            <a:ext cx="685165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/>
          </a:p>
          <a:p>
            <a:pPr eaLnBrk="1" hangingPunct="1">
              <a:buFont typeface="Wingdings" pitchFamily="2" charset="2"/>
              <a:buNone/>
              <a:defRPr/>
            </a:pPr>
            <a:endParaRPr lang="ru-RU"/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1116013" y="3716338"/>
            <a:ext cx="3455987" cy="2665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внимательное, приветливое отношение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учителя к ученикам,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доверие к ним,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привлечение к планированию урока,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создание ситуаций взаимного обучения,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использование деятельностного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содержания, игр, различных форм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драматизации, творческих работ,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позитивная оценка достижений,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диалогичное общение и др.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1116013" y="1989138"/>
            <a:ext cx="3384550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обеспечивают общую педагогическую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поддержку всех учащихся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и создают необходимый для этого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тон доброжелательности,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взаимопонимания и сотрудничества</a:t>
            </a:r>
          </a:p>
        </p:txBody>
      </p:sp>
      <p:sp>
        <p:nvSpPr>
          <p:cNvPr id="171025" name="Rectangle 17"/>
          <p:cNvSpPr>
            <a:spLocks noChangeArrowheads="1"/>
          </p:cNvSpPr>
          <p:nvPr/>
        </p:nvSpPr>
        <p:spPr bwMode="auto">
          <a:xfrm>
            <a:off x="4932363" y="1989138"/>
            <a:ext cx="3960812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индивидуально-личностная поддержка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и диагностика индивидуального развития,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обученности, воспитанности,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выявление личных проблем детей,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отслеживание процессов развития </a:t>
            </a:r>
          </a:p>
          <a:p>
            <a:pPr algn="ctr"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каждого ребенка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.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4932363" y="3716338"/>
            <a:ext cx="3960812" cy="2665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дозирование педагогической помощи,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ситуации успеха,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создание условий для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самореализации личности,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повышение статуса ученика,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значимости его личных «вкладов»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 решение общих задач.</a:t>
            </a:r>
          </a:p>
          <a:p>
            <a:pPr algn="ctr">
              <a:defRPr/>
            </a:pPr>
            <a:endParaRPr lang="ru-RU" sz="1600">
              <a:cs typeface="+mn-cs"/>
            </a:endParaRPr>
          </a:p>
        </p:txBody>
      </p:sp>
      <p:sp>
        <p:nvSpPr>
          <p:cNvPr id="171027" name="Rectangle 19"/>
          <p:cNvSpPr>
            <a:spLocks noChangeArrowheads="1"/>
          </p:cNvSpPr>
          <p:nvPr/>
        </p:nvSpPr>
        <p:spPr bwMode="auto">
          <a:xfrm>
            <a:off x="3132138" y="981075"/>
            <a:ext cx="3455987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Средства поддержки </a:t>
            </a:r>
          </a:p>
          <a:p>
            <a:pPr algn="ctr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ребенка в обучении</a:t>
            </a:r>
          </a:p>
        </p:txBody>
      </p:sp>
      <p:sp>
        <p:nvSpPr>
          <p:cNvPr id="77833" name="Line 20"/>
          <p:cNvSpPr>
            <a:spLocks noChangeShapeType="1"/>
          </p:cNvSpPr>
          <p:nvPr/>
        </p:nvSpPr>
        <p:spPr bwMode="auto">
          <a:xfrm flipH="1">
            <a:off x="3563938" y="1700213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7834" name="Line 22"/>
          <p:cNvSpPr>
            <a:spLocks noChangeShapeType="1"/>
          </p:cNvSpPr>
          <p:nvPr/>
        </p:nvSpPr>
        <p:spPr bwMode="auto">
          <a:xfrm>
            <a:off x="5580063" y="1700213"/>
            <a:ext cx="2873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7835" name="Line 24"/>
          <p:cNvSpPr>
            <a:spLocks noChangeShapeType="1"/>
          </p:cNvSpPr>
          <p:nvPr/>
        </p:nvSpPr>
        <p:spPr bwMode="auto">
          <a:xfrm>
            <a:off x="2627313" y="35004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36" name="Line 25"/>
          <p:cNvSpPr>
            <a:spLocks noChangeShapeType="1"/>
          </p:cNvSpPr>
          <p:nvPr/>
        </p:nvSpPr>
        <p:spPr bwMode="auto">
          <a:xfrm>
            <a:off x="6732588" y="35004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71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274638"/>
            <a:ext cx="6923087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885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51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052513"/>
            <a:ext cx="6851650" cy="52562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Педагогика сотрудничества</a:t>
            </a: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Педагогику сотрудничества надо рассматривать как особого типа «проникающую» технологию, являющуюся воплощением нового педагогического мышления, источником прогрессивных идей и в той или иной мере входящей во многие современные педагогические технологии как их составная часть.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Целевые ориентации педагогики сотрудничества: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переход от педагогики требований к педагогике отношений;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гуманно-личностный подход к ребенку;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единство обучения и воспитания.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Сотрудничество</a:t>
            </a:r>
            <a:r>
              <a:rPr lang="ru-RU" sz="2000"/>
              <a:t> трактуется как идея совместной развивающей деятельности взрослых и детей, скрепленной взаимопониманием, проникновением в духовный мир друг друга, совместным анализом хода и результатов этой деятельности. 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/>
              <a:t>(«Концепция среднего образования </a:t>
            </a: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/>
              <a:t>Российской Федерации»)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1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1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1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1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1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1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1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1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1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1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1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1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1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1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1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1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1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1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1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1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1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1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6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274638"/>
            <a:ext cx="6923087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7987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052513"/>
            <a:ext cx="6851650" cy="52562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Направления педагогики сотрудничества 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1. Гуманно-личностный подход к ребенку.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центр школьной образовательной системы ставится развитие всей целостной совокупности качеств личности.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Цель школы</a:t>
            </a:r>
            <a:r>
              <a:rPr lang="ru-RU" sz="2000" b="1"/>
              <a:t> — </a:t>
            </a:r>
            <a:r>
              <a:rPr lang="ru-RU" sz="2000"/>
              <a:t>разбудить, вызвать к жизни внутренние силы и возможности, использовать их для более полного и свободного развития личности.</a:t>
            </a:r>
            <a:r>
              <a:rPr lang="ru-RU" sz="2000" b="1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2. Дидактический активизирующий и развивающий комплекс.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Открываются новые принципиальные подходы и тенденции в решении вопросов, «чему» и «как» учить детей; содержание обучения рассматривается как средство развития личности; обучение ведется обобщенным знаниям, умениям и навыкам и способам мышления; интеграция, вариативность; используется положительная стимуляция.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0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0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0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63713" y="274638"/>
            <a:ext cx="6923087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8089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51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476375" y="1052513"/>
            <a:ext cx="7488238" cy="52562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Направления педагогики сотрудничества 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3.  Концепция воспитания.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Отражает важнейшие тенденции развития воспитания: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превращение школы Знания в школу Воспитания;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постановка личности школьника в центр всей воспитательной системы;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гуманистическая ориентация воспитания, формирование общечеловеческих ценностей;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развитие творческих способностей ребенка;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возрождение русских национальных и культурных традиций;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сочетание индивидуального и коллективного воспитания;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постановка трудной цели.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4. Педагогизация окружающей среды.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Педагогика сотрудничества ставит школу в ведущее, ответственное положение по отношению к остальным институтам воспитания, деятельность которых должна быть рассмотрена и организована с позиций педагогической целесообразности.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5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5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5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5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5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5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5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5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5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5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5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5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5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5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5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5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5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5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5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5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5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5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5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5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5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5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5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5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5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5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5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5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5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5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5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188913"/>
            <a:ext cx="6923088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8192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61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052513"/>
            <a:ext cx="6851650" cy="52562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Гуманно-личностная технология Ш. А. Амонашвили</a:t>
            </a:r>
            <a:endParaRPr lang="ru-RU" sz="200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Технология «Школа жизни».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Целевые ориентации: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способствование становлению, развитию и воспитанию в ребенке благородного человека путем раскрытия его личностных качеств;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облагораживание души и сердца ребенка;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развитие и становление познавательных сил ребенка;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обеспечение условий для расширенного и углубленного объема знаний и умений;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идеал воспитания — самовоспитание.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6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6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6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6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6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6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6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6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0" grpId="0"/>
      <p:bldP spid="176132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188913"/>
            <a:ext cx="6923088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Личностно-ориентированные технологии</a:t>
            </a:r>
          </a:p>
        </p:txBody>
      </p:sp>
      <p:pic>
        <p:nvPicPr>
          <p:cNvPr id="8294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781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052513"/>
            <a:ext cx="6851650" cy="52562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Гуманно-личностная технология Ш. А. Амонашвили</a:t>
            </a:r>
            <a:r>
              <a:rPr lang="ru-RU" sz="2000"/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Методические приемы: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гуманизм: искусство любви к детям, детское счастье, свобода выбора, радость познания;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индивидуальный подход: изучение личности, развитие способностей, углубление в себя, педагогика успеха;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мастерство общения: закон взаимности, гласность, его величество «Вопрос», атмосфера романтики;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резервы семейной педагогики, родительские субботы, геронтология, культ родителей;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учебная деятельность: квазичтение и квазиписьмо, приемы материализации процессов чтения и письма, литературное творчество детей;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качественное оценивание: характеристика, пакет результатов, обучение самоанализу, самооценка.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8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8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8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/>
      <p:bldP spid="178180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Витагенные технологии</a:t>
            </a:r>
          </a:p>
        </p:txBody>
      </p:sp>
      <p:pic>
        <p:nvPicPr>
          <p:cNvPr id="8397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46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28775"/>
            <a:ext cx="6624638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/>
              <a:t>Витагенная педагогика</a:t>
            </a:r>
            <a:r>
              <a:rPr lang="ru-RU" sz="2400"/>
              <a:t> — педагогика, базирующаяся на использовании жизненного опыта учащихся.</a:t>
            </a:r>
            <a:endParaRPr lang="ru-RU" sz="2400" b="1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/>
              <a:t>Витагенное обучение</a:t>
            </a:r>
            <a:r>
              <a:rPr lang="ru-RU" sz="2400"/>
              <a:t> — реальный путь к истинному сотрудничеству учителей и учащихся, воспитывающих и воспитуемых; реальный путь слияния образования и самообразования, превращения субъект-объектных отношений в субъект-субъектные.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/>
              <a:t>Теоретические основы витагенного обучения разработаны академиком А.С. Белкиным.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2096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Понятие «педагогические технологии»</a:t>
            </a:r>
          </a:p>
        </p:txBody>
      </p:sp>
      <p:pic>
        <p:nvPicPr>
          <p:cNvPr id="2048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239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92275" y="1600200"/>
            <a:ext cx="69945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Источниками педагогической технологии являются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достижения педагогической, психологической и социальных наук,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передовой педагогический опыт,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народная педагогика,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все лучшее, что накоплено в отечественной и зарубежной педагогике прошлых лет.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Одна и та же технология в руках разных исполнителей может каждый раз выглядеть по-иному: здесь неизбежно присутствие личностной компоненты мастера, особенностей контингента учащихся, их общего настроения и психологического климата в классе. То есть педагогическая технология опосредуется свойствами личности, но не определяется ими.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3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3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3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3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9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8499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12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981075"/>
            <a:ext cx="7416800" cy="5173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Реализацию витагенного обучения обеспечивает метод голографических проекций.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/>
              <a:t>Голографический</a:t>
            </a:r>
            <a:r>
              <a:rPr lang="ru-RU" sz="1600"/>
              <a:t> — многомерный.</a:t>
            </a:r>
            <a:endParaRPr lang="ru-RU" sz="16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Голографический подход в педагогике</a:t>
            </a:r>
            <a:r>
              <a:rPr lang="ru-RU" sz="2000"/>
              <a:t> — объемное овладение знаниями.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Голографический метод проекции в обучении рассматривается как процесс объемного раскрытия содержания изучаемого знания, состояний, сочетающих в себе как минимум три проекции с центронаправленными векторами. </a:t>
            </a:r>
            <a:endParaRPr lang="ru-RU" sz="2000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i="1"/>
              <a:t>Витагенная проекция</a:t>
            </a:r>
            <a:r>
              <a:rPr lang="ru-RU" sz="2000"/>
              <a:t> — это витагенная информация, востребованная учителем в процессе обучения для подготовки к изложению нового знания.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Вектор: ученик &gt; знание &gt; учитель.</a:t>
            </a:r>
            <a:endParaRPr lang="ru-RU" sz="1800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i="1"/>
              <a:t>Стереопроекция</a:t>
            </a:r>
            <a:r>
              <a:rPr lang="ru-RU" sz="2000"/>
              <a:t> — информация, идущая от учителя, использующего витагенную информацию учащихся.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Вектор: учитель &gt; знание &gt; ученик.</a:t>
            </a:r>
            <a:endParaRPr lang="ru-RU" sz="1800" i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i="1"/>
              <a:t>Голографическая проекция </a:t>
            </a:r>
            <a:r>
              <a:rPr lang="ru-RU" sz="2000"/>
              <a:t>— информация, идущая от любого дополнительного источника: витагенный опыт других, книга, средства массовой информации, научные данные, встречи со специалистами различных отраслей науки, произведения искусства и др.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1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1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1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1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1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1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1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1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1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1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1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1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/>
      <p:bldP spid="181252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8601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22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25538"/>
            <a:ext cx="6624638" cy="5472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Технологии голографического метода в преподавании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(А. С. Белкин):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ретроспективного анализа жизненного опыта</a:t>
            </a:r>
            <a:r>
              <a:rPr lang="ru-RU" sz="2000"/>
              <a:t> с раскрытием его связей в образовательном процессе.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Применяется в тех случаях, когда необходимо использовать аналитические способности и умения учащихся, соотносить ценностную образовательную информацию с запасом витагенной информации и делать необходимые в образовательных целях выводы.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Задача педагога состоит в умении диагностировать степень расхождения между витагенными и образовательными знаниями и, опираясь на систему научных доказательств, раскрыть образовательную ценность жизненного опыта учащихся, т. е. добиться эффективности «операции сведения».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2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2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2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2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2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2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4" grpId="0"/>
      <p:bldP spid="182276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8704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63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25538"/>
            <a:ext cx="6624638" cy="5472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Технологии голографического метода в преподавании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стартовой актуализации жизненного опыта</a:t>
            </a:r>
            <a:r>
              <a:rPr lang="ru-RU" sz="2000"/>
              <a:t> учащихся.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 </a:t>
            </a:r>
            <a:r>
              <a:rPr lang="ru-RU" sz="1800"/>
              <a:t>заключается в том, что необходимо выяснить, каким запасом знаний на уровне обыденного сознания обладают учащиеся, прежде чем они получат необходимый запас образовательных (научных) знаний. Диагностика дает возможность определить интеллектуальный потенциал отдельных учащихся и классного коллектива, создать психологическую установку на получение новой информации, использовать полученную информацию для создания проблемной ситуации.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Условия эффективности приема: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соответствие поставленных задач на актуализацию жизненного опыта возрастным возможностям учащихся;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форма актуализации также должна соответствовать возрастным возможностям учащихся;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любая форма актуализации витагенного опыта учащихся должна сопровождаться ситуацией успеха и создавать у детей оптимистическую перспективу.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6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6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6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6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6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6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6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6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/>
      <p:bldP spid="186372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8806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3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25538"/>
            <a:ext cx="7129463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опережающей проекции преподавания</a:t>
            </a:r>
            <a:r>
              <a:rPr lang="ru-RU" sz="2000"/>
              <a:t> 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Нельзя говорить: «Скоро вы узнаете что-то новое».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Лучше сказать конкретно: «В следующий раз я вам расскажу о том-то, а вы постарайтесь представить себе, что вы знаете, слышали об этом, с чем вам приходилось сталкиваться в жизни».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Смысл заключается в том, чтобы образовательную проекцию наложить на витагенную.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дополнительного конструирования незаконченной образовательной модели.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 </a:t>
            </a:r>
            <a:r>
              <a:rPr lang="ru-RU" sz="2000"/>
              <a:t>Эффективен в случаях, когда необходимо актуализировать не столько витагенные знания, сколько творческий потенциал личности, ее потребность в самореализации.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Его формула: «Я предлагаю вам идею, незаконченное произведение, а ваша задача — дополнить, насытить содержанием, опираясь на свой жизненный опыт».</a:t>
            </a:r>
            <a:endParaRPr lang="ru-RU" sz="20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3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3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3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3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8" grpId="0"/>
      <p:bldP spid="183300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8909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73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25538"/>
            <a:ext cx="7129463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временной, пространственной, содержательной синхронизации образовательных проекций</a:t>
            </a:r>
            <a:r>
              <a:rPr lang="ru-RU" sz="200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Дидактический материал излагается с раскрытием временных, пространственных, содержательных связей между фактами, событиями, явлениями, процессами.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 Витагенный компонент здесь проявляется не в усвоении знаний, выработке умений, а в объемном характере восприятия образовательного предмета; в соответствии с «правдой жизни».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Формула: «Жизнь многомерна, и учебный материал необходимо воспринимать многогомерно, тогда он будет необходим для жизни».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витагенных аналогий в образовательных проекциях.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Формула: «В жизни нет ничего такого, чего бы еще не было».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/>
              <a:t>На уроке литературы учитель обращается к детям с вопросом: «Кто впервые дал описание русского бомжа? Образ русского рэкетира?» Ответ «А. С. Пушкин в «Сказке о попе и работнике его Балде» сразу актуализирует это произведение, повышает мотивацию изучения классического произведения. </a:t>
            </a:r>
            <a:endParaRPr lang="ru-RU" sz="16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7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7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7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7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7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7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7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7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7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7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7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7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7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/>
      <p:bldP spid="187396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90114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43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96975"/>
            <a:ext cx="6624638" cy="4957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Прием витагенного одухотворения объектов живой и неживой природы.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Суть: «очеловечить» объекты живой и неживой природы, приписывая им человеческие качества, мотивы действия, раскрыть тем самым глубинный смысл образовательных связей, процессов.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Учащийся сам создает три проекции, обеспечивающих топографический взгляд: витагенную (от ученика), стереопроекцию (вектор от учителя), голографическую (вектор со стороны).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/>
              <a:t>Приемы витагенного одухотворения: Мир людей глазами животных - серия мультфильмов «Ну, погоди!», «Маугли» и др. </a:t>
            </a:r>
            <a:endParaRPr lang="ru-RU" sz="16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2" grpId="0"/>
      <p:bldP spid="184324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Витагенные технологии</a:t>
            </a:r>
          </a:p>
        </p:txBody>
      </p:sp>
      <p:pic>
        <p:nvPicPr>
          <p:cNvPr id="91138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84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196975"/>
            <a:ext cx="6624638" cy="4957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Технология творческого синтеза образовательных проекций.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Образовательный объект знания должен быть представлен в проекциях голографии творчески преобразованным, интегрированным.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Эта технология особенно оправдана в дисциплинах эстетического цикла.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Алгоритм технологии может быть следующим: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демонстрация слайдов, картин, отражающих культуру народов различных эпох;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демонстрация предметов материальной культуры;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художественное изображение учащимися предметов материальной культуры любого исторического периода;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/>
              <a:t>творческая работа учащихся: из различных по характеру, содержанию, форме предметов и символов материальной культуры разных эпох и народов создать собственную художественную композицию, содержащую определенный историко-эстетический смысл.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8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8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8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8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8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8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8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8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8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8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20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9937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Витагенные технологии</a:t>
            </a:r>
          </a:p>
        </p:txBody>
      </p:sp>
      <p:pic>
        <p:nvPicPr>
          <p:cNvPr id="92162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853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628775"/>
            <a:ext cx="662463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/>
              <a:t>Технология творческого моделирования идеальных образовательных объектов.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Смысл приема заключен в том, чтобы дать учащимся возможность построить в своем воображении идеальную модель образовательного объекта, материалами для которой послужили бы прежде всего витагенный опыт и информация, полученная в процессе обучения. Голографическая проекция представляется творчеством учащихся, синтезирующим первые две проекции. Термин «идеальная» означает не совершенство, отсутствие недостатков, а лишь умозрительный, отключенный от реалий жизни проект, иллюстрирующий главную идею автора.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5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5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/>
      <p:bldP spid="18534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Обучение на интегративной основе</a:t>
            </a:r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692275" y="1628775"/>
            <a:ext cx="6983413" cy="44973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1991 г.  Международная конференция преподавателей естественнонаучных дисциплин (МГУ)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 1993 г. базисный учебный план  предусматривает в учебном плане школ, помимо инвариантной, и вариативную часть в виде факультативов и обязательных занятий по выбору школы и региона (так называемый «школьный и региональный компонент»).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 действующем «Базисном учебном плане» четко указано, что образовательная область шире предметной, она возникает у общности нескольких предметных областей.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      Например, область «общество» включает историю и социальные дисциплины; область «Язык и литература» включает родной, русский и иностранный языки и литературу.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На их стыке всегда формируется новое знание, совершенствуется и развивается личность.</a:t>
            </a:r>
          </a:p>
        </p:txBody>
      </p:sp>
      <p:pic>
        <p:nvPicPr>
          <p:cNvPr id="93187" name="Picture 7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14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1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1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1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1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1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1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1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1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1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1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/>
      <p:bldP spid="19149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Обучение на интегративной основе</a:t>
            </a:r>
          </a:p>
        </p:txBody>
      </p:sp>
      <p:sp>
        <p:nvSpPr>
          <p:cNvPr id="1935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835150" y="1052513"/>
            <a:ext cx="6851650" cy="5073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/>
              <a:t>Виды межпредметной интеграции по способу развертывания содержания во времени (В. Т. Фоменко)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вертикальная, логические и временные отношения не совпадают,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/>
              <a:t>горизонтальная, когда то же содержание выводится на один временной уровень.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800"/>
              <a:t>Пример «вертикальной» интеграции: изучение древнегреческой цивилизации в интегрированном курсе «История Цивилизаций», при котором в течение учебного дня рассматриваются вначале событийная история Древней Греции, затем древнегреческая мифология и литература, после чего — скульптура и архитектура Древней Греции, а затем — древнегреческая музыка.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800"/>
              <a:t>Пример «горизонтальной» интеграции: указанные блоки всего модуля, связанного с древнегреческой цивилизацией, изучаются одновременно, параллельно, с различной степенью взаимопроникновения.</a:t>
            </a:r>
          </a:p>
        </p:txBody>
      </p:sp>
      <p:pic>
        <p:nvPicPr>
          <p:cNvPr id="94211" name="Picture 5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/>
      <p:bldP spid="19354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19250" y="274638"/>
            <a:ext cx="7067550" cy="11382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Понятие «педагогические технологии»</a:t>
            </a:r>
          </a:p>
        </p:txBody>
      </p:sp>
      <p:pic>
        <p:nvPicPr>
          <p:cNvPr id="21506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sp>
        <p:nvSpPr>
          <p:cNvPr id="110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484313"/>
            <a:ext cx="7067550" cy="4641850"/>
          </a:xfrm>
        </p:spPr>
        <p:txBody>
          <a:bodyPr/>
          <a:lstStyle/>
          <a:p>
            <a:pPr eaLnBrk="1" hangingPunct="1">
              <a:defRPr/>
            </a:pPr>
            <a:r>
              <a:rPr lang="ru-RU" sz="1600"/>
              <a:t>Структура педагогической технологии по М.П. Сибирской</a:t>
            </a:r>
          </a:p>
        </p:txBody>
      </p:sp>
      <p:grpSp>
        <p:nvGrpSpPr>
          <p:cNvPr id="110597" name="Group 5"/>
          <p:cNvGrpSpPr>
            <a:grpSpLocks noChangeAspect="1"/>
          </p:cNvGrpSpPr>
          <p:nvPr/>
        </p:nvGrpSpPr>
        <p:grpSpPr bwMode="auto">
          <a:xfrm>
            <a:off x="1979613" y="1844675"/>
            <a:ext cx="5832475" cy="4575175"/>
            <a:chOff x="2281" y="1281"/>
            <a:chExt cx="7200" cy="5575"/>
          </a:xfrm>
        </p:grpSpPr>
        <p:sp>
          <p:nvSpPr>
            <p:cNvPr id="21509" name="AutoShape 6"/>
            <p:cNvSpPr>
              <a:spLocks noChangeAspect="1" noChangeArrowheads="1"/>
            </p:cNvSpPr>
            <p:nvPr/>
          </p:nvSpPr>
          <p:spPr bwMode="auto">
            <a:xfrm>
              <a:off x="2281" y="1281"/>
              <a:ext cx="7200" cy="5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0" name="AutoShape 7"/>
            <p:cNvSpPr>
              <a:spLocks noChangeArrowheads="1"/>
            </p:cNvSpPr>
            <p:nvPr/>
          </p:nvSpPr>
          <p:spPr bwMode="auto">
            <a:xfrm>
              <a:off x="3975" y="1420"/>
              <a:ext cx="3812" cy="419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Педагогические технологии</a:t>
              </a:r>
              <a:endParaRPr lang="ru-RU"/>
            </a:p>
          </p:txBody>
        </p:sp>
        <p:sp>
          <p:nvSpPr>
            <p:cNvPr id="21511" name="AutoShape 8"/>
            <p:cNvSpPr>
              <a:spLocks noChangeArrowheads="1"/>
            </p:cNvSpPr>
            <p:nvPr/>
          </p:nvSpPr>
          <p:spPr bwMode="auto">
            <a:xfrm>
              <a:off x="2422" y="2257"/>
              <a:ext cx="3247" cy="69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Содержательный компонент</a:t>
              </a:r>
              <a:endParaRPr lang="ru-RU"/>
            </a:p>
          </p:txBody>
        </p:sp>
        <p:sp>
          <p:nvSpPr>
            <p:cNvPr id="21512" name="AutoShape 9"/>
            <p:cNvSpPr>
              <a:spLocks noChangeArrowheads="1"/>
            </p:cNvSpPr>
            <p:nvPr/>
          </p:nvSpPr>
          <p:spPr bwMode="auto">
            <a:xfrm>
              <a:off x="6093" y="2257"/>
              <a:ext cx="3246" cy="69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Процессуальный компонент</a:t>
              </a:r>
              <a:endParaRPr lang="ru-RU"/>
            </a:p>
          </p:txBody>
        </p:sp>
        <p:sp>
          <p:nvSpPr>
            <p:cNvPr id="21513" name="AutoShape 10"/>
            <p:cNvSpPr>
              <a:spLocks noChangeArrowheads="1"/>
            </p:cNvSpPr>
            <p:nvPr/>
          </p:nvSpPr>
          <p:spPr bwMode="auto">
            <a:xfrm>
              <a:off x="2422" y="3232"/>
              <a:ext cx="1694" cy="83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Концептуальная (знаниевая</a:t>
              </a:r>
              <a:r>
                <a:rPr lang="ru-RU" sz="1400">
                  <a:solidFill>
                    <a:srgbClr val="000000"/>
                  </a:solidFill>
                </a:rPr>
                <a:t>) </a:t>
              </a:r>
              <a:r>
                <a:rPr lang="ru-RU" sz="1200">
                  <a:solidFill>
                    <a:srgbClr val="000000"/>
                  </a:solidFill>
                </a:rPr>
                <a:t>составляющая</a:t>
              </a:r>
              <a:endParaRPr lang="ru-RU"/>
            </a:p>
          </p:txBody>
        </p:sp>
        <p:sp>
          <p:nvSpPr>
            <p:cNvPr id="21514" name="AutoShape 11"/>
            <p:cNvSpPr>
              <a:spLocks noChangeArrowheads="1"/>
            </p:cNvSpPr>
            <p:nvPr/>
          </p:nvSpPr>
          <p:spPr bwMode="auto">
            <a:xfrm>
              <a:off x="4257" y="3232"/>
              <a:ext cx="1697" cy="83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Диагностическая составляющая</a:t>
              </a:r>
              <a:endParaRPr lang="ru-RU" sz="1400"/>
            </a:p>
            <a:p>
              <a:endParaRPr lang="ru-RU"/>
            </a:p>
          </p:txBody>
        </p:sp>
        <p:sp>
          <p:nvSpPr>
            <p:cNvPr id="21515" name="AutoShape 12"/>
            <p:cNvSpPr>
              <a:spLocks noChangeArrowheads="1"/>
            </p:cNvSpPr>
            <p:nvPr/>
          </p:nvSpPr>
          <p:spPr bwMode="auto">
            <a:xfrm>
              <a:off x="6093" y="3232"/>
              <a:ext cx="1553" cy="83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Дидактическая составляющая</a:t>
              </a:r>
              <a:endParaRPr lang="ru-RU"/>
            </a:p>
          </p:txBody>
        </p:sp>
        <p:sp>
          <p:nvSpPr>
            <p:cNvPr id="21516" name="AutoShape 13"/>
            <p:cNvSpPr>
              <a:spLocks noChangeArrowheads="1"/>
            </p:cNvSpPr>
            <p:nvPr/>
          </p:nvSpPr>
          <p:spPr bwMode="auto">
            <a:xfrm>
              <a:off x="2422" y="4208"/>
              <a:ext cx="1694" cy="1951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Система знаний об инструментарии достижения целей, об эффективности процесса обучения</a:t>
              </a:r>
              <a:endParaRPr lang="ru-RU"/>
            </a:p>
          </p:txBody>
        </p:sp>
        <p:sp>
          <p:nvSpPr>
            <p:cNvPr id="21517" name="AutoShape 14"/>
            <p:cNvSpPr>
              <a:spLocks noChangeArrowheads="1"/>
            </p:cNvSpPr>
            <p:nvPr/>
          </p:nvSpPr>
          <p:spPr bwMode="auto">
            <a:xfrm>
              <a:off x="4257" y="4208"/>
              <a:ext cx="1696" cy="97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Профессионально-педагогическая компетентность</a:t>
              </a:r>
              <a:r>
                <a:rPr lang="ru-RU" sz="1400">
                  <a:solidFill>
                    <a:srgbClr val="000000"/>
                  </a:solidFill>
                </a:rPr>
                <a:t> </a:t>
              </a:r>
              <a:r>
                <a:rPr lang="ru-RU" sz="1200">
                  <a:solidFill>
                    <a:srgbClr val="000000"/>
                  </a:solidFill>
                </a:rPr>
                <a:t>педагога</a:t>
              </a:r>
              <a:endParaRPr lang="ru-RU"/>
            </a:p>
          </p:txBody>
        </p:sp>
        <p:sp>
          <p:nvSpPr>
            <p:cNvPr id="21518" name="AutoShape 15"/>
            <p:cNvSpPr>
              <a:spLocks noChangeArrowheads="1"/>
            </p:cNvSpPr>
            <p:nvPr/>
          </p:nvSpPr>
          <p:spPr bwMode="auto">
            <a:xfrm>
              <a:off x="6093" y="4208"/>
              <a:ext cx="1553" cy="2091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Содержание обучения.</a:t>
              </a:r>
              <a:endParaRPr lang="ru-RU" sz="1200"/>
            </a:p>
            <a:p>
              <a:pPr algn="ctr"/>
              <a:r>
                <a:rPr lang="ru-RU" sz="1200">
                  <a:solidFill>
                    <a:srgbClr val="000000"/>
                  </a:solidFill>
                </a:rPr>
                <a:t>Методы, методические приемы.</a:t>
              </a:r>
            </a:p>
            <a:p>
              <a:pPr algn="ctr"/>
              <a:r>
                <a:rPr lang="ru-RU" sz="1200">
                  <a:solidFill>
                    <a:srgbClr val="000000"/>
                  </a:solidFill>
                </a:rPr>
                <a:t>Организацион-ные формы. Дидактические средства</a:t>
              </a:r>
              <a:endParaRPr lang="ru-RU"/>
            </a:p>
          </p:txBody>
        </p:sp>
        <p:sp>
          <p:nvSpPr>
            <p:cNvPr id="21519" name="AutoShape 16"/>
            <p:cNvSpPr>
              <a:spLocks noChangeArrowheads="1"/>
            </p:cNvSpPr>
            <p:nvPr/>
          </p:nvSpPr>
          <p:spPr bwMode="auto">
            <a:xfrm>
              <a:off x="7787" y="3232"/>
              <a:ext cx="1552" cy="2927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Воплощение на практике заранее спроектирован-ного процесса обучения:</a:t>
              </a:r>
              <a:endParaRPr lang="ru-RU" sz="1200"/>
            </a:p>
            <a:p>
              <a:pPr algn="just"/>
              <a:r>
                <a:rPr lang="ru-RU" sz="1200">
                  <a:solidFill>
                    <a:srgbClr val="000000"/>
                  </a:solidFill>
                </a:rPr>
                <a:t>- организация деятельности обучающихся;</a:t>
              </a:r>
            </a:p>
            <a:p>
              <a:pPr algn="just"/>
              <a:r>
                <a:rPr lang="ru-RU" sz="1200">
                  <a:solidFill>
                    <a:srgbClr val="000000"/>
                  </a:solidFill>
                </a:rPr>
                <a:t>- управление процессом</a:t>
              </a:r>
              <a:r>
                <a:rPr lang="ru-RU" sz="1400">
                  <a:solidFill>
                    <a:srgbClr val="000000"/>
                  </a:solidFill>
                </a:rPr>
                <a:t> </a:t>
              </a:r>
              <a:r>
                <a:rPr lang="ru-RU" sz="1200">
                  <a:solidFill>
                    <a:srgbClr val="000000"/>
                  </a:solidFill>
                </a:rPr>
                <a:t>обучения</a:t>
              </a:r>
              <a:endParaRPr lang="ru-RU"/>
            </a:p>
          </p:txBody>
        </p:sp>
        <p:sp>
          <p:nvSpPr>
            <p:cNvPr id="21520" name="AutoShape 17"/>
            <p:cNvSpPr>
              <a:spLocks noChangeArrowheads="1"/>
            </p:cNvSpPr>
            <p:nvPr/>
          </p:nvSpPr>
          <p:spPr bwMode="auto">
            <a:xfrm>
              <a:off x="4257" y="5323"/>
              <a:ext cx="1695" cy="1533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solidFill>
                    <a:srgbClr val="000000"/>
                  </a:solidFill>
                </a:rPr>
                <a:t>Индивидуальные особенности личности и уровень подготовленности обучающихся</a:t>
              </a:r>
              <a:endParaRPr lang="ru-RU"/>
            </a:p>
          </p:txBody>
        </p:sp>
        <p:sp>
          <p:nvSpPr>
            <p:cNvPr id="21521" name="Line 18"/>
            <p:cNvSpPr>
              <a:spLocks noChangeShapeType="1"/>
            </p:cNvSpPr>
            <p:nvPr/>
          </p:nvSpPr>
          <p:spPr bwMode="auto">
            <a:xfrm>
              <a:off x="5952" y="1839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2" name="Line 19"/>
            <p:cNvSpPr>
              <a:spLocks noChangeShapeType="1"/>
            </p:cNvSpPr>
            <p:nvPr/>
          </p:nvSpPr>
          <p:spPr bwMode="auto">
            <a:xfrm>
              <a:off x="3975" y="2117"/>
              <a:ext cx="367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3" name="Line 20"/>
            <p:cNvSpPr>
              <a:spLocks noChangeShapeType="1"/>
            </p:cNvSpPr>
            <p:nvPr/>
          </p:nvSpPr>
          <p:spPr bwMode="auto">
            <a:xfrm>
              <a:off x="3975" y="2117"/>
              <a:ext cx="0" cy="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4" name="Line 21"/>
            <p:cNvSpPr>
              <a:spLocks noChangeShapeType="1"/>
            </p:cNvSpPr>
            <p:nvPr/>
          </p:nvSpPr>
          <p:spPr bwMode="auto">
            <a:xfrm>
              <a:off x="7646" y="2117"/>
              <a:ext cx="0" cy="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5" name="Line 22"/>
            <p:cNvSpPr>
              <a:spLocks noChangeShapeType="1"/>
            </p:cNvSpPr>
            <p:nvPr/>
          </p:nvSpPr>
          <p:spPr bwMode="auto">
            <a:xfrm>
              <a:off x="3128" y="4069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6" name="Line 23"/>
            <p:cNvSpPr>
              <a:spLocks noChangeShapeType="1"/>
            </p:cNvSpPr>
            <p:nvPr/>
          </p:nvSpPr>
          <p:spPr bwMode="auto">
            <a:xfrm>
              <a:off x="5105" y="4069"/>
              <a:ext cx="1" cy="1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7" name="Line 24"/>
            <p:cNvSpPr>
              <a:spLocks noChangeShapeType="1"/>
            </p:cNvSpPr>
            <p:nvPr/>
          </p:nvSpPr>
          <p:spPr bwMode="auto">
            <a:xfrm>
              <a:off x="5105" y="5184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8" name="Line 25"/>
            <p:cNvSpPr>
              <a:spLocks noChangeShapeType="1"/>
            </p:cNvSpPr>
            <p:nvPr/>
          </p:nvSpPr>
          <p:spPr bwMode="auto">
            <a:xfrm>
              <a:off x="6940" y="4069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9" name="Line 26"/>
            <p:cNvSpPr>
              <a:spLocks noChangeShapeType="1"/>
            </p:cNvSpPr>
            <p:nvPr/>
          </p:nvSpPr>
          <p:spPr bwMode="auto">
            <a:xfrm>
              <a:off x="6799" y="4069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0" name="Line 27"/>
            <p:cNvSpPr>
              <a:spLocks noChangeShapeType="1"/>
            </p:cNvSpPr>
            <p:nvPr/>
          </p:nvSpPr>
          <p:spPr bwMode="auto">
            <a:xfrm>
              <a:off x="3410" y="3093"/>
              <a:ext cx="32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1" name="Line 28"/>
            <p:cNvSpPr>
              <a:spLocks noChangeShapeType="1"/>
            </p:cNvSpPr>
            <p:nvPr/>
          </p:nvSpPr>
          <p:spPr bwMode="auto">
            <a:xfrm>
              <a:off x="3410" y="3093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2" name="Line 29"/>
            <p:cNvSpPr>
              <a:spLocks noChangeShapeType="1"/>
            </p:cNvSpPr>
            <p:nvPr/>
          </p:nvSpPr>
          <p:spPr bwMode="auto">
            <a:xfrm>
              <a:off x="6657" y="3093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3" name="Line 30"/>
            <p:cNvSpPr>
              <a:spLocks noChangeShapeType="1"/>
            </p:cNvSpPr>
            <p:nvPr/>
          </p:nvSpPr>
          <p:spPr bwMode="auto">
            <a:xfrm>
              <a:off x="4963" y="3093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4" name="Line 31"/>
            <p:cNvSpPr>
              <a:spLocks noChangeShapeType="1"/>
            </p:cNvSpPr>
            <p:nvPr/>
          </p:nvSpPr>
          <p:spPr bwMode="auto">
            <a:xfrm>
              <a:off x="4399" y="2954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5" name="Line 32"/>
            <p:cNvSpPr>
              <a:spLocks noChangeShapeType="1"/>
            </p:cNvSpPr>
            <p:nvPr/>
          </p:nvSpPr>
          <p:spPr bwMode="auto">
            <a:xfrm>
              <a:off x="8493" y="2954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6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Обучение на интегративной основе</a:t>
            </a:r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125538"/>
            <a:ext cx="6923087" cy="5000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Уровни интеграции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 элементарном  (</a:t>
            </a:r>
            <a:r>
              <a:rPr lang="ru-RU" sz="2000" b="1"/>
              <a:t>среднем</a:t>
            </a:r>
            <a:r>
              <a:rPr lang="ru-RU" sz="2000"/>
              <a:t>) уровне интеграция имеет примитивный, фрагментарный характер.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Множество традиционных межпредметных связей относится именно к этому уровню интеграции. Она может быть достаточно выраженной, отличаться значительным взаимопроникновением разнохарактерного содержания в новое качественное состояние. Например, одновременное изучение на одном уровне системы координат в курсе математики и географических координат в курсе физической географии.</a:t>
            </a:r>
            <a:r>
              <a:rPr lang="ru-RU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Интеграция может быть и весьма значительной, </a:t>
            </a:r>
            <a:r>
              <a:rPr lang="ru-RU" sz="2000" b="1"/>
              <a:t>глубокой</a:t>
            </a:r>
            <a:r>
              <a:rPr lang="ru-RU" sz="2000"/>
              <a:t>, характеризуемой новообразованием, полным слиянием разнохарактерного содержания значительных объемов учебного материала.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Примером глубокой интеграции может служить курс «Мировая художественная культура», вобравший знания из области музыки, театра, кино, изобразительного искусства и частично — художественной литературы. </a:t>
            </a:r>
            <a:endParaRPr lang="ru-RU" sz="2000"/>
          </a:p>
        </p:txBody>
      </p:sp>
      <p:pic>
        <p:nvPicPr>
          <p:cNvPr id="95235" name="Picture 5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2" grpId="0"/>
      <p:bldP spid="194564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Обучение на интегративной основе</a:t>
            </a:r>
          </a:p>
        </p:txBody>
      </p:sp>
      <p:sp>
        <p:nvSpPr>
          <p:cNvPr id="1955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125538"/>
            <a:ext cx="6923087" cy="5000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Межпредметная интеграция может тесно сочетаться и с внутрипредметной интеграцией.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Внутрипредметная интеграция направлена прежде всего на «спрессовывание» материала в крупные блоки и приводит к изменению структуры учебного дня</a:t>
            </a:r>
            <a:r>
              <a:rPr lang="ru-RU" sz="2400"/>
              <a:t> </a:t>
            </a:r>
            <a:r>
              <a:rPr lang="ru-RU" sz="1800"/>
              <a:t>(день математики, день литературы).</a:t>
            </a:r>
            <a:r>
              <a:rPr lang="ru-RU" sz="2400"/>
              <a:t> </a:t>
            </a:r>
            <a:r>
              <a:rPr lang="ru-RU" sz="2000"/>
              <a:t>Сближение блоков во времени может привести к такой форме организации учебного процесса, как учебная неделя</a:t>
            </a:r>
            <a:r>
              <a:rPr lang="ru-RU" sz="2400"/>
              <a:t> </a:t>
            </a:r>
            <a:r>
              <a:rPr lang="ru-RU" sz="1800"/>
              <a:t>(неделя биологии, неделя математики).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/>
              <a:t>Основанная на образовательной области, межпредметная интеграция в состоянии существенно обогатить внутрипредметную интеграцию</a:t>
            </a:r>
            <a:r>
              <a:rPr lang="ru-RU" sz="2400"/>
              <a:t> </a:t>
            </a:r>
            <a:r>
              <a:rPr lang="ru-RU" sz="1800"/>
              <a:t>(день биологии на английском языке, математическая неделя с выходом на другие учебные дисциплины).</a:t>
            </a:r>
          </a:p>
        </p:txBody>
      </p:sp>
      <p:pic>
        <p:nvPicPr>
          <p:cNvPr id="96259" name="Picture 5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8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Обучение на интегративной основе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125538"/>
            <a:ext cx="6923087" cy="5000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Варианты функционирования учебного процесса на интегративной основе</a:t>
            </a:r>
            <a:endParaRPr lang="ru-RU" sz="200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Интегрированный курс формируется из содержания предметов, входящих в одну и ту же образовательную область. При этом удельный вес содержания одного предмета не превалирует над содержанием другого; обе научные дисциплины выступают на паритетных началах.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Интегрированный курс создается из содержания дисциплин, входящих в одну и ту же образовательную область или один и тот же образовательный блок, но на базе преимущественно какой-то одной предметной области.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Интегрированный курс создается из содержания дисциплин, входящих в различные, но близкие образовательные области и выступающих «на равных».</a:t>
            </a:r>
          </a:p>
        </p:txBody>
      </p:sp>
      <p:pic>
        <p:nvPicPr>
          <p:cNvPr id="97283" name="Picture 5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  <p:bldP spid="196612" grpId="0" uiExpand="1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8509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Обучение на интегративной основе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125538"/>
            <a:ext cx="6923087" cy="5000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Варианты функционирования учебного процесса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Интегрированный курс создается на основе дисциплин из близких образовательных областей, но один предмет сохраняет свою специфику, а другие выступают в качестве вспомогательной основы.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 интегративной связи находятся предметы взаимно удаленных образовательных областей и блоков, что присуще чаще всего вариативной части учебного плана.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«Преломление» общеобразовательной дисциплины через призму специфики школы (в профильных школах).</a:t>
            </a:r>
          </a:p>
        </p:txBody>
      </p:sp>
      <p:pic>
        <p:nvPicPr>
          <p:cNvPr id="98307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/>
      <p:bldP spid="198659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Технология развивающего обучения</a:t>
            </a:r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600200"/>
            <a:ext cx="67786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Психологические принципы развивающего обучения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проблемность обучения;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оптимальное развитие различных видов мыслительной деятельности (наглядно-действенного, практического, наглядно-образного, отвлеченного, абстрактно-теоретического мышления);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индивидуализация и дифференциация обучения;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специальное формирование как алгоритмических, так и эвристических приемов умственной деятельности.</a:t>
            </a:r>
            <a:r>
              <a:rPr lang="ru-RU" sz="2000"/>
              <a:t> </a:t>
            </a:r>
          </a:p>
        </p:txBody>
      </p:sp>
      <p:pic>
        <p:nvPicPr>
          <p:cNvPr id="99331" name="Picture 5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/>
      <p:bldP spid="197636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Технология развивающего обучения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Система учебных приемов, способствующих развитию личности учащихся: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перенос усвоенных приемов с обучающей задачи на новую;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поиск новых приёмов учебной работы;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управление своей учебной деятельности;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приемы обобщения.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i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Следует подчеркнуть, что любые педагогические инновации, должны базироваться на результатах предварительной психолого-педагогической диагностики, и учитель всегда обязан руководствоваться принципом: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«Главное — не навредить!» </a:t>
            </a:r>
          </a:p>
        </p:txBody>
      </p:sp>
      <p:pic>
        <p:nvPicPr>
          <p:cNvPr id="100355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/>
      <p:bldP spid="199683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/>
              <a:t>Компьютерные технологии</a:t>
            </a:r>
            <a:br>
              <a:rPr lang="ru-RU" sz="3600"/>
            </a:br>
            <a:r>
              <a:rPr lang="ru-RU" sz="3600"/>
              <a:t>[информационные]</a:t>
            </a:r>
            <a:r>
              <a:rPr lang="ru-RU" sz="4000"/>
              <a:t> 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700213"/>
            <a:ext cx="6778625" cy="4425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практике информационными технологиями обучения называют все технологии, использующие специальные технические информационные средства (ЭВМ, аудио-, кино-, видео-).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Компьютерные (новые информационные) технологии обучения — это процессы подготовки и передачи информации обучаемому, средством осуществления которых является компьютер.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Компьютерные технологии развивают идеи программированного обучения; открывают совершенно новые технологические варианты обучения, связанные с уникальными возможностями современных компьютеров и телекоммуникаций.</a:t>
            </a:r>
          </a:p>
        </p:txBody>
      </p:sp>
      <p:pic>
        <p:nvPicPr>
          <p:cNvPr id="101379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8" grpId="0"/>
      <p:bldP spid="203779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Компьютерная технология может осуществляться в следующих трех вариантах:</a:t>
            </a:r>
            <a:endParaRPr lang="en-US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/>
              <a:t>I</a:t>
            </a:r>
            <a:r>
              <a:rPr lang="ru-RU" sz="2000" b="1"/>
              <a:t>	— как «проникающая» технология (применение компьютерного обучения по отдельным темам, разделам отдельных дидактических задач).</a:t>
            </a:r>
            <a:endParaRPr lang="en-US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/>
              <a:t>II</a:t>
            </a:r>
            <a:r>
              <a:rPr lang="ru-RU" sz="2000" b="1"/>
              <a:t>	— как основная, определяющая, наиболее значим из используемых в данной технологии частей.</a:t>
            </a:r>
            <a:endParaRPr lang="en-US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/>
              <a:t>III</a:t>
            </a:r>
            <a:r>
              <a:rPr lang="ru-RU" sz="2000" b="1"/>
              <a:t>	— как монотехнология (когда все обучение, все управление учебным процессом, включая все виды диагностики, мониторинг, опираются на применение компьютера).</a:t>
            </a:r>
          </a:p>
        </p:txBody>
      </p:sp>
      <p:pic>
        <p:nvPicPr>
          <p:cNvPr id="102403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/>
      <p:bldP spid="20480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Концептуальные положения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Обучение — это общение ребенка с компьютером.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Принцип адаптивности: приспособление компьютера к индивидуальным особенностям ребенка,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Диалоговый характер обучения.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Управляемость: в любой момент возможна коррекция учителем процесса обучения.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Взаимодействие ребенка с компьютером может осуществляться по всем типам: субъект — объект, субъект — субъект, объект — субъект.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Оптимальное сочетание индивидуальной и групповой работы.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Поддержание у ученика состояния психологического комфорта при общении с компьютером.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Неограниченное обучение: содержание, его интерпретации и приложения сколь угодно велики.</a:t>
            </a:r>
          </a:p>
        </p:txBody>
      </p:sp>
      <p:pic>
        <p:nvPicPr>
          <p:cNvPr id="103427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6" grpId="0"/>
      <p:bldP spid="205827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Особенности содержания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Компьютерная технология основывается на использовании некоторой формализованной модели содержания, которое представлено педагогическими программными средствами, записанными в память компьютера, и возможностями телекоммуникационной сети.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Главная особенность -  наличие компьютерной информационной среды, включающей на современном уровне базы информации, гипертекст и мультимедиа (гипермедиа), микромиры, имитационное обучение, электронные коммуникации (сети), экспертные системы.</a:t>
            </a:r>
          </a:p>
        </p:txBody>
      </p:sp>
      <p:pic>
        <p:nvPicPr>
          <p:cNvPr id="104451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0" grpId="0"/>
      <p:bldP spid="2068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92275" y="188913"/>
            <a:ext cx="7067550" cy="576262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/>
              <a:t>Классификация педагогических технологий</a:t>
            </a:r>
          </a:p>
        </p:txBody>
      </p:sp>
      <p:pic>
        <p:nvPicPr>
          <p:cNvPr id="22530" name="Picture 3" descr="картинака 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484313" cy="1957388"/>
          </a:xfrm>
        </p:spPr>
      </p:pic>
      <p:pic>
        <p:nvPicPr>
          <p:cNvPr id="120865" name="Picture 33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017838" y="836613"/>
            <a:ext cx="3633787" cy="5649912"/>
          </a:xfr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2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836613"/>
            <a:ext cx="6778625" cy="48577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Базы данных - технологии ввода, систематизации, хранения и предоставления информации с использованием компьютерной техники.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Базы данных могут включать в состав информационного массива различную статистическую, текстовую, графическую и иллюстративную информацию в неограниченном объеме с обязательной ее формализацией (представлением, вводом и выводом в компьютер определенной, характерной для данной системы форме — формате).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Базы данных используются в обучении для оперативного предоставления учителю и учащимся необходимой, не вошедшей в учебники и пособия информации, как непосредственно в дидактическом процессе, так и в режиме свободного выбора информации самим пользователем (сервисный режим).</a:t>
            </a:r>
            <a:r>
              <a:rPr lang="ru-RU" sz="2000"/>
              <a:t> </a:t>
            </a:r>
          </a:p>
        </p:txBody>
      </p:sp>
      <p:pic>
        <p:nvPicPr>
          <p:cNvPr id="105475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0" grpId="0"/>
      <p:bldP spid="217091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836613"/>
            <a:ext cx="6778625" cy="48577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Способы систематизации и поиска информации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базе данных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Иерархическая база </a:t>
            </a:r>
            <a:r>
              <a:rPr lang="ru-RU" sz="2000"/>
              <a:t>данных в качестве классификационной основы использует каталоги и рубрикаторы, т. е. информационно-поисковые языки иерархического типа.</a:t>
            </a:r>
            <a:r>
              <a:rPr lang="ru-RU" sz="2000" b="1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В реляционной базе </a:t>
            </a:r>
            <a:r>
              <a:rPr lang="ru-RU" sz="2000"/>
              <a:t>данных каждой единице информации присваиваются определенные атрибуты (автор, ключевые слова, регион, класс информации, дескриптор тезауруса и т. п.) и ее поиск производится по какому-либо из них или по любой их комбинации.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Статистические базы </a:t>
            </a:r>
            <a:r>
              <a:rPr lang="ru-RU" sz="2000"/>
              <a:t>данных оперируют с числовой информацией, организованной с помощью двухмерной (реже — трехмерной) матрицы, так, что искомая информация находится в системе путем задания ее координат. Статистические базы данных более известны под названием электронные таблицы.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 </a:t>
            </a:r>
          </a:p>
        </p:txBody>
      </p:sp>
      <p:pic>
        <p:nvPicPr>
          <p:cNvPr id="106499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8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4" grpId="0"/>
      <p:bldP spid="218115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Базы знаний - информационные системы, содержащие замкнутый, не подлежащий дополнению объем информации по данной теме, структурированной таким образом, что каждый ее элемент содержит ссылки на другие логически связанные с ним элементы из их общего набора.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Такая организация информации в базе знаний позволяет учащемуся изучать ее в той логике, которая ему наиболее предпочтительна в данный момент, так как он может по своему желанию легко переструктурировать информацию при знакомстве с ней.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Привычным библиографическим аналогом базы знаний являются энциклопедии и словари, где в статьях содержатся ссылки на другие статьи этого же издания.</a:t>
            </a:r>
          </a:p>
        </p:txBody>
      </p:sp>
      <p:pic>
        <p:nvPicPr>
          <p:cNvPr id="107523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uiExpand="1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Программные продукты, реализующие базы знаний, относятся к классу </a:t>
            </a:r>
            <a:r>
              <a:rPr lang="en-US" sz="2000" b="1"/>
              <a:t>HIPERMEDIA</a:t>
            </a:r>
            <a:r>
              <a:rPr lang="ru-RU" sz="2000" b="1"/>
              <a:t> (сверхсреда),</a:t>
            </a:r>
            <a:r>
              <a:rPr lang="ru-RU" sz="2000"/>
              <a:t> </a:t>
            </a:r>
            <a:r>
              <a:rPr lang="ru-RU" sz="1800"/>
              <a:t>поскольку они позволяют не только осуществлять свободный выбор пользователем логики ознакомления с информацией, но дают возможность сочетать тексто-графическую информацию со звуком, видео- и кинофрагментами, мультипликацией.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Компьютерная техника, способная работать в таком режиме, объединяется интегральным термином </a:t>
            </a:r>
            <a:r>
              <a:rPr lang="en-US" sz="2000" b="1"/>
              <a:t>MULTIMEDIA</a:t>
            </a:r>
            <a:r>
              <a:rPr lang="ru-RU" sz="2000" b="1"/>
              <a:t> (многовариантная среда).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/>
              <a:t>Аппаратные средства </a:t>
            </a:r>
            <a:r>
              <a:rPr lang="en-US" sz="1800"/>
              <a:t>multimedia</a:t>
            </a:r>
            <a:r>
              <a:rPr lang="ru-RU" sz="1800"/>
              <a:t>, наряду с базами знаний, позволили создать и использовать в учебном процессе компьютерные имитации, микромиры и на их базе дидактические и развивающие игры, вызывающие особый интерес у детей.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Компьютерное тестирование</a:t>
            </a:r>
            <a:r>
              <a:rPr lang="ru-RU" sz="2000"/>
              <a:t> уровня обученности школьника и диагностирование параметров его психофизического развития дополняется использованием </a:t>
            </a:r>
            <a:r>
              <a:rPr lang="ru-RU" sz="2000" b="1"/>
              <a:t>экспертных систем</a:t>
            </a:r>
            <a:r>
              <a:rPr lang="ru-RU" sz="2000"/>
              <a:t>, осуществляющих сетевые оценочные процедуры и выдающих результаты с определенной степенью точности.</a:t>
            </a:r>
          </a:p>
        </p:txBody>
      </p:sp>
      <p:pic>
        <p:nvPicPr>
          <p:cNvPr id="108547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/>
      <p:bldP spid="219139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Особенности методики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Компьютерные средства обучения называют </a:t>
            </a:r>
            <a:r>
              <a:rPr lang="ru-RU" sz="2200" b="1"/>
              <a:t>интерактивными</a:t>
            </a:r>
            <a:r>
              <a:rPr lang="ru-RU" sz="2000" b="1"/>
              <a:t>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они обладают способностью «откликаться» на действия ученика и учителя, «вступать» с ними в диалог, что и составляет главную особенность методик компьютерного обучения.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 может использоваться на всех этапах процесса обучения: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- при объяснении (введении) нового материала,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/>
              <a:t>- закреплении,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/>
              <a:t>- повторении,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- контроле ЗУН. </a:t>
            </a:r>
          </a:p>
        </p:txBody>
      </p:sp>
      <p:pic>
        <p:nvPicPr>
          <p:cNvPr id="109571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Функции компьютера (для ребенка): 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ru-RU" sz="2000" b="1"/>
              <a:t>учителя, 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ru-RU" sz="2000" b="1"/>
              <a:t>рабочего инструмента, 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ru-RU" sz="2000" b="1"/>
              <a:t>объекта обучения, 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ru-RU" sz="2000" b="1"/>
              <a:t>сотрудничающего коллектива, 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ru-RU" sz="2000" b="1"/>
              <a:t>досуговой (игровой) среды.</a:t>
            </a:r>
          </a:p>
        </p:txBody>
      </p:sp>
      <p:pic>
        <p:nvPicPr>
          <p:cNvPr id="110595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/>
      <p:bldP spid="209923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функции</a:t>
            </a:r>
            <a:r>
              <a:rPr lang="ru-RU" sz="2000" b="1"/>
              <a:t> учителя </a:t>
            </a:r>
            <a:r>
              <a:rPr lang="ru-RU" sz="2000"/>
              <a:t>компьютер представляет собой: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источник учебной информации (частично или полностью заменяющий учителя и книгу);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наглядное пособие (качественно нового уровня с возможностями мультимедиа и телекоммуникации);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индивидуальное информационное пространство; тренажер;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средство диагностики и контроля.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В функции</a:t>
            </a:r>
            <a:r>
              <a:rPr lang="ru-RU" sz="2000" b="1"/>
              <a:t> рабочего инструмента </a:t>
            </a:r>
            <a:r>
              <a:rPr lang="ru-RU" sz="2000"/>
              <a:t>компьютер выступает как: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средство подготовки текстов, их хранения;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текстовый редактор;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графопостроитель, графический редактор;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вычислительная машина больших возможностей (с оформлением результатов в различном виде);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средство моделирования.</a:t>
            </a:r>
          </a:p>
        </p:txBody>
      </p:sp>
      <p:pic>
        <p:nvPicPr>
          <p:cNvPr id="111619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0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2" grpId="0"/>
      <p:bldP spid="220163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/>
              <a:t>Функции</a:t>
            </a:r>
            <a:r>
              <a:rPr lang="ru-RU" sz="2000" b="1"/>
              <a:t> объекта </a:t>
            </a:r>
            <a:r>
              <a:rPr lang="ru-RU" sz="2000"/>
              <a:t>обучения компьютер выполняет при: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программировании, обучении компьютера заданным процессам;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создании программных продуктов;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применении различных информационных сред.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Сотрудничающий коллектив </a:t>
            </a:r>
            <a:r>
              <a:rPr lang="ru-RU" sz="2000"/>
              <a:t>воссоздается компьютером как следствие коммуникации с широкой аудиторией (компьютерные сети), телекоммуникации в </a:t>
            </a:r>
            <a:r>
              <a:rPr lang="en-US" sz="2000"/>
              <a:t>Internet</a:t>
            </a:r>
            <a:r>
              <a:rPr lang="ru-RU" sz="200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Досуговая среда </a:t>
            </a:r>
            <a:r>
              <a:rPr lang="ru-RU" sz="2000"/>
              <a:t>организуется с помощью: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игровых программ;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компьютерных игр по сети;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компьютерного видео.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/>
          </a:p>
        </p:txBody>
      </p:sp>
      <p:pic>
        <p:nvPicPr>
          <p:cNvPr id="112643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1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1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1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1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6" grpId="0"/>
      <p:bldP spid="221187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Функции учителя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Организация учебного процесса на уровне класса в целом, предмета в целом (график учебного процесса, внешняя диагностика, итоговый контроль).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Организация внутриклассной активизации и координации, расстановка рабочих мест, инструктаж, управление внутриклассной сетью и т. п.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Индивидуальное наблюдение за учащимися, оказание индивидуальной помощи, индивидуальный «человеческий» контакт с ребенком. С помощью компьютера достигаются идеальные варианты индивидуального обучения, использующие визуальные и слуховые образы.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/>
              <a:t>Подготовка компонентов информационной сети (различные виды учебного, демонстрационного оборудования, сопрягаемого с ПЭВМ, программные средства и системы, учебно-наглядные пособия и т. д.), связь их с предметным содержанием определенного учебного курса.</a:t>
            </a:r>
          </a:p>
        </p:txBody>
      </p:sp>
      <p:pic>
        <p:nvPicPr>
          <p:cNvPr id="113667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0" grpId="0"/>
      <p:bldP spid="211971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39975" y="274638"/>
            <a:ext cx="6346825" cy="7064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/>
              <a:t>Компьютерные технологии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1052513"/>
            <a:ext cx="6778625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Компьютерную грамотность можно рассматривать как особую часть содержания компьютерной технологии.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/>
              <a:t>В структуру содержания компьютерной технологии (компьютерной грамотности) входят: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знание основных понятий информатики и вычислительной техники;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знание принципиального устройства и функциональных возможностей компьютерной техники;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знание современных операционных систем и владение их основными командами;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знание современных программных оболочек и операционных средств общего назначения (</a:t>
            </a:r>
            <a:r>
              <a:rPr lang="en-US" sz="2000"/>
              <a:t>Norton</a:t>
            </a:r>
            <a:r>
              <a:rPr lang="ru-RU" sz="2000"/>
              <a:t>, </a:t>
            </a:r>
            <a:r>
              <a:rPr lang="en-US" sz="2000"/>
              <a:t>Commander</a:t>
            </a:r>
            <a:r>
              <a:rPr lang="ru-RU" sz="2000"/>
              <a:t>, </a:t>
            </a:r>
            <a:r>
              <a:rPr lang="en-US" sz="2000"/>
              <a:t>Windows</a:t>
            </a:r>
            <a:r>
              <a:rPr lang="ru-RU" sz="2000"/>
              <a:t>, их расширения) и владение их функциями;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владение хотя бы одним текстовым редактором;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первоначальные представления об алгоритмах, языках и пакетах программирования;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/>
              <a:t>первоначальный опыт использования прикладных программ утилитарного назначения.</a:t>
            </a:r>
          </a:p>
        </p:txBody>
      </p:sp>
      <p:pic>
        <p:nvPicPr>
          <p:cNvPr id="114691" name="Picture 4" descr="картинака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35125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2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2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4" grpId="0"/>
      <p:bldP spid="212995" grpId="0" build="p"/>
    </p:bld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626</TotalTime>
  <Words>7047</Words>
  <Application>Microsoft Office PowerPoint</Application>
  <PresentationFormat>Экран (4:3)</PresentationFormat>
  <Paragraphs>900</Paragraphs>
  <Slides>104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104</vt:i4>
      </vt:variant>
    </vt:vector>
  </HeadingPairs>
  <TitlesOfParts>
    <vt:vector size="111" baseType="lpstr">
      <vt:lpstr>Garamond</vt:lpstr>
      <vt:lpstr>Arial</vt:lpstr>
      <vt:lpstr>Wingdings</vt:lpstr>
      <vt:lpstr>Calibri</vt:lpstr>
      <vt:lpstr>Times New Roman</vt:lpstr>
      <vt:lpstr>Течение</vt:lpstr>
      <vt:lpstr>Течение</vt:lpstr>
      <vt:lpstr>Новые образовательные технологии</vt:lpstr>
      <vt:lpstr>Рекомендуемая литература: </vt:lpstr>
      <vt:lpstr>Понятие «педагогические технологии»</vt:lpstr>
      <vt:lpstr>Понятие «педагогические технологии»</vt:lpstr>
      <vt:lpstr>Понятие «педагогические технологии»</vt:lpstr>
      <vt:lpstr>Понятие «педагогические технологии»</vt:lpstr>
      <vt:lpstr>Понятие «педагогические технологии»</vt:lpstr>
      <vt:lpstr>Понятие «педагогические технологии»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Классификация педагогических технологий</vt:lpstr>
      <vt:lpstr>Традиционная педагогическая технология</vt:lpstr>
      <vt:lpstr>Традиционная педагогическая технология</vt:lpstr>
      <vt:lpstr>Традиционная педагогическая технология</vt:lpstr>
      <vt:lpstr>Традиционная педагогическая технология</vt:lpstr>
      <vt:lpstr>Традиционная педагогическая технология</vt:lpstr>
      <vt:lpstr>Традиционная педагогическая технология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Игровые технологии</vt:lpstr>
      <vt:lpstr>Коллективные педагогические технологии</vt:lpstr>
      <vt:lpstr>Коллективные педагогические технологии</vt:lpstr>
      <vt:lpstr>Коллективные педагогические технологии</vt:lpstr>
      <vt:lpstr>Коллективные педагогические технологии</vt:lpstr>
      <vt:lpstr>Групповые педагогические технологии</vt:lpstr>
      <vt:lpstr>Групповые педагогические технологии</vt:lpstr>
      <vt:lpstr>Групповые педагогические технологии</vt:lpstr>
      <vt:lpstr>Групповые педагогические технологии</vt:lpstr>
      <vt:lpstr>Групповые педагогические технологии</vt:lpstr>
      <vt:lpstr>Сравнение коллективных и групповых способов обучения</vt:lpstr>
      <vt:lpstr>Сравнение коллективных и групповых способов обучения</vt:lpstr>
      <vt:lpstr>Сравнение коллективных и групповых способов обучения</vt:lpstr>
      <vt:lpstr>Сравнение коллективных и групповых способов обучения</vt:lpstr>
      <vt:lpstr>Технологии личностно-ориентированного образования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Личностно-ориентированные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Витагенные технологии</vt:lpstr>
      <vt:lpstr>Обучение на интегративной основе</vt:lpstr>
      <vt:lpstr>Обучение на интегративной основе</vt:lpstr>
      <vt:lpstr>Обучение на интегративной основе</vt:lpstr>
      <vt:lpstr>Обучение на интегративной основе</vt:lpstr>
      <vt:lpstr>Обучение на интегративной основе</vt:lpstr>
      <vt:lpstr>Обучение на интегративной основе</vt:lpstr>
      <vt:lpstr>Технология развивающего обучения</vt:lpstr>
      <vt:lpstr>Технология развивающего обучения</vt:lpstr>
      <vt:lpstr>Компьютерные технологии [информационные] 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Компьютерные технологии</vt:lpstr>
      <vt:lpstr>Этнокультурные технологии</vt:lpstr>
      <vt:lpstr>Этнокультурные технологии</vt:lpstr>
      <vt:lpstr>Этнокультурные технологии</vt:lpstr>
      <vt:lpstr>Этнокультурные технологии</vt:lpstr>
      <vt:lpstr>Этнокультурные технологии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образовательные технологии</dc:title>
  <dc:creator>Павел</dc:creator>
  <cp:lastModifiedBy>Владимир</cp:lastModifiedBy>
  <cp:revision>21</cp:revision>
  <dcterms:created xsi:type="dcterms:W3CDTF">2007-01-11T10:29:00Z</dcterms:created>
  <dcterms:modified xsi:type="dcterms:W3CDTF">2014-05-01T18:48:51Z</dcterms:modified>
</cp:coreProperties>
</file>