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35"/>
  </p:notesMasterIdLst>
  <p:sldIdLst>
    <p:sldId id="256" r:id="rId3"/>
    <p:sldId id="267" r:id="rId4"/>
    <p:sldId id="312" r:id="rId5"/>
    <p:sldId id="299" r:id="rId6"/>
    <p:sldId id="332" r:id="rId7"/>
    <p:sldId id="300" r:id="rId8"/>
    <p:sldId id="301" r:id="rId9"/>
    <p:sldId id="334" r:id="rId10"/>
    <p:sldId id="335" r:id="rId11"/>
    <p:sldId id="336" r:id="rId12"/>
    <p:sldId id="337" r:id="rId13"/>
    <p:sldId id="338" r:id="rId14"/>
    <p:sldId id="305" r:id="rId15"/>
    <p:sldId id="306" r:id="rId16"/>
    <p:sldId id="307" r:id="rId17"/>
    <p:sldId id="308" r:id="rId18"/>
    <p:sldId id="309" r:id="rId19"/>
    <p:sldId id="310" r:id="rId20"/>
    <p:sldId id="311" r:id="rId21"/>
    <p:sldId id="314" r:id="rId22"/>
    <p:sldId id="315" r:id="rId23"/>
    <p:sldId id="317" r:id="rId24"/>
    <p:sldId id="318" r:id="rId25"/>
    <p:sldId id="319" r:id="rId26"/>
    <p:sldId id="321" r:id="rId27"/>
    <p:sldId id="322" r:id="rId28"/>
    <p:sldId id="323" r:id="rId29"/>
    <p:sldId id="325" r:id="rId30"/>
    <p:sldId id="326" r:id="rId31"/>
    <p:sldId id="327" r:id="rId32"/>
    <p:sldId id="329" r:id="rId33"/>
    <p:sldId id="330" r:id="rId34"/>
  </p:sldIdLst>
  <p:sldSz cx="9906000" cy="6858000" type="A4"/>
  <p:notesSz cx="6797675" cy="9926638"/>
  <p:defaultTextStyle>
    <a:defPPr>
      <a:defRPr lang="ru-RU"/>
    </a:defPPr>
    <a:lvl1pPr marL="0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36433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72866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09298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45731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82164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18597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755029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291462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0">
          <p15:clr>
            <a:srgbClr val="A4A3A4"/>
          </p15:clr>
        </p15:guide>
        <p15:guide id="4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5B94"/>
    <a:srgbClr val="006AB3"/>
    <a:srgbClr val="E2001A"/>
    <a:srgbClr val="0000FF"/>
    <a:srgbClr val="FFFFFF"/>
    <a:srgbClr val="C8C8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5551" autoAdjust="0"/>
  </p:normalViewPr>
  <p:slideViewPr>
    <p:cSldViewPr>
      <p:cViewPr varScale="1">
        <p:scale>
          <a:sx n="71" d="100"/>
          <a:sy n="71" d="100"/>
        </p:scale>
        <p:origin x="-77" y="-278"/>
      </p:cViewPr>
      <p:guideLst>
        <p:guide orient="horz" pos="1620"/>
        <p:guide orient="horz" pos="2160"/>
        <p:guide pos="288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F617A8-1AEA-46DA-9653-93493A4C8A4C}" type="doc">
      <dgm:prSet loTypeId="urn:microsoft.com/office/officeart/2005/8/layout/vProcess5" loCatId="process" qsTypeId="urn:microsoft.com/office/officeart/2005/8/quickstyle/simple1" qsCatId="simple" csTypeId="urn:microsoft.com/office/officeart/2005/8/colors/accent1_1" csCatId="accent1" phldr="1"/>
      <dgm:spPr/>
    </dgm:pt>
    <dgm:pt modelId="{26D2D174-73BF-4F81-8E82-C8F8739C711D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Приглашает в аудиторию члена ГЭК, объясняет причину дополнительной печати. Кнопка «Дополнительная печать» – кнопка «Напечатать»</a:t>
          </a:r>
          <a:endParaRPr lang="ru-RU" sz="16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DAE268-6E9D-4E90-A9D3-95D06C14056C}" type="parTrans" cxnId="{4A9E0678-C82B-48C9-89E7-83ABD33137A2}">
      <dgm:prSet/>
      <dgm:spPr/>
      <dgm:t>
        <a:bodyPr/>
        <a:lstStyle/>
        <a:p>
          <a:endParaRPr lang="ru-RU" sz="160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1AA5DA-5257-4522-B2B3-9C8EF08A15B6}" type="sibTrans" cxnId="{4A9E0678-C82B-48C9-89E7-83ABD33137A2}">
      <dgm:prSet custT="1"/>
      <dgm:spPr/>
      <dgm:t>
        <a:bodyPr/>
        <a:lstStyle/>
        <a:p>
          <a:endParaRPr lang="ru-RU" sz="160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071A81-8931-43AB-84AB-08D0058E960D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Член ГЭК подключает к станции печати </a:t>
          </a:r>
          <a:r>
            <a:rPr lang="ru-RU" sz="1600" dirty="0" err="1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токен</a:t>
          </a:r>
          <a:r>
            <a:rPr lang="ru-RU" sz="16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, нажимает кнопку «Обновить информацию о </a:t>
          </a:r>
          <a:r>
            <a:rPr lang="ru-RU" sz="1600" dirty="0" err="1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токене</a:t>
          </a:r>
          <a:r>
            <a:rPr lang="ru-RU" sz="16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члена ГЭК», вводит пароль доступа к </a:t>
          </a:r>
          <a:r>
            <a:rPr lang="ru-RU" sz="1600" dirty="0" err="1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токену</a:t>
          </a:r>
          <a:endParaRPr lang="ru-RU" sz="16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8CD78C-7240-443F-BA80-E05C2BA8F31E}" type="parTrans" cxnId="{10DAF591-67B4-4491-8ABA-D5A6E80C0440}">
      <dgm:prSet/>
      <dgm:spPr/>
      <dgm:t>
        <a:bodyPr/>
        <a:lstStyle/>
        <a:p>
          <a:endParaRPr lang="ru-RU" sz="160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75F650-C448-490B-AB14-C3B7BDC199CD}" type="sibTrans" cxnId="{10DAF591-67B4-4491-8ABA-D5A6E80C0440}">
      <dgm:prSet custT="1"/>
      <dgm:spPr/>
      <dgm:t>
        <a:bodyPr/>
        <a:lstStyle/>
        <a:p>
          <a:endParaRPr lang="ru-RU" sz="160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2AD7E6-BE57-4EFC-B92D-35F66DEC0E60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Организатор указывает количество дополнительных ЭМ, которое необходимо распечатать, демонстрирует введенное значение члену ГЭК, нажимает кнопку «Печать ЭМ»</a:t>
          </a:r>
          <a:endParaRPr lang="ru-RU" sz="16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0637FC-EF3E-42EA-91BA-FBAB58C990F4}" type="parTrans" cxnId="{9BC11D1A-510A-4D68-A9A0-2F874822C88F}">
      <dgm:prSet/>
      <dgm:spPr/>
      <dgm:t>
        <a:bodyPr/>
        <a:lstStyle/>
        <a:p>
          <a:endParaRPr lang="ru-RU" sz="160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73F640-72E9-4F78-BD44-53C4BF871837}" type="sibTrans" cxnId="{9BC11D1A-510A-4D68-A9A0-2F874822C88F}">
      <dgm:prSet custT="1"/>
      <dgm:spPr/>
      <dgm:t>
        <a:bodyPr/>
        <a:lstStyle/>
        <a:p>
          <a:endParaRPr lang="ru-RU" sz="160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104390-9610-41EB-A1B5-CEAB9AA9D95E}">
      <dgm:prSet custT="1"/>
      <dgm:spPr/>
      <dgm:t>
        <a:bodyPr/>
        <a:lstStyle/>
        <a:p>
          <a:r>
            <a:rPr lang="ru-RU" sz="16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Член ГЭК может отключить свой персональный </a:t>
          </a:r>
          <a:r>
            <a:rPr lang="ru-RU" sz="1600" dirty="0" err="1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токен</a:t>
          </a:r>
          <a:endParaRPr lang="ru-RU" sz="16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EB7EB5-7C25-4096-BDBE-CCED92B12030}" type="parTrans" cxnId="{177FED81-7246-4A1B-A626-2B79149A9906}">
      <dgm:prSet/>
      <dgm:spPr/>
      <dgm:t>
        <a:bodyPr/>
        <a:lstStyle/>
        <a:p>
          <a:endParaRPr lang="ru-RU" sz="160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D577A0-67F7-4066-ADAB-EAED814707D0}" type="sibTrans" cxnId="{177FED81-7246-4A1B-A626-2B79149A9906}">
      <dgm:prSet/>
      <dgm:spPr/>
      <dgm:t>
        <a:bodyPr/>
        <a:lstStyle/>
        <a:p>
          <a:endParaRPr lang="ru-RU" sz="160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960D3E-B302-4CFC-B394-AC9183ACD12E}" type="pres">
      <dgm:prSet presAssocID="{C6F617A8-1AEA-46DA-9653-93493A4C8A4C}" presName="outerComposite" presStyleCnt="0">
        <dgm:presLayoutVars>
          <dgm:chMax val="5"/>
          <dgm:dir/>
          <dgm:resizeHandles val="exact"/>
        </dgm:presLayoutVars>
      </dgm:prSet>
      <dgm:spPr/>
    </dgm:pt>
    <dgm:pt modelId="{15492F92-0F47-476E-9A8D-3488A47F40FC}" type="pres">
      <dgm:prSet presAssocID="{C6F617A8-1AEA-46DA-9653-93493A4C8A4C}" presName="dummyMaxCanvas" presStyleCnt="0">
        <dgm:presLayoutVars/>
      </dgm:prSet>
      <dgm:spPr/>
    </dgm:pt>
    <dgm:pt modelId="{66D0ECD4-C6DB-4F7B-AC5F-605F85CDC1E9}" type="pres">
      <dgm:prSet presAssocID="{C6F617A8-1AEA-46DA-9653-93493A4C8A4C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E830B9-B7F9-4CF5-9D13-9787B2510F33}" type="pres">
      <dgm:prSet presAssocID="{C6F617A8-1AEA-46DA-9653-93493A4C8A4C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F239FE-7811-452B-A037-48DE5514F94C}" type="pres">
      <dgm:prSet presAssocID="{C6F617A8-1AEA-46DA-9653-93493A4C8A4C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C605D7-938C-4BEF-A282-940295E135CB}" type="pres">
      <dgm:prSet presAssocID="{C6F617A8-1AEA-46DA-9653-93493A4C8A4C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7CEBE1-D09D-4EF0-938B-1061957ED41C}" type="pres">
      <dgm:prSet presAssocID="{C6F617A8-1AEA-46DA-9653-93493A4C8A4C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86B196-64AD-4BA7-821D-B417B35E87FF}" type="pres">
      <dgm:prSet presAssocID="{C6F617A8-1AEA-46DA-9653-93493A4C8A4C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528026-3EFA-4151-A2E4-1832A0B95486}" type="pres">
      <dgm:prSet presAssocID="{C6F617A8-1AEA-46DA-9653-93493A4C8A4C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FE7E06-FD4B-4F65-9389-5D87D7EEF8A4}" type="pres">
      <dgm:prSet presAssocID="{C6F617A8-1AEA-46DA-9653-93493A4C8A4C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0C3192-7CF1-47C9-BEEB-0AA0F487941B}" type="pres">
      <dgm:prSet presAssocID="{C6F617A8-1AEA-46DA-9653-93493A4C8A4C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D3B036-8ACE-48A4-A624-B9E3CC67D341}" type="pres">
      <dgm:prSet presAssocID="{C6F617A8-1AEA-46DA-9653-93493A4C8A4C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AA3C3F-E4C2-488C-A928-8196C2690A61}" type="pres">
      <dgm:prSet presAssocID="{C6F617A8-1AEA-46DA-9653-93493A4C8A4C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1750DD8-5412-4DBB-89AA-4A7B97245E59}" type="presOf" srcId="{C6F617A8-1AEA-46DA-9653-93493A4C8A4C}" destId="{A5960D3E-B302-4CFC-B394-AC9183ACD12E}" srcOrd="0" destOrd="0" presId="urn:microsoft.com/office/officeart/2005/8/layout/vProcess5"/>
    <dgm:cxn modelId="{1E157DA0-59E1-45D1-BEDC-D7A3D31DE15B}" type="presOf" srcId="{0C1AA5DA-5257-4522-B2B3-9C8EF08A15B6}" destId="{9A7CEBE1-D09D-4EF0-938B-1061957ED41C}" srcOrd="0" destOrd="0" presId="urn:microsoft.com/office/officeart/2005/8/layout/vProcess5"/>
    <dgm:cxn modelId="{10DAF591-67B4-4491-8ABA-D5A6E80C0440}" srcId="{C6F617A8-1AEA-46DA-9653-93493A4C8A4C}" destId="{96071A81-8931-43AB-84AB-08D0058E960D}" srcOrd="1" destOrd="0" parTransId="{808CD78C-7240-443F-BA80-E05C2BA8F31E}" sibTransId="{B775F650-C448-490B-AB14-C3B7BDC199CD}"/>
    <dgm:cxn modelId="{562EBA47-AF29-4CB8-9D96-DE38B53CEF86}" type="presOf" srcId="{E72AD7E6-BE57-4EFC-B92D-35F66DEC0E60}" destId="{07F239FE-7811-452B-A037-48DE5514F94C}" srcOrd="0" destOrd="0" presId="urn:microsoft.com/office/officeart/2005/8/layout/vProcess5"/>
    <dgm:cxn modelId="{9C58B00F-BB79-411D-AD77-32AE10B2C9AB}" type="presOf" srcId="{B775F650-C448-490B-AB14-C3B7BDC199CD}" destId="{F786B196-64AD-4BA7-821D-B417B35E87FF}" srcOrd="0" destOrd="0" presId="urn:microsoft.com/office/officeart/2005/8/layout/vProcess5"/>
    <dgm:cxn modelId="{9BC11D1A-510A-4D68-A9A0-2F874822C88F}" srcId="{C6F617A8-1AEA-46DA-9653-93493A4C8A4C}" destId="{E72AD7E6-BE57-4EFC-B92D-35F66DEC0E60}" srcOrd="2" destOrd="0" parTransId="{BC0637FC-EF3E-42EA-91BA-FBAB58C990F4}" sibTransId="{E473F640-72E9-4F78-BD44-53C4BF871837}"/>
    <dgm:cxn modelId="{4A9E0678-C82B-48C9-89E7-83ABD33137A2}" srcId="{C6F617A8-1AEA-46DA-9653-93493A4C8A4C}" destId="{26D2D174-73BF-4F81-8E82-C8F8739C711D}" srcOrd="0" destOrd="0" parTransId="{06DAE268-6E9D-4E90-A9D3-95D06C14056C}" sibTransId="{0C1AA5DA-5257-4522-B2B3-9C8EF08A15B6}"/>
    <dgm:cxn modelId="{177FED81-7246-4A1B-A626-2B79149A9906}" srcId="{C6F617A8-1AEA-46DA-9653-93493A4C8A4C}" destId="{79104390-9610-41EB-A1B5-CEAB9AA9D95E}" srcOrd="3" destOrd="0" parTransId="{1AEB7EB5-7C25-4096-BDBE-CCED92B12030}" sibTransId="{61D577A0-67F7-4066-ADAB-EAED814707D0}"/>
    <dgm:cxn modelId="{1911EF20-5175-43AD-A0D5-B09046CF4A6F}" type="presOf" srcId="{96071A81-8931-43AB-84AB-08D0058E960D}" destId="{F40C3192-7CF1-47C9-BEEB-0AA0F487941B}" srcOrd="1" destOrd="0" presId="urn:microsoft.com/office/officeart/2005/8/layout/vProcess5"/>
    <dgm:cxn modelId="{C1E4F06B-FE0C-4F96-A543-E0D01388AA71}" type="presOf" srcId="{26D2D174-73BF-4F81-8E82-C8F8739C711D}" destId="{66D0ECD4-C6DB-4F7B-AC5F-605F85CDC1E9}" srcOrd="0" destOrd="0" presId="urn:microsoft.com/office/officeart/2005/8/layout/vProcess5"/>
    <dgm:cxn modelId="{95009C9D-ABD0-4B7B-B973-46A0288F7EAD}" type="presOf" srcId="{26D2D174-73BF-4F81-8E82-C8F8739C711D}" destId="{A9FE7E06-FD4B-4F65-9389-5D87D7EEF8A4}" srcOrd="1" destOrd="0" presId="urn:microsoft.com/office/officeart/2005/8/layout/vProcess5"/>
    <dgm:cxn modelId="{50805B58-6B3B-46E9-BF46-84579CA3E0A7}" type="presOf" srcId="{E72AD7E6-BE57-4EFC-B92D-35F66DEC0E60}" destId="{82D3B036-8ACE-48A4-A624-B9E3CC67D341}" srcOrd="1" destOrd="0" presId="urn:microsoft.com/office/officeart/2005/8/layout/vProcess5"/>
    <dgm:cxn modelId="{C0F154AF-2055-478E-A519-FD28A7CDD529}" type="presOf" srcId="{79104390-9610-41EB-A1B5-CEAB9AA9D95E}" destId="{83C605D7-938C-4BEF-A282-940295E135CB}" srcOrd="0" destOrd="0" presId="urn:microsoft.com/office/officeart/2005/8/layout/vProcess5"/>
    <dgm:cxn modelId="{5D5077BA-0DF1-49C4-B9CC-3B75FB100AF5}" type="presOf" srcId="{79104390-9610-41EB-A1B5-CEAB9AA9D95E}" destId="{83AA3C3F-E4C2-488C-A928-8196C2690A61}" srcOrd="1" destOrd="0" presId="urn:microsoft.com/office/officeart/2005/8/layout/vProcess5"/>
    <dgm:cxn modelId="{1CF5F725-358E-46A2-B235-D3A4967EA3AA}" type="presOf" srcId="{E473F640-72E9-4F78-BD44-53C4BF871837}" destId="{FB528026-3EFA-4151-A2E4-1832A0B95486}" srcOrd="0" destOrd="0" presId="urn:microsoft.com/office/officeart/2005/8/layout/vProcess5"/>
    <dgm:cxn modelId="{34ECEF4E-38FB-43B2-95E8-E9F099E22ABA}" type="presOf" srcId="{96071A81-8931-43AB-84AB-08D0058E960D}" destId="{B0E830B9-B7F9-4CF5-9D13-9787B2510F33}" srcOrd="0" destOrd="0" presId="urn:microsoft.com/office/officeart/2005/8/layout/vProcess5"/>
    <dgm:cxn modelId="{90393506-00FB-4751-AC05-E48FFCEF701A}" type="presParOf" srcId="{A5960D3E-B302-4CFC-B394-AC9183ACD12E}" destId="{15492F92-0F47-476E-9A8D-3488A47F40FC}" srcOrd="0" destOrd="0" presId="urn:microsoft.com/office/officeart/2005/8/layout/vProcess5"/>
    <dgm:cxn modelId="{A063CE3D-DB96-4BD3-8B4A-86E0FA33C3F4}" type="presParOf" srcId="{A5960D3E-B302-4CFC-B394-AC9183ACD12E}" destId="{66D0ECD4-C6DB-4F7B-AC5F-605F85CDC1E9}" srcOrd="1" destOrd="0" presId="urn:microsoft.com/office/officeart/2005/8/layout/vProcess5"/>
    <dgm:cxn modelId="{0171466B-E452-40D6-A1FC-498937972456}" type="presParOf" srcId="{A5960D3E-B302-4CFC-B394-AC9183ACD12E}" destId="{B0E830B9-B7F9-4CF5-9D13-9787B2510F33}" srcOrd="2" destOrd="0" presId="urn:microsoft.com/office/officeart/2005/8/layout/vProcess5"/>
    <dgm:cxn modelId="{5C7EEB1B-2835-48DB-B3E2-DC9CC1266810}" type="presParOf" srcId="{A5960D3E-B302-4CFC-B394-AC9183ACD12E}" destId="{07F239FE-7811-452B-A037-48DE5514F94C}" srcOrd="3" destOrd="0" presId="urn:microsoft.com/office/officeart/2005/8/layout/vProcess5"/>
    <dgm:cxn modelId="{83541F9F-53B9-4F3B-BD82-622E24F8B3D0}" type="presParOf" srcId="{A5960D3E-B302-4CFC-B394-AC9183ACD12E}" destId="{83C605D7-938C-4BEF-A282-940295E135CB}" srcOrd="4" destOrd="0" presId="urn:microsoft.com/office/officeart/2005/8/layout/vProcess5"/>
    <dgm:cxn modelId="{BB84458E-60E7-4BAA-9309-DE44B5ADC407}" type="presParOf" srcId="{A5960D3E-B302-4CFC-B394-AC9183ACD12E}" destId="{9A7CEBE1-D09D-4EF0-938B-1061957ED41C}" srcOrd="5" destOrd="0" presId="urn:microsoft.com/office/officeart/2005/8/layout/vProcess5"/>
    <dgm:cxn modelId="{635973E8-D372-4818-A54B-D601E7194E40}" type="presParOf" srcId="{A5960D3E-B302-4CFC-B394-AC9183ACD12E}" destId="{F786B196-64AD-4BA7-821D-B417B35E87FF}" srcOrd="6" destOrd="0" presId="urn:microsoft.com/office/officeart/2005/8/layout/vProcess5"/>
    <dgm:cxn modelId="{56ABF751-BB9F-4AAA-9A7B-48E1C0CBF619}" type="presParOf" srcId="{A5960D3E-B302-4CFC-B394-AC9183ACD12E}" destId="{FB528026-3EFA-4151-A2E4-1832A0B95486}" srcOrd="7" destOrd="0" presId="urn:microsoft.com/office/officeart/2005/8/layout/vProcess5"/>
    <dgm:cxn modelId="{145CAB25-3E60-406A-A8E9-6A6E5EDBF823}" type="presParOf" srcId="{A5960D3E-B302-4CFC-B394-AC9183ACD12E}" destId="{A9FE7E06-FD4B-4F65-9389-5D87D7EEF8A4}" srcOrd="8" destOrd="0" presId="urn:microsoft.com/office/officeart/2005/8/layout/vProcess5"/>
    <dgm:cxn modelId="{6860DA27-8B3A-482E-BA13-CDE0705D7583}" type="presParOf" srcId="{A5960D3E-B302-4CFC-B394-AC9183ACD12E}" destId="{F40C3192-7CF1-47C9-BEEB-0AA0F487941B}" srcOrd="9" destOrd="0" presId="urn:microsoft.com/office/officeart/2005/8/layout/vProcess5"/>
    <dgm:cxn modelId="{0D0F6EB5-95B1-4F34-8E1D-79C6FC1FC9E1}" type="presParOf" srcId="{A5960D3E-B302-4CFC-B394-AC9183ACD12E}" destId="{82D3B036-8ACE-48A4-A624-B9E3CC67D341}" srcOrd="10" destOrd="0" presId="urn:microsoft.com/office/officeart/2005/8/layout/vProcess5"/>
    <dgm:cxn modelId="{951B4829-28B4-48FE-A877-D9B339178CC9}" type="presParOf" srcId="{A5960D3E-B302-4CFC-B394-AC9183ACD12E}" destId="{83AA3C3F-E4C2-488C-A928-8196C2690A61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D0ECD4-C6DB-4F7B-AC5F-605F85CDC1E9}">
      <dsp:nvSpPr>
        <dsp:cNvPr id="0" name=""/>
        <dsp:cNvSpPr/>
      </dsp:nvSpPr>
      <dsp:spPr>
        <a:xfrm>
          <a:off x="0" y="0"/>
          <a:ext cx="5760639" cy="11793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Приглашает в аудиторию члена ГЭК, объясняет причину дополнительной печати. Кнопка «Дополнительная печать» – кнопка «Напечатать»</a:t>
          </a:r>
          <a:endParaRPr lang="ru-RU" sz="1600" kern="12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542" y="34542"/>
        <a:ext cx="4388390" cy="1110250"/>
      </dsp:txXfrm>
    </dsp:sp>
    <dsp:sp modelId="{B0E830B9-B7F9-4CF5-9D13-9787B2510F33}">
      <dsp:nvSpPr>
        <dsp:cNvPr id="0" name=""/>
        <dsp:cNvSpPr/>
      </dsp:nvSpPr>
      <dsp:spPr>
        <a:xfrm>
          <a:off x="482453" y="1393759"/>
          <a:ext cx="5760639" cy="11793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Член ГЭК подключает к станции печати </a:t>
          </a:r>
          <a:r>
            <a:rPr lang="ru-RU" sz="1600" kern="1200" dirty="0" err="1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токен</a:t>
          </a:r>
          <a:r>
            <a:rPr lang="ru-RU" sz="1600" kern="12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, нажимает кнопку «Обновить информацию о </a:t>
          </a:r>
          <a:r>
            <a:rPr lang="ru-RU" sz="1600" kern="1200" dirty="0" err="1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токене</a:t>
          </a:r>
          <a:r>
            <a:rPr lang="ru-RU" sz="1600" kern="12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члена ГЭК», вводит пароль доступа к </a:t>
          </a:r>
          <a:r>
            <a:rPr lang="ru-RU" sz="1600" kern="1200" dirty="0" err="1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токену</a:t>
          </a:r>
          <a:endParaRPr lang="ru-RU" sz="1600" kern="12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6995" y="1428301"/>
        <a:ext cx="4442534" cy="1110250"/>
      </dsp:txXfrm>
    </dsp:sp>
    <dsp:sp modelId="{07F239FE-7811-452B-A037-48DE5514F94C}">
      <dsp:nvSpPr>
        <dsp:cNvPr id="0" name=""/>
        <dsp:cNvSpPr/>
      </dsp:nvSpPr>
      <dsp:spPr>
        <a:xfrm>
          <a:off x="957706" y="2787518"/>
          <a:ext cx="5760639" cy="11793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Организатор указывает количество дополнительных ЭМ, которое необходимо распечатать, демонстрирует введенное значение члену ГЭК, нажимает кнопку «Печать ЭМ»</a:t>
          </a:r>
          <a:endParaRPr lang="ru-RU" sz="1600" kern="12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92248" y="2822060"/>
        <a:ext cx="4449734" cy="1110250"/>
      </dsp:txXfrm>
    </dsp:sp>
    <dsp:sp modelId="{83C605D7-938C-4BEF-A282-940295E135CB}">
      <dsp:nvSpPr>
        <dsp:cNvPr id="0" name=""/>
        <dsp:cNvSpPr/>
      </dsp:nvSpPr>
      <dsp:spPr>
        <a:xfrm>
          <a:off x="1440159" y="4181278"/>
          <a:ext cx="5760639" cy="11793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Член ГЭК может отключить свой персональный </a:t>
          </a:r>
          <a:r>
            <a:rPr lang="ru-RU" sz="1600" kern="1200" dirty="0" err="1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токен</a:t>
          </a:r>
          <a:endParaRPr lang="ru-RU" sz="1600" kern="12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74701" y="4215820"/>
        <a:ext cx="4442534" cy="1110250"/>
      </dsp:txXfrm>
    </dsp:sp>
    <dsp:sp modelId="{9A7CEBE1-D09D-4EF0-938B-1061957ED41C}">
      <dsp:nvSpPr>
        <dsp:cNvPr id="0" name=""/>
        <dsp:cNvSpPr/>
      </dsp:nvSpPr>
      <dsp:spPr>
        <a:xfrm>
          <a:off x="4994071" y="903263"/>
          <a:ext cx="766567" cy="766567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66549" y="903263"/>
        <a:ext cx="421611" cy="576842"/>
      </dsp:txXfrm>
    </dsp:sp>
    <dsp:sp modelId="{F786B196-64AD-4BA7-821D-B417B35E87FF}">
      <dsp:nvSpPr>
        <dsp:cNvPr id="0" name=""/>
        <dsp:cNvSpPr/>
      </dsp:nvSpPr>
      <dsp:spPr>
        <a:xfrm>
          <a:off x="5476525" y="2297022"/>
          <a:ext cx="766567" cy="766567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49003" y="2297022"/>
        <a:ext cx="421611" cy="576842"/>
      </dsp:txXfrm>
    </dsp:sp>
    <dsp:sp modelId="{FB528026-3EFA-4151-A2E4-1832A0B95486}">
      <dsp:nvSpPr>
        <dsp:cNvPr id="0" name=""/>
        <dsp:cNvSpPr/>
      </dsp:nvSpPr>
      <dsp:spPr>
        <a:xfrm>
          <a:off x="5951777" y="3690782"/>
          <a:ext cx="766567" cy="766567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24255" y="3690782"/>
        <a:ext cx="421611" cy="5768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9CABEE-70B7-4A8D-8441-9376BB00CC51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241425"/>
            <a:ext cx="48387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72D89A-5F09-4DB6-81B6-E326000CFA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1543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36433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72866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09298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45731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82164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18597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755029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291462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0088" y="1360516"/>
            <a:ext cx="8420100" cy="2068949"/>
          </a:xfrm>
        </p:spPr>
        <p:txBody>
          <a:bodyPr>
            <a:normAutofit/>
          </a:bodyPr>
          <a:lstStyle>
            <a:lvl1pPr>
              <a:defRPr sz="4300" baseline="0"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6914" y="4062209"/>
            <a:ext cx="4394751" cy="1097563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40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81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218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624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031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437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84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249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3B5F-DEBD-4D80-81DF-A262460FE07D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99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3B5F-DEBD-4D80-81DF-A262460FE07D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849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1" y="1276090"/>
            <a:ext cx="2165900" cy="48500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1" y="1276090"/>
            <a:ext cx="6337262" cy="48500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3B5F-DEBD-4D80-81DF-A262460FE07D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2303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1844825"/>
            <a:ext cx="8420100" cy="1470025"/>
          </a:xfrm>
        </p:spPr>
        <p:txBody>
          <a:bodyPr/>
          <a:lstStyle>
            <a:lvl1pPr>
              <a:defRPr b="1">
                <a:solidFill>
                  <a:srgbClr val="025B9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21052" y="4052664"/>
            <a:ext cx="4484948" cy="1116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02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04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069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09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11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13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16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185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982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617576" y="2354957"/>
            <a:ext cx="7093953" cy="1362075"/>
          </a:xfrm>
        </p:spPr>
        <p:txBody>
          <a:bodyPr anchor="t"/>
          <a:lstStyle>
            <a:lvl1pPr algn="l">
              <a:defRPr sz="3500" b="1" cap="all"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144688" y="0"/>
            <a:ext cx="7722858" cy="1052736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025B9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618569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общий)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2546" y="-18256"/>
            <a:ext cx="7995000" cy="1070992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3B5F-DEBD-4D80-81DF-A262460FE07D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060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новые)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2546" y="-18256"/>
            <a:ext cx="7995000" cy="1070992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903217" y="6279703"/>
            <a:ext cx="2496277" cy="446888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r"/>
            <a:r>
              <a:rPr lang="ru-RU" sz="1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Материал для вновь привлекаемых специалистов</a:t>
            </a:r>
            <a:endParaRPr lang="ru-RU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7384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опытные)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2546" y="-18256"/>
            <a:ext cx="7995000" cy="1070992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903217" y="6279703"/>
            <a:ext cx="2496277" cy="446888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r"/>
            <a:r>
              <a:rPr lang="ru-RU" sz="1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Материал для имеющих </a:t>
            </a:r>
            <a:br>
              <a:rPr lang="ru-RU" sz="1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ru-RU" sz="1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опыт специалистов</a:t>
            </a:r>
            <a:endParaRPr lang="ru-RU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722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5601" y="178527"/>
            <a:ext cx="7565100" cy="886493"/>
          </a:xfrm>
        </p:spPr>
        <p:txBody>
          <a:bodyPr>
            <a:normAutofit/>
          </a:bodyPr>
          <a:lstStyle>
            <a:lvl1pPr>
              <a:defRPr sz="27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500" b="1" i="0" baseline="0">
                <a:solidFill>
                  <a:srgbClr val="0072BC"/>
                </a:solidFill>
                <a:latin typeface="Arial" panose="020B0604020202020204" pitchFamily="34" charset="0"/>
              </a:defRPr>
            </a:lvl1pPr>
            <a:lvl2pPr>
              <a:defRPr sz="23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10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3B5F-DEBD-4D80-81DF-A262460FE07D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881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5600" y="1740443"/>
            <a:ext cx="7357006" cy="4028533"/>
          </a:xfrm>
        </p:spPr>
        <p:txBody>
          <a:bodyPr anchor="t"/>
          <a:lstStyle>
            <a:lvl1pPr algn="ctr">
              <a:defRPr sz="3800" b="1" cap="all" baseline="0">
                <a:solidFill>
                  <a:srgbClr val="FF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45600" y="94099"/>
            <a:ext cx="7280193" cy="844279"/>
          </a:xfrm>
        </p:spPr>
        <p:txBody>
          <a:bodyPr anchor="b"/>
          <a:lstStyle>
            <a:lvl1pPr marL="0" indent="0" algn="ctr">
              <a:buNone/>
              <a:defRPr sz="1900" b="1" cap="all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4062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8124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32187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76249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20311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643742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308436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52498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3B5F-DEBD-4D80-81DF-A262460FE07D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1472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1" y="1600203"/>
            <a:ext cx="4375150" cy="452596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19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3"/>
            <a:ext cx="4375150" cy="452596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19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3B5F-DEBD-4D80-81DF-A262460FE07D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845601" y="178527"/>
            <a:ext cx="7565100" cy="886493"/>
          </a:xfrm>
        </p:spPr>
        <p:txBody>
          <a:bodyPr>
            <a:normAutofit/>
          </a:bodyPr>
          <a:lstStyle>
            <a:lvl1pPr>
              <a:defRPr sz="27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108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1" y="1535113"/>
            <a:ext cx="4376871" cy="639763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40623" indent="0">
              <a:buNone/>
              <a:defRPr sz="1900" b="1"/>
            </a:lvl2pPr>
            <a:lvl3pPr marL="881248" indent="0">
              <a:buNone/>
              <a:defRPr sz="1800" b="1"/>
            </a:lvl3pPr>
            <a:lvl4pPr marL="1321870" indent="0">
              <a:buNone/>
              <a:defRPr sz="1500" b="1"/>
            </a:lvl4pPr>
            <a:lvl5pPr marL="1762494" indent="0">
              <a:buNone/>
              <a:defRPr sz="1500" b="1"/>
            </a:lvl5pPr>
            <a:lvl6pPr marL="2203118" indent="0">
              <a:buNone/>
              <a:defRPr sz="1500" b="1"/>
            </a:lvl6pPr>
            <a:lvl7pPr marL="2643742" indent="0">
              <a:buNone/>
              <a:defRPr sz="1500" b="1"/>
            </a:lvl7pPr>
            <a:lvl8pPr marL="3084365" indent="0">
              <a:buNone/>
              <a:defRPr sz="1500" b="1"/>
            </a:lvl8pPr>
            <a:lvl9pPr marL="3524989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1" y="2174875"/>
            <a:ext cx="4376871" cy="395128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6" y="1535113"/>
            <a:ext cx="4378590" cy="639763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40623" indent="0">
              <a:buNone/>
              <a:defRPr sz="1900" b="1"/>
            </a:lvl2pPr>
            <a:lvl3pPr marL="881248" indent="0">
              <a:buNone/>
              <a:defRPr sz="1800" b="1"/>
            </a:lvl3pPr>
            <a:lvl4pPr marL="1321870" indent="0">
              <a:buNone/>
              <a:defRPr sz="1500" b="1"/>
            </a:lvl4pPr>
            <a:lvl5pPr marL="1762494" indent="0">
              <a:buNone/>
              <a:defRPr sz="1500" b="1"/>
            </a:lvl5pPr>
            <a:lvl6pPr marL="2203118" indent="0">
              <a:buNone/>
              <a:defRPr sz="1500" b="1"/>
            </a:lvl6pPr>
            <a:lvl7pPr marL="2643742" indent="0">
              <a:buNone/>
              <a:defRPr sz="1500" b="1"/>
            </a:lvl7pPr>
            <a:lvl8pPr marL="3084365" indent="0">
              <a:buNone/>
              <a:defRPr sz="1500" b="1"/>
            </a:lvl8pPr>
            <a:lvl9pPr marL="3524989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6" y="2174875"/>
            <a:ext cx="4378590" cy="395128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3B5F-DEBD-4D80-81DF-A262460FE07D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845601" y="178527"/>
            <a:ext cx="7565100" cy="886493"/>
          </a:xfrm>
        </p:spPr>
        <p:txBody>
          <a:bodyPr>
            <a:normAutofit/>
          </a:bodyPr>
          <a:lstStyle>
            <a:lvl1pPr>
              <a:defRPr sz="27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6027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3B5F-DEBD-4D80-81DF-A262460FE07D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845601" y="178527"/>
            <a:ext cx="7565100" cy="886493"/>
          </a:xfrm>
        </p:spPr>
        <p:txBody>
          <a:bodyPr>
            <a:normAutofit/>
          </a:bodyPr>
          <a:lstStyle>
            <a:lvl1pPr>
              <a:defRPr sz="27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8030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3B5F-DEBD-4D80-81DF-A262460FE07D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460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3859" y="1233876"/>
            <a:ext cx="3259006" cy="929080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1233875"/>
            <a:ext cx="5537729" cy="4892292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6" y="2205169"/>
            <a:ext cx="3259006" cy="3920999"/>
          </a:xfrm>
        </p:spPr>
        <p:txBody>
          <a:bodyPr/>
          <a:lstStyle>
            <a:lvl1pPr marL="0" indent="0">
              <a:buNone/>
              <a:defRPr sz="1300"/>
            </a:lvl1pPr>
            <a:lvl2pPr marL="440623" indent="0">
              <a:buNone/>
              <a:defRPr sz="1200"/>
            </a:lvl2pPr>
            <a:lvl3pPr marL="881248" indent="0">
              <a:buNone/>
              <a:defRPr sz="1000"/>
            </a:lvl3pPr>
            <a:lvl4pPr marL="1321870" indent="0">
              <a:buNone/>
              <a:defRPr sz="800"/>
            </a:lvl4pPr>
            <a:lvl5pPr marL="1762494" indent="0">
              <a:buNone/>
              <a:defRPr sz="800"/>
            </a:lvl5pPr>
            <a:lvl6pPr marL="2203118" indent="0">
              <a:buNone/>
              <a:defRPr sz="800"/>
            </a:lvl6pPr>
            <a:lvl7pPr marL="2643742" indent="0">
              <a:buNone/>
              <a:defRPr sz="800"/>
            </a:lvl7pPr>
            <a:lvl8pPr marL="3084365" indent="0">
              <a:buNone/>
              <a:defRPr sz="800"/>
            </a:lvl8pPr>
            <a:lvl9pPr marL="3524989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3B5F-DEBD-4D80-81DF-A262460FE07D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242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2"/>
            <a:ext cx="5943600" cy="566737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7" y="1529373"/>
            <a:ext cx="5941187" cy="3198203"/>
          </a:xfrm>
        </p:spPr>
        <p:txBody>
          <a:bodyPr/>
          <a:lstStyle>
            <a:lvl1pPr marL="0" indent="0">
              <a:buNone/>
              <a:defRPr sz="3100"/>
            </a:lvl1pPr>
            <a:lvl2pPr marL="440623" indent="0">
              <a:buNone/>
              <a:defRPr sz="2700"/>
            </a:lvl2pPr>
            <a:lvl3pPr marL="881248" indent="0">
              <a:buNone/>
              <a:defRPr sz="2300"/>
            </a:lvl3pPr>
            <a:lvl4pPr marL="1321870" indent="0">
              <a:buNone/>
              <a:defRPr sz="1900"/>
            </a:lvl4pPr>
            <a:lvl5pPr marL="1762494" indent="0">
              <a:buNone/>
              <a:defRPr sz="1900"/>
            </a:lvl5pPr>
            <a:lvl6pPr marL="2203118" indent="0">
              <a:buNone/>
              <a:defRPr sz="1900"/>
            </a:lvl6pPr>
            <a:lvl7pPr marL="2643742" indent="0">
              <a:buNone/>
              <a:defRPr sz="1900"/>
            </a:lvl7pPr>
            <a:lvl8pPr marL="3084365" indent="0">
              <a:buNone/>
              <a:defRPr sz="1900"/>
            </a:lvl8pPr>
            <a:lvl9pPr marL="3524989" indent="0">
              <a:buNone/>
              <a:defRPr sz="19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42"/>
            <a:ext cx="5943600" cy="804863"/>
          </a:xfrm>
        </p:spPr>
        <p:txBody>
          <a:bodyPr/>
          <a:lstStyle>
            <a:lvl1pPr marL="0" indent="0">
              <a:buNone/>
              <a:defRPr sz="1300"/>
            </a:lvl1pPr>
            <a:lvl2pPr marL="440623" indent="0">
              <a:buNone/>
              <a:defRPr sz="1200"/>
            </a:lvl2pPr>
            <a:lvl3pPr marL="881248" indent="0">
              <a:buNone/>
              <a:defRPr sz="1000"/>
            </a:lvl3pPr>
            <a:lvl4pPr marL="1321870" indent="0">
              <a:buNone/>
              <a:defRPr sz="800"/>
            </a:lvl4pPr>
            <a:lvl5pPr marL="1762494" indent="0">
              <a:buNone/>
              <a:defRPr sz="800"/>
            </a:lvl5pPr>
            <a:lvl6pPr marL="2203118" indent="0">
              <a:buNone/>
              <a:defRPr sz="800"/>
            </a:lvl6pPr>
            <a:lvl7pPr marL="2643742" indent="0">
              <a:buNone/>
              <a:defRPr sz="800"/>
            </a:lvl7pPr>
            <a:lvl8pPr marL="3084365" indent="0">
              <a:buNone/>
              <a:defRPr sz="800"/>
            </a:lvl8pPr>
            <a:lvl9pPr marL="3524989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3B5F-DEBD-4D80-81DF-A262460FE07D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5743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5601" y="274641"/>
            <a:ext cx="7565100" cy="790380"/>
          </a:xfrm>
          <a:prstGeom prst="rect">
            <a:avLst/>
          </a:prstGeom>
        </p:spPr>
        <p:txBody>
          <a:bodyPr vert="horz" lIns="200420" tIns="100210" rIns="200420" bIns="10021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3"/>
            <a:ext cx="8915400" cy="4525963"/>
          </a:xfrm>
          <a:prstGeom prst="rect">
            <a:avLst/>
          </a:prstGeom>
        </p:spPr>
        <p:txBody>
          <a:bodyPr vert="horz" lIns="200420" tIns="100210" rIns="200420" bIns="10021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4"/>
            <a:ext cx="2311400" cy="365125"/>
          </a:xfrm>
          <a:prstGeom prst="rect">
            <a:avLst/>
          </a:prstGeom>
        </p:spPr>
        <p:txBody>
          <a:bodyPr vert="horz" lIns="200420" tIns="100210" rIns="200420" bIns="10021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6C3B5F-DEBD-4D80-81DF-A262460FE07D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4"/>
            <a:ext cx="3136900" cy="365125"/>
          </a:xfrm>
          <a:prstGeom prst="rect">
            <a:avLst/>
          </a:prstGeom>
        </p:spPr>
        <p:txBody>
          <a:bodyPr vert="horz" lIns="200420" tIns="100210" rIns="200420" bIns="10021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4"/>
            <a:ext cx="2311400" cy="365125"/>
          </a:xfrm>
          <a:prstGeom prst="rect">
            <a:avLst/>
          </a:prstGeom>
        </p:spPr>
        <p:txBody>
          <a:bodyPr vert="horz" lIns="200420" tIns="100210" rIns="200420" bIns="10021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58EBA-BF76-4BD2-B386-1E39067478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235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881248" rtl="0" eaLnBrk="1" latinLnBrk="0" hangingPunct="1">
        <a:spcBef>
          <a:spcPct val="0"/>
        </a:spcBef>
        <a:buNone/>
        <a:defRPr sz="4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467" indent="-330467" algn="l" defTabSz="881248" rtl="0" eaLnBrk="1" latinLnBrk="0" hangingPunct="1">
        <a:spcBef>
          <a:spcPct val="20000"/>
        </a:spcBef>
        <a:buFont typeface="Arial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16013" indent="-275390" algn="l" defTabSz="881248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101559" indent="-220312" algn="l" defTabSz="881248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542183" indent="-220312" algn="l" defTabSz="881248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82805" indent="-220312" algn="l" defTabSz="881248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23430" indent="-220312" algn="l" defTabSz="881248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053" indent="-220312" algn="l" defTabSz="881248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04677" indent="-220312" algn="l" defTabSz="881248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745301" indent="-220312" algn="l" defTabSz="881248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812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40623" algn="l" defTabSz="8812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81248" algn="l" defTabSz="8812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21870" algn="l" defTabSz="8812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62494" algn="l" defTabSz="8812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03118" algn="l" defTabSz="8812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43742" algn="l" defTabSz="8812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84365" algn="l" defTabSz="8812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24989" algn="l" defTabSz="8812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9"/>
            <a:ext cx="8915400" cy="1143000"/>
          </a:xfrm>
          <a:prstGeom prst="rect">
            <a:avLst/>
          </a:prstGeom>
        </p:spPr>
        <p:txBody>
          <a:bodyPr vert="horz" lIns="107287" tIns="53643" rIns="107287" bIns="53643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107287" tIns="53643" rIns="107287" bIns="5364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107287" tIns="53643" rIns="107287" bIns="53643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6C3B5F-DEBD-4D80-81DF-A262460FE07D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107287" tIns="53643" rIns="107287" bIns="53643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107287" tIns="53643" rIns="107287" bIns="53643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58EBA-BF76-4BD2-B386-1E39067478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126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txStyles>
    <p:titleStyle>
      <a:lvl1pPr algn="ctr" defTabSz="804649" rtl="0" eaLnBrk="1" latinLnBrk="0" hangingPunct="1">
        <a:spcBef>
          <a:spcPct val="0"/>
        </a:spcBef>
        <a:buNone/>
        <a:defRPr sz="3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1743" indent="-301743" algn="l" defTabSz="804649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3778" indent="-251453" algn="l" defTabSz="804649" rtl="0" eaLnBrk="1" latinLnBrk="0" hangingPunct="1">
        <a:spcBef>
          <a:spcPct val="20000"/>
        </a:spcBef>
        <a:buFont typeface="Arial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11" indent="-201162" algn="l" defTabSz="804649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08136" indent="-201162" algn="l" defTabSz="804649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0461" indent="-201162" algn="l" defTabSz="804649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12785" indent="-201162" algn="l" defTabSz="804649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15110" indent="-201162" algn="l" defTabSz="804649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17434" indent="-201162" algn="l" defTabSz="804649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19759" indent="-201162" algn="l" defTabSz="804649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046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2325" algn="l" defTabSz="8046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4649" algn="l" defTabSz="8046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6974" algn="l" defTabSz="8046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9298" algn="l" defTabSz="8046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23" algn="l" defTabSz="8046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13947" algn="l" defTabSz="8046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16272" algn="l" defTabSz="8046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18597" algn="l" defTabSz="8046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0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0512" y="1514497"/>
            <a:ext cx="8834146" cy="2298545"/>
          </a:xfrm>
        </p:spPr>
        <p:txBody>
          <a:bodyPr>
            <a:noAutofit/>
          </a:bodyPr>
          <a:lstStyle/>
          <a:p>
            <a:r>
              <a:rPr lang="ru-RU" sz="2400" smtClean="0">
                <a:latin typeface="Arial" charset="0"/>
                <a:cs typeface="Arial" charset="0"/>
              </a:rPr>
              <a:t>Подготовка лиц, </a:t>
            </a:r>
            <a:br>
              <a:rPr lang="ru-RU" sz="2400" smtClean="0">
                <a:latin typeface="Arial" charset="0"/>
                <a:cs typeface="Arial" charset="0"/>
              </a:rPr>
            </a:br>
            <a:r>
              <a:rPr lang="ru-RU" sz="2400" smtClean="0">
                <a:latin typeface="Arial" charset="0"/>
                <a:cs typeface="Arial" charset="0"/>
              </a:rPr>
              <a:t>задействованных при проведении государственной итоговой аттестации </a:t>
            </a:r>
            <a:br>
              <a:rPr lang="ru-RU" sz="2400" smtClean="0">
                <a:latin typeface="Arial" charset="0"/>
                <a:cs typeface="Arial" charset="0"/>
              </a:rPr>
            </a:br>
            <a:r>
              <a:rPr lang="ru-RU" sz="2400" smtClean="0">
                <a:latin typeface="Arial" charset="0"/>
                <a:cs typeface="Arial" charset="0"/>
              </a:rPr>
              <a:t>по образовательным программам среднего общего образования в пункте проведения экзаменов (организатор в аудитории)</a:t>
            </a:r>
            <a:endParaRPr lang="ru-RU" sz="23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81628" y="4052664"/>
            <a:ext cx="4524372" cy="1116000"/>
          </a:xfrm>
        </p:spPr>
        <p:txBody>
          <a:bodyPr>
            <a:normAutofit/>
          </a:bodyPr>
          <a:lstStyle/>
          <a:p>
            <a:r>
              <a:rPr lang="ru-RU" b="1" dirty="0"/>
              <a:t>Организация печати </a:t>
            </a:r>
            <a:r>
              <a:rPr lang="ru-RU" b="1" dirty="0" smtClean="0"/>
              <a:t>ЭМ </a:t>
            </a:r>
            <a:r>
              <a:rPr lang="ru-RU" b="1" dirty="0"/>
              <a:t>в аудиториях </a:t>
            </a:r>
            <a:r>
              <a:rPr lang="ru-RU" b="1" dirty="0" smtClean="0"/>
              <a:t>ППЭ</a:t>
            </a:r>
            <a:endParaRPr lang="ru-RU" b="1" dirty="0"/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176941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28464" y="1287674"/>
            <a:ext cx="4695860" cy="2056303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algn="just">
              <a:lnSpc>
                <a:spcPct val="115000"/>
              </a:lnSpc>
              <a:spcAft>
                <a:spcPts val="704"/>
              </a:spcAft>
            </a:pPr>
            <a:r>
              <a:rPr lang="ru-RU" sz="15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15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500" dirty="0" smtClean="0"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Общий </a:t>
            </a:r>
            <a:r>
              <a:rPr lang="ru-RU" sz="1500" dirty="0"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 выполнения печати ЭМ отражает индикатор процесса, под которым расположен список всех экземпляров ЭМ, отправленных </a:t>
            </a:r>
            <a:r>
              <a:rPr lang="ru-RU" sz="1500" dirty="0" smtClean="0"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500" dirty="0" smtClean="0"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500" dirty="0" smtClean="0"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500" dirty="0"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принтер.</a:t>
            </a:r>
          </a:p>
          <a:p>
            <a:pPr algn="just">
              <a:lnSpc>
                <a:spcPct val="115000"/>
              </a:lnSpc>
              <a:spcAft>
                <a:spcPts val="704"/>
              </a:spcAft>
            </a:pPr>
            <a:r>
              <a:rPr lang="ru-RU" sz="1500" dirty="0"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каждого экземпляра ЭМ в списке указан порядковый номер экземпляра, уникальный номер ЭМ, а также статус выполнения печати.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21869" y="3356373"/>
            <a:ext cx="4615107" cy="1435620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algn="just">
              <a:lnSpc>
                <a:spcPct val="115000"/>
              </a:lnSpc>
              <a:spcAft>
                <a:spcPts val="1173"/>
              </a:spcAft>
            </a:pPr>
            <a:r>
              <a:rPr lang="ru-RU" sz="15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ru-RU" sz="1500" dirty="0"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smtClean="0"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В </a:t>
            </a:r>
            <a:r>
              <a:rPr lang="ru-RU" sz="1500" dirty="0"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отмеченной области расположены параметры, характеризующие состояние экземпляров ЭМ на компакт-диске (Количество ЭМ на диске, Из них распечатано (успешно/брак), Доступно для печати ЭМ.)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21869" y="4896404"/>
            <a:ext cx="4615108" cy="1880614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algn="just">
              <a:lnSpc>
                <a:spcPct val="115000"/>
              </a:lnSpc>
              <a:spcAft>
                <a:spcPts val="704"/>
              </a:spcAft>
            </a:pPr>
            <a:r>
              <a:rPr lang="ru-RU" sz="15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ru-RU" sz="1500" dirty="0"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smtClean="0"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Кнопки </a:t>
            </a:r>
            <a:r>
              <a:rPr lang="ru-RU" sz="1500" dirty="0"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управления печатью.</a:t>
            </a:r>
          </a:p>
          <a:p>
            <a:pPr algn="just">
              <a:lnSpc>
                <a:spcPct val="115000"/>
              </a:lnSpc>
              <a:spcAft>
                <a:spcPts val="704"/>
              </a:spcAft>
            </a:pPr>
            <a:r>
              <a:rPr lang="ru-RU" sz="1500" dirty="0"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«Продолжить» («Начать печать»). Начать печать ЭМ или продолжить заново после прерывания.</a:t>
            </a:r>
          </a:p>
          <a:p>
            <a:pPr algn="just">
              <a:lnSpc>
                <a:spcPct val="115000"/>
              </a:lnSpc>
              <a:spcAft>
                <a:spcPts val="704"/>
              </a:spcAft>
            </a:pPr>
            <a:r>
              <a:rPr lang="ru-RU" sz="1500" dirty="0"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«Прервать печать». Остановка печати. Текущая печать экземпляра ЭМ может быть </a:t>
            </a:r>
            <a:r>
              <a:rPr lang="ru-RU" sz="1500" dirty="0" smtClean="0"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500" dirty="0" smtClean="0"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500" dirty="0" smtClean="0"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500" dirty="0"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завершена</a:t>
            </a:r>
          </a:p>
        </p:txBody>
      </p:sp>
      <p:sp>
        <p:nvSpPr>
          <p:cNvPr id="13" name="Заголовок 15"/>
          <p:cNvSpPr txBox="1">
            <a:spLocks/>
          </p:cNvSpPr>
          <p:nvPr/>
        </p:nvSpPr>
        <p:spPr>
          <a:xfrm>
            <a:off x="1988672" y="116632"/>
            <a:ext cx="7488831" cy="864096"/>
          </a:xfrm>
          <a:prstGeom prst="rect">
            <a:avLst/>
          </a:prstGeom>
        </p:spPr>
        <p:txBody>
          <a:bodyPr vert="horz" lIns="200420" tIns="100210" rIns="200420" bIns="100210" rtlCol="0" anchor="ctr">
            <a:noAutofit/>
          </a:bodyPr>
          <a:lstStyle>
            <a:lvl1pPr algn="ctr" defTabSz="751085" rtl="0" eaLnBrk="1" latinLnBrk="0" hangingPunct="1">
              <a:spcBef>
                <a:spcPct val="0"/>
              </a:spcBef>
              <a:buNone/>
              <a:defRPr sz="2286" b="1" i="0" kern="1200" baseline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ru-RU" sz="2800" b="0" dirty="0" smtClean="0"/>
              <a:t>Проведение экзамена. Расшифровка </a:t>
            </a:r>
            <a:r>
              <a:rPr lang="ru-RU" sz="2800" b="0" dirty="0"/>
              <a:t>и печать ЭМ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24324" y="1467599"/>
            <a:ext cx="5081675" cy="31135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33086" y="4239152"/>
            <a:ext cx="3744416" cy="2565115"/>
          </a:xfrm>
          <a:prstGeom prst="rect">
            <a:avLst/>
          </a:prstGeom>
        </p:spPr>
      </p:pic>
      <p:sp>
        <p:nvSpPr>
          <p:cNvPr id="2" name="Овал 1"/>
          <p:cNvSpPr/>
          <p:nvPr/>
        </p:nvSpPr>
        <p:spPr>
          <a:xfrm>
            <a:off x="104934" y="1287674"/>
            <a:ext cx="360040" cy="34112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04934" y="3356373"/>
            <a:ext cx="360040" cy="341126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93987" y="4896404"/>
            <a:ext cx="360040" cy="341126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445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Проведение экзамена. </a:t>
            </a:r>
            <a:br>
              <a:rPr lang="ru-RU" sz="2800" dirty="0" smtClean="0"/>
            </a:br>
            <a:r>
              <a:rPr lang="ru-RU" sz="2800" dirty="0" smtClean="0"/>
              <a:t>Экспресс-проверка качества печати ЭМ</a:t>
            </a:r>
            <a:endParaRPr lang="ru-RU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35" t="25636" r="25427" b="22074"/>
          <a:stretch/>
        </p:blipFill>
        <p:spPr bwMode="auto">
          <a:xfrm>
            <a:off x="6442107" y="3630322"/>
            <a:ext cx="3463893" cy="3227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247696" y="762844"/>
            <a:ext cx="1852715" cy="30790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203059" y="1844824"/>
            <a:ext cx="6264696" cy="4724982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indent="-335270" algn="just"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Проверяет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качество печати контрольного листа, который распечатывается последним в комплекте ЭМ: </a:t>
            </a:r>
            <a:r>
              <a:rPr lang="ru-RU" sz="2000" dirty="0">
                <a:solidFill>
                  <a:srgbClr val="C00000"/>
                </a:solidFill>
              </a:rPr>
              <a:t>отсутствие явного технического брака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 (картридж закачивается или «пачкает» лист),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текст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хорошо читаем и четко пропечатан, защитные знаки, расположенные по всей поверхности листа, четко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видны.</a:t>
            </a:r>
          </a:p>
          <a:p>
            <a:pPr indent="-335270" algn="just"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По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окончании проверки сообщает результат организатору, ответственному за печать, для подтверждения качества печати в программном обеспечении. 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indent="-335270" algn="just"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Качественный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комплект размещается на столе для выдачи участникам, некачественный откладывается. 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indent="-335270" algn="just"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После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завершения печати всех комплектов ЭМ напечатанные полные комплекты раздаются участникам ЕГЭ в аудитории в произвольном порядке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218384" y="1358312"/>
            <a:ext cx="2234045" cy="39663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800" b="1" dirty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Организатор 2</a:t>
            </a:r>
          </a:p>
        </p:txBody>
      </p:sp>
    </p:spTree>
    <p:extLst>
      <p:ext uri="{BB962C8B-B14F-4D97-AF65-F5344CB8AC3E}">
        <p14:creationId xmlns:p14="http://schemas.microsoft.com/office/powerpoint/2010/main" val="13078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Проведение экзамена. </a:t>
            </a:r>
            <a:br>
              <a:rPr lang="ru-RU" sz="2800" dirty="0" smtClean="0"/>
            </a:br>
            <a:r>
              <a:rPr lang="ru-RU" sz="2800" dirty="0" smtClean="0"/>
              <a:t>Содержание полного комплекта ЭМ участника</a:t>
            </a:r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80" y="1273331"/>
            <a:ext cx="2208287" cy="288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704" y="1273331"/>
            <a:ext cx="2208287" cy="288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1188" y="1273331"/>
            <a:ext cx="2208287" cy="288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6964" y="1273331"/>
            <a:ext cx="2208287" cy="2880000"/>
          </a:xfrm>
          <a:prstGeom prst="rect">
            <a:avLst/>
          </a:prstGeom>
        </p:spPr>
      </p:pic>
      <p:pic>
        <p:nvPicPr>
          <p:cNvPr id="9" name="Picture 3" descr="E:\Презентации\2008\13-14 марта\RUS_01_2007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9531" y="3573016"/>
            <a:ext cx="3879944" cy="25619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782211" y="4045519"/>
            <a:ext cx="1852715" cy="30790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Скругленный прямоугольник 10"/>
          <p:cNvSpPr/>
          <p:nvPr/>
        </p:nvSpPr>
        <p:spPr>
          <a:xfrm>
            <a:off x="280368" y="4332833"/>
            <a:ext cx="4594623" cy="2204147"/>
          </a:xfrm>
          <a:prstGeom prst="roundRect">
            <a:avLst>
              <a:gd name="adj" fmla="val 3501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Черно-белые односторонние бланки:</a:t>
            </a:r>
          </a:p>
          <a:p>
            <a:pPr marL="402325" indent="-402325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бланк регистрации;</a:t>
            </a:r>
          </a:p>
          <a:p>
            <a:pPr marL="402325" indent="-402325">
              <a:buFont typeface="Arial" panose="020B0604020202020204" pitchFamily="34" charset="0"/>
              <a:buChar char="•"/>
            </a:pPr>
            <a:r>
              <a:rPr lang="ru-RU" altLang="ru-RU" sz="1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бланк ответов № 1;</a:t>
            </a:r>
          </a:p>
          <a:p>
            <a:pPr marL="402325" indent="-402325">
              <a:buFont typeface="Arial" panose="020B0604020202020204" pitchFamily="34" charset="0"/>
              <a:buChar char="•"/>
            </a:pPr>
            <a:r>
              <a:rPr lang="ru-RU" altLang="ru-RU" sz="1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бланк ответов № 2 лист 1;</a:t>
            </a:r>
          </a:p>
          <a:p>
            <a:pPr marL="402325" indent="-402325">
              <a:buFont typeface="Arial" panose="020B0604020202020204" pitchFamily="34" charset="0"/>
              <a:buChar char="•"/>
            </a:pPr>
            <a:r>
              <a:rPr lang="ru-RU" altLang="ru-RU" sz="1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бланк ответов № 2 лист 2;</a:t>
            </a:r>
          </a:p>
          <a:p>
            <a:pPr marL="402325" indent="-402325">
              <a:buFont typeface="Arial" panose="020B0604020202020204" pitchFamily="34" charset="0"/>
              <a:buChar char="•"/>
            </a:pPr>
            <a:r>
              <a:rPr lang="ru-RU" altLang="ru-RU" sz="1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КИМ;</a:t>
            </a:r>
          </a:p>
          <a:p>
            <a:pPr marL="402325" indent="-402325">
              <a:buFont typeface="Arial" panose="020B0604020202020204" pitchFamily="34" charset="0"/>
              <a:buChar char="•"/>
            </a:pPr>
            <a:r>
              <a:rPr lang="ru-RU" altLang="ru-RU" sz="1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контрольный лист</a:t>
            </a:r>
          </a:p>
        </p:txBody>
      </p:sp>
    </p:spTree>
    <p:extLst>
      <p:ext uri="{BB962C8B-B14F-4D97-AF65-F5344CB8AC3E}">
        <p14:creationId xmlns:p14="http://schemas.microsoft.com/office/powerpoint/2010/main" val="3255442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04528" y="1700808"/>
            <a:ext cx="7079899" cy="4525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Дополнительная печать ЭМ выполняется в случаях:</a:t>
            </a:r>
          </a:p>
          <a:p>
            <a:pPr algn="just">
              <a:buNone/>
            </a:pPr>
            <a:endParaRPr lang="ru-RU" sz="18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97863" indent="-320226" algn="just">
              <a:lnSpc>
                <a:spcPct val="120000"/>
              </a:lnSpc>
              <a:spcBef>
                <a:spcPts val="0"/>
              </a:spcBef>
              <a:spcAft>
                <a:spcPts val="310"/>
              </a:spcAft>
              <a:buFont typeface="Wingdings" pitchFamily="2" charset="2"/>
              <a:buChar char="ü"/>
            </a:pPr>
            <a:r>
              <a:rPr lang="ru-RU" sz="1800" b="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обнаружения участником брака или некомплектности выданного ему ИК</a:t>
            </a:r>
            <a:endParaRPr lang="ru-RU" sz="18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97863" indent="-320226" algn="just">
              <a:lnSpc>
                <a:spcPct val="120000"/>
              </a:lnSpc>
              <a:spcBef>
                <a:spcPts val="0"/>
              </a:spcBef>
              <a:spcAft>
                <a:spcPts val="310"/>
              </a:spcAft>
              <a:buFont typeface="Wingdings" pitchFamily="2" charset="2"/>
              <a:buChar char="ü"/>
            </a:pPr>
            <a:r>
              <a:rPr lang="ru-RU" sz="1800" b="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порчи материалов ИК участником </a:t>
            </a:r>
            <a:endParaRPr lang="ru-RU" sz="1800" b="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97863" indent="-320226" algn="just">
              <a:lnSpc>
                <a:spcPct val="120000"/>
              </a:lnSpc>
              <a:spcBef>
                <a:spcPts val="0"/>
              </a:spcBef>
              <a:spcAft>
                <a:spcPts val="310"/>
              </a:spcAft>
              <a:buFont typeface="Wingdings" pitchFamily="2" charset="2"/>
              <a:buChar char="ü"/>
            </a:pPr>
            <a:r>
              <a:rPr lang="ru-RU" sz="1800" b="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любого технического сбоя в процессе печати ЭМ </a:t>
            </a:r>
          </a:p>
          <a:p>
            <a:pPr marL="597863" indent="-320226" algn="just">
              <a:lnSpc>
                <a:spcPct val="120000"/>
              </a:lnSpc>
              <a:spcBef>
                <a:spcPts val="0"/>
              </a:spcBef>
              <a:spcAft>
                <a:spcPts val="310"/>
              </a:spcAft>
              <a:buFont typeface="Wingdings" pitchFamily="2" charset="2"/>
              <a:buChar char="ü"/>
            </a:pPr>
            <a:r>
              <a:rPr lang="ru-RU" sz="1800" b="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опоздания участника экзамена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310"/>
              </a:spcAft>
              <a:buNone/>
            </a:pPr>
            <a:endParaRPr lang="ru-RU" sz="1800" b="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310"/>
              </a:spcAft>
              <a:buNone/>
            </a:pPr>
            <a:r>
              <a:rPr lang="ru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Внимание!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Экзаменационные материалы заменяются</a:t>
            </a:r>
            <a:b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полностью, участнику выдается новый распечатанный комплект ЭМ.</a:t>
            </a:r>
            <a:endParaRPr lang="ru-RU" sz="18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352" y="2780928"/>
            <a:ext cx="1156930" cy="14239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Проведение экзамена. </a:t>
            </a:r>
            <a:br>
              <a:rPr lang="ru-RU" sz="2800" dirty="0" smtClean="0"/>
            </a:br>
            <a:r>
              <a:rPr lang="ru-RU" sz="2800" dirty="0" smtClean="0"/>
              <a:t>Дополнительная печать ЭМ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2991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Проведение экзамена. </a:t>
            </a:r>
            <a:br>
              <a:rPr lang="ru-RU" sz="2800" dirty="0" smtClean="0"/>
            </a:br>
            <a:r>
              <a:rPr lang="ru-RU" sz="2800" dirty="0" smtClean="0"/>
              <a:t>Дополнительная печать ЭМ</a:t>
            </a:r>
            <a:endParaRPr lang="ru-RU" sz="28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038060006"/>
              </p:ext>
            </p:extLst>
          </p:nvPr>
        </p:nvGraphicFramePr>
        <p:xfrm>
          <a:off x="200472" y="1293131"/>
          <a:ext cx="7200799" cy="5360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9085" y="3717032"/>
            <a:ext cx="2294154" cy="1766303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7401272" y="1556792"/>
            <a:ext cx="2018756" cy="604593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800" b="1" dirty="0">
                <a:ln w="0"/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Организатор 1</a:t>
            </a:r>
          </a:p>
        </p:txBody>
      </p:sp>
    </p:spTree>
    <p:extLst>
      <p:ext uri="{BB962C8B-B14F-4D97-AF65-F5344CB8AC3E}">
        <p14:creationId xmlns:p14="http://schemas.microsoft.com/office/powerpoint/2010/main" val="3135757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352" y="2564904"/>
            <a:ext cx="1597109" cy="171707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Проведение экзамена. Сбой в работе станции печати ЭМ. Экстренное завершение печати ЭМ.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32520" y="1484784"/>
            <a:ext cx="8064896" cy="4910416"/>
          </a:xfrm>
        </p:spPr>
        <p:txBody>
          <a:bodyPr>
            <a:normAutofit fontScale="92500" lnSpcReduction="20000"/>
          </a:bodyPr>
          <a:lstStyle/>
          <a:p>
            <a:pPr marL="41768" indent="278457" algn="just">
              <a:buNone/>
              <a:tabLst>
                <a:tab pos="135134" algn="l"/>
              </a:tabLst>
            </a:pPr>
            <a:r>
              <a:rPr lang="ru-RU" sz="1900" dirty="0">
                <a:solidFill>
                  <a:schemeClr val="accent1">
                    <a:lumMod val="75000"/>
                  </a:schemeClr>
                </a:solidFill>
              </a:rPr>
              <a:t>В процессе печати ЭМ могут возникнуть ситуации, когда продолжение печати ЭМ невозможно или требует прекращения, например: </a:t>
            </a:r>
          </a:p>
          <a:p>
            <a:pPr marL="505318" indent="-277638"/>
            <a:r>
              <a:rPr lang="ru-RU" sz="1900" dirty="0">
                <a:solidFill>
                  <a:schemeClr val="accent1">
                    <a:lumMod val="75000"/>
                  </a:schemeClr>
                </a:solidFill>
              </a:rPr>
              <a:t>ошибочно введено количество распечатываемых ЭМ, превышающее количество участников экзамена; </a:t>
            </a:r>
          </a:p>
          <a:p>
            <a:pPr marL="505318" indent="-277638"/>
            <a:r>
              <a:rPr lang="ru-RU" sz="1900" dirty="0">
                <a:solidFill>
                  <a:schemeClr val="accent1">
                    <a:lumMod val="75000"/>
                  </a:schemeClr>
                </a:solidFill>
              </a:rPr>
              <a:t>количество ЭМ на основном и резервном компакт-дисках меньше заданного для печати; </a:t>
            </a:r>
          </a:p>
          <a:p>
            <a:pPr marL="505318" indent="-277638"/>
            <a:r>
              <a:rPr lang="ru-RU" sz="1900" dirty="0">
                <a:solidFill>
                  <a:schemeClr val="accent1">
                    <a:lumMod val="75000"/>
                  </a:schemeClr>
                </a:solidFill>
              </a:rPr>
              <a:t>другие причины</a:t>
            </a:r>
          </a:p>
          <a:p>
            <a:pPr marL="92546" indent="227680" algn="ctr">
              <a:buNone/>
            </a:pPr>
            <a:endParaRPr lang="ru-RU" sz="19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92546" indent="227680">
              <a:buNone/>
            </a:pPr>
            <a:r>
              <a:rPr lang="ru-RU" sz="1900" dirty="0" smtClean="0">
                <a:solidFill>
                  <a:schemeClr val="accent1">
                    <a:lumMod val="75000"/>
                  </a:schemeClr>
                </a:solidFill>
              </a:rPr>
              <a:t>В </a:t>
            </a:r>
            <a:r>
              <a:rPr lang="ru-RU" sz="1900" dirty="0">
                <a:solidFill>
                  <a:schemeClr val="accent1">
                    <a:lumMod val="75000"/>
                  </a:schemeClr>
                </a:solidFill>
              </a:rPr>
              <a:t>случае сбоя работы Станции печати ЭМ организаторы вызывают технического специалиста для восстановления работоспособности </a:t>
            </a:r>
            <a:r>
              <a:rPr lang="ru-RU" sz="1900" dirty="0" smtClean="0">
                <a:solidFill>
                  <a:schemeClr val="accent1">
                    <a:lumMod val="75000"/>
                  </a:schemeClr>
                </a:solidFill>
              </a:rPr>
              <a:t>оборудования. </a:t>
            </a:r>
            <a:endParaRPr lang="ru-RU" sz="1900" dirty="0">
              <a:solidFill>
                <a:schemeClr val="accent1">
                  <a:lumMod val="75000"/>
                </a:schemeClr>
              </a:solidFill>
            </a:endParaRPr>
          </a:p>
          <a:p>
            <a:pPr marL="92546" indent="227680" algn="ctr">
              <a:buNone/>
            </a:pPr>
            <a:endParaRPr lang="ru-RU" sz="1900" dirty="0">
              <a:solidFill>
                <a:schemeClr val="accent1">
                  <a:lumMod val="75000"/>
                </a:schemeClr>
              </a:solidFill>
            </a:endParaRPr>
          </a:p>
          <a:p>
            <a:pPr marL="1061413" indent="-135134">
              <a:buNone/>
            </a:pPr>
            <a:r>
              <a:rPr lang="ru-RU" sz="1900" dirty="0" smtClean="0">
                <a:solidFill>
                  <a:schemeClr val="accent1">
                    <a:lumMod val="75000"/>
                  </a:schemeClr>
                </a:solidFill>
              </a:rPr>
              <a:t>	При </a:t>
            </a:r>
            <a:r>
              <a:rPr lang="ru-RU" sz="1900" dirty="0">
                <a:solidFill>
                  <a:schemeClr val="accent1">
                    <a:lumMod val="75000"/>
                  </a:schemeClr>
                </a:solidFill>
              </a:rPr>
              <a:t>появлении сообщения о невозможности расшифровать ЭМ необходимо нажать кнопку «Отменить» и пригласить технического специалиста.</a:t>
            </a:r>
          </a:p>
          <a:p>
            <a:pPr marL="1061413" indent="-135134">
              <a:buNone/>
            </a:pPr>
            <a:endParaRPr lang="ru-RU" sz="1900" dirty="0">
              <a:solidFill>
                <a:schemeClr val="accent1">
                  <a:lumMod val="75000"/>
                </a:schemeClr>
              </a:solidFill>
            </a:endParaRPr>
          </a:p>
          <a:p>
            <a:pPr marL="1061413" indent="-135134">
              <a:buNone/>
            </a:pPr>
            <a:r>
              <a:rPr lang="ru-RU" sz="1900" dirty="0" smtClean="0">
                <a:solidFill>
                  <a:schemeClr val="accent1">
                    <a:lumMod val="75000"/>
                  </a:schemeClr>
                </a:solidFill>
              </a:rPr>
              <a:t>	При </a:t>
            </a:r>
            <a:r>
              <a:rPr lang="ru-RU" sz="1900" dirty="0">
                <a:solidFill>
                  <a:schemeClr val="accent1">
                    <a:lumMod val="75000"/>
                  </a:schemeClr>
                </a:solidFill>
              </a:rPr>
              <a:t>необходимости рабочая Станция печати ЭМ заменяется на </a:t>
            </a:r>
            <a:r>
              <a:rPr lang="ru-RU" sz="1900" dirty="0" smtClean="0">
                <a:solidFill>
                  <a:schemeClr val="accent1">
                    <a:lumMod val="75000"/>
                  </a:schemeClr>
                </a:solidFill>
              </a:rPr>
              <a:t>резервную.</a:t>
            </a:r>
            <a:endParaRPr lang="ru-RU" sz="19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72" y="5085184"/>
            <a:ext cx="1452898" cy="1519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61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55" r="19115"/>
          <a:stretch/>
        </p:blipFill>
        <p:spPr>
          <a:xfrm>
            <a:off x="56456" y="1456338"/>
            <a:ext cx="1512168" cy="1382033"/>
          </a:xfrm>
          <a:prstGeom prst="rect">
            <a:avLst/>
          </a:prstGeom>
        </p:spPr>
      </p:pic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1856656" y="101352"/>
            <a:ext cx="8049344" cy="886493"/>
          </a:xfrm>
        </p:spPr>
        <p:txBody>
          <a:bodyPr>
            <a:noAutofit/>
          </a:bodyPr>
          <a:lstStyle/>
          <a:p>
            <a:r>
              <a:rPr lang="ru-RU" sz="2800" dirty="0" smtClean="0"/>
              <a:t>Завершение экзамена в аудитории ППЭ</a:t>
            </a:r>
            <a:endParaRPr lang="ru-RU" sz="2800" dirty="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70" b="6478"/>
          <a:stretch/>
        </p:blipFill>
        <p:spPr>
          <a:xfrm>
            <a:off x="7905328" y="5013176"/>
            <a:ext cx="1800200" cy="1483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1496616" y="1841671"/>
            <a:ext cx="7929618" cy="3555431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indent="232266" algn="just">
              <a:tabLst>
                <a:tab pos="3203894" algn="r"/>
              </a:tabLst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Заполнить форму ППЭ-05-02 «Протокол проведения ГИА в аудитории», получив подписи у участников ЕГЭ.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indent="232266" algn="just">
              <a:tabLst>
                <a:tab pos="3203894" algn="r"/>
              </a:tabLst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По окончании времени выполнения экзаменационной работы участниками экзамена организатор извлекает электронный носитель с ЭМ из 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CD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(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DVD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)-привода, убирает его в тот же сейф-пакет для передачи руководителю ППЭ                          и ожидает технического специалиста. Извлечение электронного носителя после начала печати ЭМ до завершения времени выполнения экзаменационной работы запрещается, за исключением случаев использования резервного электронного носителя. 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indent="232266" algn="just">
              <a:tabLst>
                <a:tab pos="3203894" algn="r"/>
              </a:tabLst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После печати техническим специалистом протокола печати ЭМ в аудитории (форма ППЭ-23) организаторы в аудитории подписывают его и передают в Штаб ППЭ вместе с остальными формами ППЭ.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Пересчитать все типы бланков ЕГЭ и запечатать их в возвратный доставочный пакет. Заполнить «Сопроводительный бланк к материалам ЕГЭ».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486447" y="1456338"/>
            <a:ext cx="4407292" cy="385333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indent="232266" algn="just">
              <a:tabLst>
                <a:tab pos="3203894" algn="r"/>
              </a:tabLst>
            </a:pP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Организатор в аудитории должен:</a:t>
            </a:r>
            <a:endParaRPr lang="ru-RU" sz="18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844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Заголовок 37"/>
          <p:cNvSpPr>
            <a:spLocks noGrp="1"/>
          </p:cNvSpPr>
          <p:nvPr>
            <p:ph type="title"/>
          </p:nvPr>
        </p:nvSpPr>
        <p:spPr>
          <a:xfrm>
            <a:off x="1856656" y="86155"/>
            <a:ext cx="8049344" cy="886493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Завершение экзамена в аудитории ППЭ </a:t>
            </a:r>
            <a:endParaRPr lang="ru-RU" sz="2800" dirty="0"/>
          </a:p>
        </p:txBody>
      </p:sp>
      <p:sp>
        <p:nvSpPr>
          <p:cNvPr id="39" name="Содержимое 38"/>
          <p:cNvSpPr>
            <a:spLocks noGrp="1"/>
          </p:cNvSpPr>
          <p:nvPr>
            <p:ph idx="1"/>
          </p:nvPr>
        </p:nvSpPr>
        <p:spPr>
          <a:xfrm>
            <a:off x="414939" y="1251262"/>
            <a:ext cx="7960669" cy="693582"/>
          </a:xfrm>
        </p:spPr>
        <p:txBody>
          <a:bodyPr>
            <a:normAutofit/>
          </a:bodyPr>
          <a:lstStyle/>
          <a:p>
            <a:pPr marL="41768" indent="329235" algn="ctr">
              <a:buNone/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Действия, приведенные ниже, выполняются после того,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аудиторию покинут все участники экзамена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681190" y="5788843"/>
            <a:ext cx="2820609" cy="552533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Организатор 1, 2, </a:t>
            </a:r>
            <a:r>
              <a:rPr lang="ru-RU" sz="1600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/>
            </a:r>
            <a:br>
              <a:rPr lang="ru-RU" sz="1600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технический </a:t>
            </a:r>
            <a:r>
              <a:rPr lang="ru-RU" sz="16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специалист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6497" y="5788843"/>
            <a:ext cx="5889840" cy="552533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 algn="ctr"/>
            <a:r>
              <a:rPr lang="ru-RU" sz="16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Подпись протокола</a:t>
            </a:r>
            <a:endParaRPr lang="ru-RU" sz="160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681192" y="2223459"/>
            <a:ext cx="2820608" cy="55763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Технический специалист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14939" y="2223459"/>
            <a:ext cx="5887262" cy="557639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Кнопка «Экзамен завершен» в ПО</a:t>
            </a: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6681192" y="2932026"/>
            <a:ext cx="2820608" cy="55763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Технический специалист</a:t>
            </a: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414939" y="2932026"/>
            <a:ext cx="5887262" cy="557639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Выгружает электронный журнал работы </a:t>
            </a:r>
          </a:p>
          <a:p>
            <a:pPr algn="ctr"/>
            <a:r>
              <a:rPr lang="ru-RU" sz="16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станции печати</a:t>
            </a: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6681191" y="3907706"/>
            <a:ext cx="2820609" cy="55320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Организатор 1</a:t>
            </a: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414938" y="3639872"/>
            <a:ext cx="5887263" cy="1208220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Кнопка «Печать протокола» (у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казывается результат печати и использования ЭМ в аудитории, вводится для всех пунктов в открывшемся окне соответствующее количество экземпляров ЭМ), кнопка «Продолжить»</a:t>
            </a:r>
            <a:endParaRPr lang="ru-RU" sz="160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6681191" y="4979134"/>
            <a:ext cx="2820609" cy="55320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Организатор 1</a:t>
            </a: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414938" y="4935677"/>
            <a:ext cx="5883593" cy="717065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Проверка правильности сведений указанных в протоколе, при необходимости повторная печать протокола</a:t>
            </a:r>
          </a:p>
        </p:txBody>
      </p:sp>
      <p:sp>
        <p:nvSpPr>
          <p:cNvPr id="19" name="Нашивка 18"/>
          <p:cNvSpPr/>
          <p:nvPr/>
        </p:nvSpPr>
        <p:spPr>
          <a:xfrm rot="10800000">
            <a:off x="6376277" y="2332682"/>
            <a:ext cx="230840" cy="284111"/>
          </a:xfrm>
          <a:prstGeom prst="chevron">
            <a:avLst/>
          </a:prstGeom>
          <a:solidFill>
            <a:srgbClr val="D9DADB"/>
          </a:solidFill>
          <a:ln>
            <a:solidFill>
              <a:srgbClr val="B1B3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>
              <a:solidFill>
                <a:schemeClr val="tx1"/>
              </a:solidFill>
            </a:endParaRPr>
          </a:p>
        </p:txBody>
      </p:sp>
      <p:sp>
        <p:nvSpPr>
          <p:cNvPr id="20" name="Нашивка 19"/>
          <p:cNvSpPr/>
          <p:nvPr/>
        </p:nvSpPr>
        <p:spPr>
          <a:xfrm rot="10800000">
            <a:off x="6376277" y="3041249"/>
            <a:ext cx="230840" cy="284111"/>
          </a:xfrm>
          <a:prstGeom prst="chevron">
            <a:avLst/>
          </a:prstGeom>
          <a:solidFill>
            <a:srgbClr val="D9DADB"/>
          </a:solidFill>
          <a:ln>
            <a:solidFill>
              <a:srgbClr val="B1B3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>
              <a:solidFill>
                <a:schemeClr val="tx1"/>
              </a:solidFill>
            </a:endParaRPr>
          </a:p>
        </p:txBody>
      </p:sp>
      <p:sp>
        <p:nvSpPr>
          <p:cNvPr id="21" name="Нашивка 20"/>
          <p:cNvSpPr/>
          <p:nvPr/>
        </p:nvSpPr>
        <p:spPr>
          <a:xfrm rot="10800000">
            <a:off x="6376277" y="4042254"/>
            <a:ext cx="230840" cy="284111"/>
          </a:xfrm>
          <a:prstGeom prst="chevron">
            <a:avLst/>
          </a:prstGeom>
          <a:solidFill>
            <a:srgbClr val="D9DADB"/>
          </a:solidFill>
          <a:ln>
            <a:solidFill>
              <a:srgbClr val="B1B3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>
              <a:solidFill>
                <a:schemeClr val="tx1"/>
              </a:solidFill>
            </a:endParaRPr>
          </a:p>
        </p:txBody>
      </p:sp>
      <p:sp>
        <p:nvSpPr>
          <p:cNvPr id="22" name="Нашивка 21"/>
          <p:cNvSpPr/>
          <p:nvPr/>
        </p:nvSpPr>
        <p:spPr>
          <a:xfrm rot="10800000">
            <a:off x="6374442" y="5113681"/>
            <a:ext cx="230840" cy="284111"/>
          </a:xfrm>
          <a:prstGeom prst="chevron">
            <a:avLst/>
          </a:prstGeom>
          <a:solidFill>
            <a:srgbClr val="D9DADB"/>
          </a:solidFill>
          <a:ln>
            <a:solidFill>
              <a:srgbClr val="B1B3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>
              <a:solidFill>
                <a:schemeClr val="tx1"/>
              </a:solidFill>
            </a:endParaRPr>
          </a:p>
        </p:txBody>
      </p:sp>
      <p:sp>
        <p:nvSpPr>
          <p:cNvPr id="23" name="Нашивка 22"/>
          <p:cNvSpPr/>
          <p:nvPr/>
        </p:nvSpPr>
        <p:spPr>
          <a:xfrm rot="10800000">
            <a:off x="6378344" y="5895765"/>
            <a:ext cx="230840" cy="284111"/>
          </a:xfrm>
          <a:prstGeom prst="chevron">
            <a:avLst/>
          </a:prstGeom>
          <a:solidFill>
            <a:srgbClr val="D9DADB"/>
          </a:solidFill>
          <a:ln>
            <a:solidFill>
              <a:srgbClr val="B1B3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14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6656" y="44624"/>
            <a:ext cx="8049344" cy="973373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Завершение экзамена.</a:t>
            </a:r>
            <a:br>
              <a:rPr lang="ru-RU" sz="2800" dirty="0" smtClean="0"/>
            </a:br>
            <a:r>
              <a:rPr lang="ru-RU" sz="2800" dirty="0" smtClean="0"/>
              <a:t>ППЭ-23 «Протокол печати ЭМ в аудитории»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169024" y="1484784"/>
            <a:ext cx="4131738" cy="3432321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algn="just"/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завершения экзамена в аудитории ППЭ производится заполнение, проверка правильности данных, указанных в протоколе, печать и подписание протокола ППЭ-23.</a:t>
            </a:r>
          </a:p>
          <a:p>
            <a:pPr algn="just"/>
            <a:endParaRPr lang="ru-RU" sz="18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передачи руководителю ППЭ протокол подписывают организаторы в аудитории проведения экзамена совместно с техническим специалистом.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576" y="1412776"/>
            <a:ext cx="3778250" cy="534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768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856656" y="101946"/>
            <a:ext cx="8049344" cy="886493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Завершение экзамена. </a:t>
            </a:r>
            <a:br>
              <a:rPr lang="ru-RU" sz="2800" dirty="0" smtClean="0"/>
            </a:br>
            <a:r>
              <a:rPr lang="ru-RU" sz="2800" dirty="0" smtClean="0"/>
              <a:t>Передача ЭМ руководителю ППЭ</a:t>
            </a:r>
            <a:endParaRPr lang="ru-RU" sz="28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3320" y="5301208"/>
            <a:ext cx="2040963" cy="15567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" name="Прямоугольник 1"/>
          <p:cNvSpPr/>
          <p:nvPr/>
        </p:nvSpPr>
        <p:spPr>
          <a:xfrm>
            <a:off x="56456" y="1881556"/>
            <a:ext cx="9721080" cy="4047874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запечатанный возвратный доставочный пакет с бланками регистрации, бланками ответов № 1, бланками ответов № 2 (лист 1 и лист 2), в том числе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ДБО № 2;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ЭМ участников ЕГЭ, вложенные в сейф-пакет (возвратные доставочные пакеты в аудиториях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количеством запланированных участников не более 7);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электронный носитель в сейф-пакете, в котором он был выдан (принимается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форме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ППЭ-14-04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«Ведомость материалов доставочного сейф-пакета» под подпись ответственного организатора;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возвратный доставочный пакет с испорченными комплектами ЭМ;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запечатанный конверт с использованными черновиками;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неиспользованные черновики;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форму ППЭ-05-02 «Протокол проведения ГИА в аудитории»;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форму ППЭ-12-02 «Ведомость коррекции персональных данных участников ГИА в аудитории»;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форму ППЭ-12-03 «Ведомость использования дополнительных бланков ответов № 2»;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форму ППЭ-12-04-МАШ «Ведомость учета времени отсутствия участников ГИА в аудитории»;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неиспользованные ДБО № 2;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служебные записки (при наличии).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6456" y="1188447"/>
            <a:ext cx="9817827" cy="693109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marL="265354" indent="-265354" algn="ctr">
              <a:tabLst>
                <a:tab pos="135953" algn="l"/>
              </a:tabLst>
            </a:pPr>
            <a:r>
              <a:rPr lang="ru-RU" sz="19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подписания протокола печати ЭМ в аудитории </a:t>
            </a:r>
            <a:r>
              <a:rPr lang="ru-RU" sz="19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9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 </a:t>
            </a:r>
            <a:r>
              <a:rPr lang="ru-RU" sz="19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ППЭ-23)</a:t>
            </a:r>
          </a:p>
          <a:p>
            <a:pPr marL="265354" indent="-265354" algn="ctr">
              <a:tabLst>
                <a:tab pos="135953" algn="l"/>
              </a:tabLst>
            </a:pPr>
            <a:r>
              <a:rPr lang="ru-RU" sz="19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ответственный </a:t>
            </a:r>
            <a:r>
              <a:rPr lang="ru-RU" sz="19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организатор передает руководителю ППЭ в штабе ППЭ:</a:t>
            </a:r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416496" y="6053255"/>
            <a:ext cx="4248471" cy="340459"/>
          </a:xfrm>
          <a:prstGeom prst="roundRect">
            <a:avLst>
              <a:gd name="adj" fmla="val 25454"/>
            </a:avLst>
          </a:prstGeom>
          <a:ln>
            <a:solidFill>
              <a:srgbClr val="E2001A"/>
            </a:solidFill>
            <a:headEnd/>
            <a:tailEnd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>
            <a:spAutoFit/>
          </a:bodyPr>
          <a:lstStyle/>
          <a:p>
            <a:pPr algn="ctr"/>
            <a:r>
              <a:rPr lang="ru-RU" sz="1900" b="1" dirty="0">
                <a:solidFill>
                  <a:srgbClr val="E2001A"/>
                </a:solidFill>
                <a:cs typeface="Times New Roman" pitchFamily="18" charset="0"/>
              </a:rPr>
              <a:t>Член ГЭК контролирует получение ЭМ</a:t>
            </a:r>
          </a:p>
        </p:txBody>
      </p:sp>
    </p:spTree>
    <p:extLst>
      <p:ext uri="{BB962C8B-B14F-4D97-AF65-F5344CB8AC3E}">
        <p14:creationId xmlns:p14="http://schemas.microsoft.com/office/powerpoint/2010/main" val="349104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700" dirty="0"/>
              <a:t>Организация печати ЭМ в аудиториях ППЭ</a:t>
            </a:r>
          </a:p>
        </p:txBody>
      </p:sp>
    </p:spTree>
    <p:extLst>
      <p:ext uri="{BB962C8B-B14F-4D97-AF65-F5344CB8AC3E}">
        <p14:creationId xmlns:p14="http://schemas.microsoft.com/office/powerpoint/2010/main" val="331981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622082" y="2996952"/>
            <a:ext cx="5684357" cy="173032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Теоретические и практические задания</a:t>
            </a:r>
            <a:endParaRPr lang="ru-RU" sz="3400" dirty="0"/>
          </a:p>
        </p:txBody>
      </p:sp>
    </p:spTree>
    <p:extLst>
      <p:ext uri="{BB962C8B-B14F-4D97-AF65-F5344CB8AC3E}">
        <p14:creationId xmlns:p14="http://schemas.microsoft.com/office/powerpoint/2010/main" val="371181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latin typeface="+mn-lt"/>
                <a:cs typeface="Times New Roman" panose="02020603050405020304" pitchFamily="18" charset="0"/>
              </a:rPr>
              <a:t>Техническая готовность ППЭ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1737" y="5235279"/>
            <a:ext cx="920535" cy="10150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72377" y="5235279"/>
            <a:ext cx="959408" cy="17834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6871534" y="5235279"/>
            <a:ext cx="913189" cy="17834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/>
          <a:srcRect l="8053" t="10046" r="15431" b="20118"/>
          <a:stretch/>
        </p:blipFill>
        <p:spPr>
          <a:xfrm>
            <a:off x="6382148" y="1529374"/>
            <a:ext cx="2304882" cy="2026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6223834" y="4128158"/>
            <a:ext cx="2208590" cy="79571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одной на каждое рабочее место участника ГИА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283025" y="1529373"/>
            <a:ext cx="4993606" cy="832559"/>
          </a:xfrm>
          <a:prstGeom prst="rect">
            <a:avLst/>
          </a:prstGeom>
          <a:noFill/>
          <a:ln w="28575">
            <a:solidFill>
              <a:srgbClr val="006AB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Сколько станций печати ЭМ должно быть подготовлено в ППЭ?</a:t>
            </a:r>
          </a:p>
        </p:txBody>
      </p:sp>
      <p:sp>
        <p:nvSpPr>
          <p:cNvPr id="13" name="Прямоугольник 12"/>
          <p:cNvSpPr/>
          <p:nvPr/>
        </p:nvSpPr>
        <p:spPr>
          <a:xfrm rot="21096354">
            <a:off x="2864817" y="2869197"/>
            <a:ext cx="1830022" cy="751697"/>
          </a:xfrm>
          <a:prstGeom prst="rect">
            <a:avLst/>
          </a:prstGeom>
          <a:solidFill>
            <a:schemeClr val="bg1">
              <a:lumMod val="85000"/>
            </a:schemeClr>
          </a:solidFill>
          <a:ln w="31750">
            <a:solidFill>
              <a:schemeClr val="bg1">
                <a:lumMod val="50000"/>
              </a:schemeClr>
            </a:solidFill>
          </a:ln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200" b="1" dirty="0">
                <a:solidFill>
                  <a:srgbClr val="E2001A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423989" y="4128158"/>
            <a:ext cx="2256185" cy="79571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Одна в штабе ППЭ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871884" y="4128158"/>
            <a:ext cx="2160240" cy="79571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менее одной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каждой аудитории</a:t>
            </a:r>
          </a:p>
        </p:txBody>
      </p:sp>
    </p:spTree>
    <p:extLst>
      <p:ext uri="{BB962C8B-B14F-4D97-AF65-F5344CB8AC3E}">
        <p14:creationId xmlns:p14="http://schemas.microsoft.com/office/powerpoint/2010/main" val="919451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1784648" y="80804"/>
            <a:ext cx="8121352" cy="886493"/>
          </a:xfrm>
        </p:spPr>
        <p:txBody>
          <a:bodyPr>
            <a:noAutofit/>
          </a:bodyPr>
          <a:lstStyle/>
          <a:p>
            <a:r>
              <a:rPr lang="ru-RU" sz="2800" dirty="0"/>
              <a:t>День экзамена.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Регистрация </a:t>
            </a:r>
            <a:r>
              <a:rPr lang="ru-RU" sz="2800" dirty="0"/>
              <a:t>и распределение </a:t>
            </a:r>
            <a:r>
              <a:rPr lang="ru-RU" sz="2800" dirty="0" smtClean="0"/>
              <a:t>работников ППЭ</a:t>
            </a:r>
            <a:endParaRPr lang="ru-RU" sz="28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833320" y="2373653"/>
            <a:ext cx="1757077" cy="873719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833320" y="3467289"/>
            <a:ext cx="1757077" cy="805991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 b="1" dirty="0">
              <a:ln w="0"/>
              <a:solidFill>
                <a:srgbClr val="5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72481" y="4526145"/>
            <a:ext cx="7200796" cy="106309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 algn="just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Провести инструктаж по процедуре проведения экзамена, назначить ответственных организаторов в аудитории, распределить работников ППЭ по аудиториям ППЭ согласно форме ППЭ-07 «Список работников ППЭ»</a:t>
            </a:r>
            <a:endParaRPr lang="ru-RU" sz="1600" b="1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833320" y="5841977"/>
            <a:ext cx="1757077" cy="779161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 b="1" dirty="0">
              <a:ln w="0"/>
              <a:solidFill>
                <a:srgbClr val="5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72481" y="5850467"/>
            <a:ext cx="7200792" cy="77067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 algn="just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Выдать работникам ППЭ формы и ведомости, используемые при проведении ЕГЭ в ППЭ 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833320" y="4526145"/>
            <a:ext cx="1757078" cy="1062967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 b="1" dirty="0">
              <a:ln w="0"/>
              <a:solidFill>
                <a:srgbClr val="5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89993" y="2373653"/>
            <a:ext cx="7183287" cy="87371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just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Явиться в ППЭ в  7.50 по местному времени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зарегистрироваться у ответственного организатора вне аудитории, оставить личные вещи в месте для хранения до входа в ППЭ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72481" y="1420846"/>
            <a:ext cx="4464495" cy="385333"/>
          </a:xfrm>
          <a:prstGeom prst="rect">
            <a:avLst/>
          </a:prstGeom>
          <a:ln w="28575">
            <a:solidFill>
              <a:srgbClr val="006AB3"/>
            </a:solidFill>
          </a:ln>
        </p:spPr>
        <p:txBody>
          <a:bodyPr wrap="square" lIns="107287" tIns="53643" rIns="107287" bIns="53643">
            <a:spAutoFit/>
          </a:bodyPr>
          <a:lstStyle/>
          <a:p>
            <a:pPr algn="ctr"/>
            <a:r>
              <a:rPr lang="ru-RU" sz="18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Назовите категорию работника ППЭ: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7850143" y="4752069"/>
            <a:ext cx="1723429" cy="600776"/>
          </a:xfrm>
          <a:prstGeom prst="rect">
            <a:avLst/>
          </a:prstGeom>
        </p:spPr>
        <p:txBody>
          <a:bodyPr wrap="none" lIns="107287" tIns="53643" rIns="107287" bIns="53643">
            <a:spAutoFit/>
          </a:bodyPr>
          <a:lstStyle/>
          <a:p>
            <a:pPr algn="ctr"/>
            <a:r>
              <a:rPr lang="ru-RU" sz="16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Руководитель </a:t>
            </a:r>
          </a:p>
          <a:p>
            <a:pPr algn="ctr"/>
            <a:r>
              <a:rPr lang="ru-RU" sz="16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ППЭ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7905328" y="1437840"/>
            <a:ext cx="1830567" cy="651187"/>
          </a:xfrm>
          <a:prstGeom prst="rect">
            <a:avLst/>
          </a:prstGeom>
          <a:solidFill>
            <a:srgbClr val="D9DADB"/>
          </a:solidFill>
          <a:ln>
            <a:solidFill>
              <a:srgbClr val="87888A"/>
            </a:solidFill>
          </a:ln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200" b="1" dirty="0">
                <a:solidFill>
                  <a:srgbClr val="E2001A"/>
                </a:solidFill>
                <a:cs typeface="Times New Roman" panose="02020603050405020304" pitchFamily="18" charset="0"/>
              </a:rPr>
              <a:t>Для проверки используйте клавишу «пробел»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72481" y="3467289"/>
            <a:ext cx="7200797" cy="80599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 algn="just"/>
            <a:r>
              <a:rPr lang="ru-RU" sz="16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Прибыть в ППЭ с электронной подписью на защищенном внешнем носителе</a:t>
            </a:r>
          </a:p>
        </p:txBody>
      </p:sp>
      <p:sp>
        <p:nvSpPr>
          <p:cNvPr id="21" name="Нашивка 20"/>
          <p:cNvSpPr/>
          <p:nvPr/>
        </p:nvSpPr>
        <p:spPr>
          <a:xfrm rot="10800000">
            <a:off x="7537880" y="2676659"/>
            <a:ext cx="230840" cy="284111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>
              <a:solidFill>
                <a:schemeClr val="tx1"/>
              </a:solidFill>
            </a:endParaRPr>
          </a:p>
        </p:txBody>
      </p:sp>
      <p:sp>
        <p:nvSpPr>
          <p:cNvPr id="22" name="Нашивка 21"/>
          <p:cNvSpPr/>
          <p:nvPr/>
        </p:nvSpPr>
        <p:spPr>
          <a:xfrm rot="10800000">
            <a:off x="7537880" y="3728228"/>
            <a:ext cx="230840" cy="284111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>
              <a:solidFill>
                <a:schemeClr val="tx1"/>
              </a:solidFill>
            </a:endParaRPr>
          </a:p>
        </p:txBody>
      </p:sp>
      <p:sp>
        <p:nvSpPr>
          <p:cNvPr id="23" name="Нашивка 22"/>
          <p:cNvSpPr/>
          <p:nvPr/>
        </p:nvSpPr>
        <p:spPr>
          <a:xfrm rot="10800000">
            <a:off x="7537878" y="4910401"/>
            <a:ext cx="230840" cy="284111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>
              <a:solidFill>
                <a:schemeClr val="tx1"/>
              </a:solidFill>
            </a:endParaRPr>
          </a:p>
        </p:txBody>
      </p:sp>
      <p:sp>
        <p:nvSpPr>
          <p:cNvPr id="24" name="Нашивка 23"/>
          <p:cNvSpPr/>
          <p:nvPr/>
        </p:nvSpPr>
        <p:spPr>
          <a:xfrm rot="10800000">
            <a:off x="7537877" y="6092575"/>
            <a:ext cx="230840" cy="284111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872796" y="2518327"/>
            <a:ext cx="1688714" cy="600776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algn="ctr"/>
            <a:r>
              <a:rPr lang="ru-RU" sz="16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Организаторы в аудитории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8156369" y="3685866"/>
            <a:ext cx="1170970" cy="354555"/>
          </a:xfrm>
          <a:prstGeom prst="rect">
            <a:avLst/>
          </a:prstGeom>
        </p:spPr>
        <p:txBody>
          <a:bodyPr wrap="none" lIns="107287" tIns="53643" rIns="107287" bIns="53643">
            <a:spAutoFit/>
          </a:bodyPr>
          <a:lstStyle/>
          <a:p>
            <a:pPr algn="ctr"/>
            <a:r>
              <a:rPr lang="ru-RU" sz="16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Член ГЭК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7880139" y="5931169"/>
            <a:ext cx="1723429" cy="600776"/>
          </a:xfrm>
          <a:prstGeom prst="rect">
            <a:avLst/>
          </a:prstGeom>
        </p:spPr>
        <p:txBody>
          <a:bodyPr wrap="none" lIns="107287" tIns="53643" rIns="107287" bIns="53643">
            <a:spAutoFit/>
          </a:bodyPr>
          <a:lstStyle/>
          <a:p>
            <a:pPr algn="ctr"/>
            <a:r>
              <a:rPr lang="ru-RU" sz="16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Руководитель </a:t>
            </a:r>
          </a:p>
          <a:p>
            <a:pPr algn="ctr"/>
            <a:r>
              <a:rPr lang="ru-RU" sz="16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ППЭ</a:t>
            </a:r>
          </a:p>
        </p:txBody>
      </p:sp>
    </p:spTree>
    <p:extLst>
      <p:ext uri="{BB962C8B-B14F-4D97-AF65-F5344CB8AC3E}">
        <p14:creationId xmlns:p14="http://schemas.microsoft.com/office/powerpoint/2010/main" val="2940849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" grpId="0"/>
      <p:bldP spid="25" grpId="0"/>
      <p:bldP spid="2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6656" y="73227"/>
            <a:ext cx="8049344" cy="886493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Функции организатора в аудитории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77445" y="1335012"/>
            <a:ext cx="6297977" cy="43035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1900" dirty="0">
                <a:solidFill>
                  <a:schemeClr val="accent1">
                    <a:lumMod val="75000"/>
                  </a:schemeClr>
                </a:solidFill>
              </a:rPr>
              <a:t>Какие функции выполняет организатор 1 и организатор 2?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370" y="1995867"/>
            <a:ext cx="2899408" cy="16258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5967" y="1887639"/>
            <a:ext cx="1582943" cy="1912747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1742802" y="3922658"/>
            <a:ext cx="2447527" cy="857965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b="1" dirty="0">
                <a:ln w="0"/>
                <a:solidFill>
                  <a:srgbClr val="006AB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Организатор 2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614948" y="3899743"/>
            <a:ext cx="2447527" cy="857965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b="1" dirty="0">
                <a:ln w="0"/>
                <a:solidFill>
                  <a:srgbClr val="006AB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Организатор 1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196137" y="5035719"/>
            <a:ext cx="3285147" cy="1201591"/>
          </a:xfrm>
          <a:prstGeom prst="roundRect">
            <a:avLst/>
          </a:prstGeom>
          <a:noFill/>
          <a:ln>
            <a:solidFill>
              <a:srgbClr val="006AB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является оператором станции печати ЭМ</a:t>
            </a:r>
            <a:endParaRPr lang="ru-RU" sz="1600" b="1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16918" y="5035719"/>
            <a:ext cx="3299294" cy="1201592"/>
          </a:xfrm>
          <a:prstGeom prst="roundRect">
            <a:avLst/>
          </a:prstGeom>
          <a:noFill/>
          <a:ln>
            <a:solidFill>
              <a:srgbClr val="006AB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выполняет инструктаж участников ЕГЭ и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проверку качества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печати </a:t>
            </a:r>
            <a:b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контрольного листа</a:t>
            </a:r>
            <a:endParaRPr lang="ru-RU" sz="1600" b="1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11151" y="2669616"/>
            <a:ext cx="1830567" cy="651187"/>
          </a:xfrm>
          <a:prstGeom prst="rect">
            <a:avLst/>
          </a:prstGeom>
          <a:solidFill>
            <a:srgbClr val="D9DADB"/>
          </a:solidFill>
          <a:ln>
            <a:solidFill>
              <a:srgbClr val="87888A"/>
            </a:solidFill>
          </a:ln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200" b="1" dirty="0">
                <a:solidFill>
                  <a:srgbClr val="E2001A"/>
                </a:solidFill>
                <a:cs typeface="Times New Roman" panose="02020603050405020304" pitchFamily="18" charset="0"/>
              </a:rPr>
              <a:t>Для проверки используйте клавишу «пробел»</a:t>
            </a:r>
          </a:p>
        </p:txBody>
      </p:sp>
    </p:spTree>
    <p:extLst>
      <p:ext uri="{BB962C8B-B14F-4D97-AF65-F5344CB8AC3E}">
        <p14:creationId xmlns:p14="http://schemas.microsoft.com/office/powerpoint/2010/main" val="150510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latin typeface="+mn-lt"/>
                <a:cs typeface="Times New Roman" panose="02020603050405020304" pitchFamily="18" charset="0"/>
              </a:rPr>
              <a:t>Распределение участников по аудиториям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57747" y="5230235"/>
            <a:ext cx="920535" cy="10150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19808" y="5353539"/>
            <a:ext cx="878886" cy="17834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4491316" y="5353539"/>
            <a:ext cx="894631" cy="17834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/>
          <a:srcRect l="8161" t="10914" r="16971" b="20753"/>
          <a:stretch/>
        </p:blipFill>
        <p:spPr>
          <a:xfrm>
            <a:off x="7329264" y="1455693"/>
            <a:ext cx="2160826" cy="18996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560512" y="4015317"/>
            <a:ext cx="2692418" cy="100511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Выполняет печать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проверку напечатанных ЭМ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81705" y="4015317"/>
            <a:ext cx="2691133" cy="100511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Скачивает ключ доступа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ЭМ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федерального портала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601748" y="4015317"/>
            <a:ext cx="2692418" cy="100511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Выполняет активацию ключа доступа к ЭМ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станции печати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00913" y="1460629"/>
            <a:ext cx="5357004" cy="956713"/>
          </a:xfrm>
          <a:prstGeom prst="rect">
            <a:avLst/>
          </a:prstGeom>
          <a:noFill/>
          <a:ln w="28575">
            <a:solidFill>
              <a:srgbClr val="006AB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использовании 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ЭМ в электронном виде организатор в аудитории: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404382" y="2840481"/>
            <a:ext cx="1830022" cy="751697"/>
          </a:xfrm>
          <a:prstGeom prst="rect">
            <a:avLst/>
          </a:prstGeom>
          <a:solidFill>
            <a:srgbClr val="D9DADB"/>
          </a:solidFill>
          <a:ln w="31750">
            <a:solidFill>
              <a:srgbClr val="87888A"/>
            </a:solidFill>
          </a:ln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200" b="1" dirty="0">
                <a:solidFill>
                  <a:srgbClr val="C00000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</p:spTree>
    <p:extLst>
      <p:ext uri="{BB962C8B-B14F-4D97-AF65-F5344CB8AC3E}">
        <p14:creationId xmlns:p14="http://schemas.microsoft.com/office/powerpoint/2010/main" val="3272453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1856656" y="78505"/>
            <a:ext cx="8049344" cy="886493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Инструктаж участников</a:t>
            </a:r>
            <a:endParaRPr lang="ru-RU" sz="28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297345" y="2895826"/>
            <a:ext cx="2192159" cy="68727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1600" b="1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297344" y="4055985"/>
            <a:ext cx="2192160" cy="74116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1600" b="1" dirty="0">
              <a:ln w="0"/>
              <a:solidFill>
                <a:srgbClr val="5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16496" y="2895826"/>
            <a:ext cx="6512639" cy="687279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/>
            <a:r>
              <a:rPr lang="ru-RU" sz="16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Инструктирует участников о процедуре печати ЭМ с 9:50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16496" y="4052917"/>
            <a:ext cx="6512639" cy="744233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/>
            <a:r>
              <a:rPr lang="ru-RU" sz="16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Вскрывает пакет и устанавливает диск с электронными ЭМ в станцию печати, выполняет процедуру расшифровки </a:t>
            </a:r>
            <a:r>
              <a:rPr lang="ru-RU" sz="1600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ЭМ с </a:t>
            </a:r>
            <a:r>
              <a:rPr lang="ru-RU" sz="16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10:00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296188" y="5266964"/>
            <a:ext cx="2193316" cy="68231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1600" b="1" dirty="0">
              <a:ln w="0"/>
              <a:solidFill>
                <a:srgbClr val="5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6496" y="5266963"/>
            <a:ext cx="6511102" cy="682316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/>
            <a:r>
              <a:rPr lang="ru-RU" sz="16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Вводит количество участников в аудитории, нажимает кнопку «Печать ЭМ»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16496" y="1528651"/>
            <a:ext cx="6696744" cy="662332"/>
          </a:xfrm>
          <a:prstGeom prst="rect">
            <a:avLst/>
          </a:prstGeom>
          <a:ln w="28575">
            <a:solidFill>
              <a:srgbClr val="006AB3"/>
            </a:solidFill>
          </a:ln>
        </p:spPr>
        <p:txBody>
          <a:bodyPr wrap="square" lIns="107287" tIns="53643" rIns="107287" bIns="53643">
            <a:spAutoFit/>
          </a:bodyPr>
          <a:lstStyle/>
          <a:p>
            <a:pPr algn="ctr"/>
            <a:r>
              <a:rPr lang="ru-RU" sz="18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Кто выполняет следующие функции, организатор 1 (оператор станции печати) или организатор </a:t>
            </a:r>
            <a:r>
              <a:rPr lang="ru-RU" sz="1800" b="1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2?</a:t>
            </a:r>
            <a:endParaRPr lang="ru-RU" sz="1800" b="1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473280" y="3051619"/>
            <a:ext cx="1872207" cy="354555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algn="ctr"/>
            <a:r>
              <a:rPr lang="ru-RU" sz="16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Организатор 2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7548525" y="4264703"/>
            <a:ext cx="1721716" cy="354555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algn="ctr"/>
            <a:r>
              <a:rPr lang="ru-RU" sz="16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Организатор 1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548525" y="5430843"/>
            <a:ext cx="1721716" cy="354555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algn="ctr"/>
            <a:r>
              <a:rPr lang="ru-RU" sz="16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Организатор 1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761312" y="1539611"/>
            <a:ext cx="1830567" cy="651187"/>
          </a:xfrm>
          <a:prstGeom prst="rect">
            <a:avLst/>
          </a:prstGeom>
          <a:solidFill>
            <a:srgbClr val="D9DADB"/>
          </a:solidFill>
          <a:ln>
            <a:solidFill>
              <a:srgbClr val="87888A"/>
            </a:solidFill>
          </a:ln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200" b="1" dirty="0">
                <a:solidFill>
                  <a:srgbClr val="E2001A"/>
                </a:solidFill>
                <a:cs typeface="Times New Roman" panose="02020603050405020304" pitchFamily="18" charset="0"/>
              </a:rPr>
              <a:t>Для проверки используйте клавишу «пробел»</a:t>
            </a:r>
          </a:p>
        </p:txBody>
      </p:sp>
      <p:sp>
        <p:nvSpPr>
          <p:cNvPr id="20" name="Нашивка 19"/>
          <p:cNvSpPr/>
          <p:nvPr/>
        </p:nvSpPr>
        <p:spPr>
          <a:xfrm rot="10800000">
            <a:off x="6997820" y="3110624"/>
            <a:ext cx="230840" cy="284111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>
              <a:solidFill>
                <a:schemeClr val="tx1"/>
              </a:solidFill>
            </a:endParaRPr>
          </a:p>
        </p:txBody>
      </p:sp>
      <p:sp>
        <p:nvSpPr>
          <p:cNvPr id="21" name="Нашивка 20"/>
          <p:cNvSpPr/>
          <p:nvPr/>
        </p:nvSpPr>
        <p:spPr>
          <a:xfrm rot="10800000">
            <a:off x="6997820" y="4299926"/>
            <a:ext cx="230840" cy="284111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>
              <a:solidFill>
                <a:schemeClr val="tx1"/>
              </a:solidFill>
            </a:endParaRPr>
          </a:p>
        </p:txBody>
      </p:sp>
      <p:sp>
        <p:nvSpPr>
          <p:cNvPr id="22" name="Нашивка 21"/>
          <p:cNvSpPr/>
          <p:nvPr/>
        </p:nvSpPr>
        <p:spPr>
          <a:xfrm rot="10800000">
            <a:off x="6997820" y="5489228"/>
            <a:ext cx="230840" cy="284111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524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1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1856656" y="80804"/>
            <a:ext cx="8049344" cy="886493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Печать ЭМ в аудитории ППЭ</a:t>
            </a:r>
            <a:endParaRPr lang="ru-RU" sz="28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045377" y="2548688"/>
            <a:ext cx="1020820" cy="710441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1800" b="1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012191" y="3458867"/>
            <a:ext cx="1038137" cy="711956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1800" b="1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34704" y="4382319"/>
            <a:ext cx="4658757" cy="104027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 algn="ctr"/>
            <a:r>
              <a:rPr lang="ru-RU" sz="18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Член ГЭК может отключить свой персональный </a:t>
            </a:r>
            <a:r>
              <a:rPr lang="ru-RU" sz="1800" dirty="0" err="1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токен</a:t>
            </a:r>
            <a:r>
              <a:rPr lang="ru-RU" sz="18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 Организатор нажимает кнопку «Начать печать»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998962" y="5633899"/>
            <a:ext cx="1038137" cy="701815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1800" b="1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934704" y="5634091"/>
            <a:ext cx="4658757" cy="72591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 algn="ctr"/>
            <a:r>
              <a:rPr lang="ru-RU" sz="18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Подтверждение качества печати в ПО</a:t>
            </a:r>
          </a:p>
          <a:p>
            <a:pPr lvl="0" algn="ctr"/>
            <a:r>
              <a:rPr lang="ru-RU" sz="18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Запуск печати ЭМ:</a:t>
            </a:r>
            <a:r>
              <a:rPr lang="en-US" sz="18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8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экземпляр №2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012192" y="4526145"/>
            <a:ext cx="1025445" cy="709816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1800" b="1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934704" y="2535415"/>
            <a:ext cx="4658757" cy="71195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>
              <a:lnSpc>
                <a:spcPct val="70000"/>
              </a:lnSpc>
            </a:pPr>
            <a:r>
              <a:rPr lang="ru-RU" sz="18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Экспресс-проверка качества печати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934704" y="1474688"/>
            <a:ext cx="4658757" cy="662332"/>
          </a:xfrm>
          <a:prstGeom prst="rect">
            <a:avLst/>
          </a:prstGeom>
          <a:ln w="28575">
            <a:solidFill>
              <a:srgbClr val="006AB3"/>
            </a:solidFill>
          </a:ln>
        </p:spPr>
        <p:txBody>
          <a:bodyPr wrap="square" lIns="107287" tIns="53643" rIns="107287" bIns="53643">
            <a:spAutoFit/>
          </a:bodyPr>
          <a:lstStyle/>
          <a:p>
            <a:pPr algn="ctr"/>
            <a:r>
              <a:rPr lang="ru-RU" sz="18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Укажите хронологический порядок действий организатора 1?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7358805" y="3624794"/>
            <a:ext cx="344911" cy="385333"/>
          </a:xfrm>
          <a:prstGeom prst="rect">
            <a:avLst/>
          </a:prstGeom>
        </p:spPr>
        <p:txBody>
          <a:bodyPr wrap="none" lIns="107287" tIns="53643" rIns="107287" bIns="53643">
            <a:spAutoFit/>
          </a:bodyPr>
          <a:lstStyle/>
          <a:p>
            <a:pPr algn="ctr"/>
            <a:r>
              <a:rPr lang="ru-RU" sz="18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7352460" y="4683652"/>
            <a:ext cx="344911" cy="385333"/>
          </a:xfrm>
          <a:prstGeom prst="rect">
            <a:avLst/>
          </a:prstGeom>
        </p:spPr>
        <p:txBody>
          <a:bodyPr wrap="none" lIns="107287" tIns="53643" rIns="107287" bIns="53643">
            <a:spAutoFit/>
          </a:bodyPr>
          <a:lstStyle/>
          <a:p>
            <a:pPr algn="ctr"/>
            <a:r>
              <a:rPr lang="ru-RU" sz="18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7380716" y="5804376"/>
            <a:ext cx="344911" cy="385333"/>
          </a:xfrm>
          <a:prstGeom prst="rect">
            <a:avLst/>
          </a:prstGeom>
        </p:spPr>
        <p:txBody>
          <a:bodyPr wrap="none" lIns="107287" tIns="53643" rIns="107287" bIns="53643">
            <a:spAutoFit/>
          </a:bodyPr>
          <a:lstStyle/>
          <a:p>
            <a:pPr algn="ctr"/>
            <a:r>
              <a:rPr lang="ru-RU" sz="18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7761312" y="1500071"/>
            <a:ext cx="1830567" cy="651187"/>
          </a:xfrm>
          <a:prstGeom prst="rect">
            <a:avLst/>
          </a:prstGeom>
          <a:solidFill>
            <a:srgbClr val="D9DADB"/>
          </a:solidFill>
          <a:ln>
            <a:solidFill>
              <a:srgbClr val="87888A"/>
            </a:solidFill>
          </a:ln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200" b="1" dirty="0">
                <a:solidFill>
                  <a:srgbClr val="E2001A"/>
                </a:solidFill>
                <a:cs typeface="Times New Roman" panose="02020603050405020304" pitchFamily="18" charset="0"/>
              </a:rPr>
              <a:t>Для проверки используйте клавишу «пробел»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934703" y="3458867"/>
            <a:ext cx="4660251" cy="71195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 algn="ctr">
              <a:lnSpc>
                <a:spcPct val="70000"/>
              </a:lnSpc>
            </a:pPr>
            <a:r>
              <a:rPr lang="ru-RU" sz="18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Запуск печати ЭМ:</a:t>
            </a:r>
            <a:r>
              <a:rPr lang="en-US" sz="18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8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экземпляр №1</a:t>
            </a:r>
          </a:p>
        </p:txBody>
      </p:sp>
      <p:sp>
        <p:nvSpPr>
          <p:cNvPr id="21" name="Нашивка 20"/>
          <p:cNvSpPr/>
          <p:nvPr/>
        </p:nvSpPr>
        <p:spPr>
          <a:xfrm rot="10800000">
            <a:off x="6678327" y="2749338"/>
            <a:ext cx="230840" cy="284111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>
              <a:solidFill>
                <a:schemeClr val="tx1"/>
              </a:solidFill>
            </a:endParaRPr>
          </a:p>
        </p:txBody>
      </p:sp>
      <p:sp>
        <p:nvSpPr>
          <p:cNvPr id="22" name="Нашивка 21"/>
          <p:cNvSpPr/>
          <p:nvPr/>
        </p:nvSpPr>
        <p:spPr>
          <a:xfrm rot="10800000">
            <a:off x="6678327" y="3685866"/>
            <a:ext cx="230840" cy="284111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>
              <a:solidFill>
                <a:schemeClr val="tx1"/>
              </a:solidFill>
            </a:endParaRPr>
          </a:p>
        </p:txBody>
      </p:sp>
      <p:sp>
        <p:nvSpPr>
          <p:cNvPr id="23" name="Нашивка 22"/>
          <p:cNvSpPr/>
          <p:nvPr/>
        </p:nvSpPr>
        <p:spPr>
          <a:xfrm rot="10800000">
            <a:off x="6678327" y="4760402"/>
            <a:ext cx="230840" cy="284111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>
              <a:solidFill>
                <a:schemeClr val="tx1"/>
              </a:solidFill>
            </a:endParaRPr>
          </a:p>
        </p:txBody>
      </p:sp>
      <p:sp>
        <p:nvSpPr>
          <p:cNvPr id="24" name="Нашивка 23"/>
          <p:cNvSpPr/>
          <p:nvPr/>
        </p:nvSpPr>
        <p:spPr>
          <a:xfrm rot="10800000">
            <a:off x="6680791" y="5854993"/>
            <a:ext cx="230840" cy="284111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427914" y="2712826"/>
            <a:ext cx="203255" cy="385333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algn="ctr"/>
            <a:r>
              <a:rPr lang="ru-RU" sz="18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000564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645133" y="3814040"/>
            <a:ext cx="2747070" cy="102765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Технического специалиста для устранения технических неисправностей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latin typeface="+mn-lt"/>
                <a:cs typeface="Times New Roman" panose="02020603050405020304" pitchFamily="18" charset="0"/>
              </a:rPr>
              <a:t>Распределение участников по аудиториям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8400" y="5270949"/>
            <a:ext cx="920535" cy="10150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61794" y="5270949"/>
            <a:ext cx="919596" cy="17834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4511512" y="5270949"/>
            <a:ext cx="916766" cy="17834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/>
          <a:srcRect l="8161" t="10742" r="16501" b="21208"/>
          <a:stretch/>
        </p:blipFill>
        <p:spPr>
          <a:xfrm>
            <a:off x="7233800" y="1452912"/>
            <a:ext cx="2162275" cy="18812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547587" y="3814040"/>
            <a:ext cx="2747070" cy="102605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Руководителя ППЭ для организации печати ЭМ в другой аудитории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593040" y="3814040"/>
            <a:ext cx="2753710" cy="102605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Члена ГЭК для решения вопроса о переносе экзамена на другой день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47587" y="1452912"/>
            <a:ext cx="6077084" cy="956713"/>
          </a:xfrm>
          <a:prstGeom prst="rect">
            <a:avLst/>
          </a:prstGeom>
          <a:noFill/>
          <a:ln w="28575">
            <a:solidFill>
              <a:srgbClr val="006AB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случае сбоя работы Станции печати ЭМ организатор в аудитории вызывает: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016896" y="2673700"/>
            <a:ext cx="1830022" cy="751697"/>
          </a:xfrm>
          <a:prstGeom prst="rect">
            <a:avLst/>
          </a:prstGeom>
          <a:solidFill>
            <a:srgbClr val="D9DADB"/>
          </a:solidFill>
          <a:ln w="31750">
            <a:solidFill>
              <a:srgbClr val="87888A"/>
            </a:solidFill>
          </a:ln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200" b="1" dirty="0">
                <a:solidFill>
                  <a:srgbClr val="C00000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</p:spTree>
    <p:extLst>
      <p:ext uri="{BB962C8B-B14F-4D97-AF65-F5344CB8AC3E}">
        <p14:creationId xmlns:p14="http://schemas.microsoft.com/office/powerpoint/2010/main" val="220434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682852" y="4653136"/>
            <a:ext cx="2559651" cy="19061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случае опоздания участника, а также необходимости замены экзаменационных материалов по причине их порчи участником или обнаружения брака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500" dirty="0">
                <a:latin typeface="+mn-lt"/>
                <a:cs typeface="Times New Roman" panose="02020603050405020304" pitchFamily="18" charset="0"/>
              </a:rPr>
              <a:t>Распределение </a:t>
            </a:r>
            <a:r>
              <a:rPr lang="ru-RU" sz="2800" dirty="0">
                <a:latin typeface="+mn-lt"/>
                <a:cs typeface="Times New Roman" panose="02020603050405020304" pitchFamily="18" charset="0"/>
              </a:rPr>
              <a:t>участников</a:t>
            </a:r>
            <a:r>
              <a:rPr lang="ru-RU" sz="2500" dirty="0">
                <a:latin typeface="+mn-lt"/>
                <a:cs typeface="Times New Roman" panose="02020603050405020304" pitchFamily="18" charset="0"/>
              </a:rPr>
              <a:t> по аудиториям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02409" y="3573016"/>
            <a:ext cx="920535" cy="10150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25545" y="5508216"/>
            <a:ext cx="943724" cy="17834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7756086" y="5508216"/>
            <a:ext cx="948045" cy="17834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/>
          <a:srcRect l="8159" t="10743" r="16502" b="21208"/>
          <a:stretch/>
        </p:blipFill>
        <p:spPr>
          <a:xfrm>
            <a:off x="7473280" y="1431421"/>
            <a:ext cx="2035214" cy="18358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6951725" y="3474322"/>
            <a:ext cx="2556769" cy="1826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случае, если фактическое количество участников, присутствующих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аудитории, больше числа ЭМ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компакт-диске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16105" y="1468155"/>
            <a:ext cx="6981840" cy="664702"/>
          </a:xfrm>
          <a:prstGeom prst="rect">
            <a:avLst/>
          </a:prstGeom>
          <a:noFill/>
          <a:ln w="28575">
            <a:solidFill>
              <a:srgbClr val="006AB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каких случаях выполняется дополнительная печать ЭМ на экзамене  с применением технологии печати ЭМ в ППЭ?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038489" y="2689897"/>
            <a:ext cx="1830022" cy="751697"/>
          </a:xfrm>
          <a:prstGeom prst="rect">
            <a:avLst/>
          </a:prstGeom>
          <a:solidFill>
            <a:srgbClr val="D9DADB"/>
          </a:solidFill>
          <a:ln w="31750">
            <a:solidFill>
              <a:srgbClr val="87888A"/>
            </a:solidFill>
          </a:ln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200" b="1" dirty="0">
                <a:solidFill>
                  <a:srgbClr val="C00000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16105" y="3474322"/>
            <a:ext cx="2562607" cy="1826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Дополнительная печать ЭМ не производится</a:t>
            </a:r>
          </a:p>
        </p:txBody>
      </p:sp>
    </p:spTree>
    <p:extLst>
      <p:ext uri="{BB962C8B-B14F-4D97-AF65-F5344CB8AC3E}">
        <p14:creationId xmlns:p14="http://schemas.microsoft.com/office/powerpoint/2010/main" val="3176736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93" t="4535" r="14088" b="3829"/>
          <a:stretch/>
        </p:blipFill>
        <p:spPr>
          <a:xfrm>
            <a:off x="8049344" y="5445224"/>
            <a:ext cx="1793394" cy="1266419"/>
          </a:xfrm>
          <a:prstGeom prst="rect">
            <a:avLst/>
          </a:prstGeom>
        </p:spPr>
      </p:pic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1856656" y="101352"/>
            <a:ext cx="8049344" cy="886493"/>
          </a:xfrm>
        </p:spPr>
        <p:txBody>
          <a:bodyPr>
            <a:noAutofit/>
          </a:bodyPr>
          <a:lstStyle/>
          <a:p>
            <a:r>
              <a:rPr lang="ru-RU" sz="2800" dirty="0" smtClean="0"/>
              <a:t>Завершение экзамена в аудитории ППЭ</a:t>
            </a:r>
            <a:endParaRPr lang="ru-RU" sz="28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356069" y="2352377"/>
            <a:ext cx="2205442" cy="80614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1600" b="1" dirty="0">
              <a:ln w="0"/>
              <a:solidFill>
                <a:srgbClr val="5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349468" y="3597880"/>
            <a:ext cx="2205442" cy="78899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1600" b="1" dirty="0">
              <a:ln w="0"/>
              <a:solidFill>
                <a:srgbClr val="5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44487" y="2352377"/>
            <a:ext cx="6490584" cy="806145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r>
              <a:rPr lang="ru-RU" sz="16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Извлекает компакт диска с ЭМ из </a:t>
            </a:r>
            <a:r>
              <a:rPr lang="en-US" sz="16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CD-</a:t>
            </a:r>
            <a:r>
              <a:rPr lang="ru-RU" sz="16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привода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44487" y="3597880"/>
            <a:ext cx="6490584" cy="788996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r>
              <a:rPr lang="ru-RU" sz="16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Собирает и упаковывает бланки регистрации и ответов в один возвратный доставочный пакет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44487" y="5274792"/>
            <a:ext cx="6120681" cy="1339440"/>
          </a:xfrm>
          <a:prstGeom prst="rect">
            <a:avLst/>
          </a:prstGeom>
          <a:ln>
            <a:solidFill>
              <a:srgbClr val="006AB3"/>
            </a:solidFill>
          </a:ln>
        </p:spPr>
        <p:txBody>
          <a:bodyPr wrap="square" lIns="107287" tIns="53643" rIns="107287" bIns="53643">
            <a:spAutoFit/>
          </a:bodyPr>
          <a:lstStyle/>
          <a:p>
            <a:pPr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комплектации бланков ответов №2 организатор должен следить, чтобы бланки ответов №2 одного участника лежали строго друг за другом: сверху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бланк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ответов №2 л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 1, </a:t>
            </a:r>
            <a:b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ним бланк ответов №2 лист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 за ним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дополнительные бланки ответов №2 данного участника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44488" y="1402591"/>
            <a:ext cx="9217023" cy="662332"/>
          </a:xfrm>
          <a:prstGeom prst="rect">
            <a:avLst/>
          </a:prstGeom>
          <a:ln w="28575">
            <a:solidFill>
              <a:srgbClr val="006AB3"/>
            </a:solidFill>
          </a:ln>
        </p:spPr>
        <p:txBody>
          <a:bodyPr wrap="square" lIns="107287" tIns="53643" rIns="107287" bIns="53643">
            <a:spAutoFit/>
          </a:bodyPr>
          <a:lstStyle/>
          <a:p>
            <a:pPr algn="ctr"/>
            <a:r>
              <a:rPr lang="ru-RU" sz="1800" b="1" dirty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Кто выполняет следующие функции, организатор 1 (оператор станции печати) или организатор 2 ?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616568" y="2570965"/>
            <a:ext cx="1684444" cy="354555"/>
          </a:xfrm>
          <a:prstGeom prst="rect">
            <a:avLst/>
          </a:prstGeom>
        </p:spPr>
        <p:txBody>
          <a:bodyPr wrap="none" lIns="107287" tIns="53643" rIns="107287" bIns="53643">
            <a:spAutoFit/>
          </a:bodyPr>
          <a:lstStyle/>
          <a:p>
            <a:pPr algn="ctr"/>
            <a:r>
              <a:rPr lang="ru-RU" sz="16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Организатор 1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609967" y="3811947"/>
            <a:ext cx="1684444" cy="354555"/>
          </a:xfrm>
          <a:prstGeom prst="rect">
            <a:avLst/>
          </a:prstGeom>
        </p:spPr>
        <p:txBody>
          <a:bodyPr wrap="none" lIns="107287" tIns="53643" rIns="107287" bIns="53643">
            <a:spAutoFit/>
          </a:bodyPr>
          <a:lstStyle/>
          <a:p>
            <a:pPr algn="ctr"/>
            <a:r>
              <a:rPr lang="ru-RU" sz="16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Организатор 2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835071" y="4725720"/>
            <a:ext cx="1830567" cy="651187"/>
          </a:xfrm>
          <a:prstGeom prst="rect">
            <a:avLst/>
          </a:prstGeom>
          <a:solidFill>
            <a:srgbClr val="D9DADB"/>
          </a:solidFill>
          <a:ln>
            <a:solidFill>
              <a:srgbClr val="87888A"/>
            </a:solidFill>
          </a:ln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200" b="1" dirty="0">
                <a:solidFill>
                  <a:srgbClr val="E2001A"/>
                </a:solidFill>
                <a:cs typeface="Times New Roman" panose="02020603050405020304" pitchFamily="18" charset="0"/>
              </a:rPr>
              <a:t>Для проверки используйте клавишу «пробел»</a:t>
            </a:r>
          </a:p>
        </p:txBody>
      </p:sp>
      <p:sp>
        <p:nvSpPr>
          <p:cNvPr id="19" name="Нашивка 18"/>
          <p:cNvSpPr/>
          <p:nvPr/>
        </p:nvSpPr>
        <p:spPr>
          <a:xfrm rot="10800000">
            <a:off x="6980150" y="3866869"/>
            <a:ext cx="230840" cy="284111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>
              <a:solidFill>
                <a:schemeClr val="tx1"/>
              </a:solidFill>
            </a:endParaRPr>
          </a:p>
        </p:txBody>
      </p:sp>
      <p:sp>
        <p:nvSpPr>
          <p:cNvPr id="20" name="Нашивка 19"/>
          <p:cNvSpPr/>
          <p:nvPr/>
        </p:nvSpPr>
        <p:spPr>
          <a:xfrm rot="10800000">
            <a:off x="6980150" y="2570965"/>
            <a:ext cx="230840" cy="284111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022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2604" y="0"/>
            <a:ext cx="7715303" cy="1086125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Проведение экзамена: Явка в ППЭ</a:t>
            </a:r>
            <a:endParaRPr lang="ru-RU" sz="2800" dirty="0"/>
          </a:p>
        </p:txBody>
      </p:sp>
      <p:sp>
        <p:nvSpPr>
          <p:cNvPr id="4" name="Нашивка 3"/>
          <p:cNvSpPr/>
          <p:nvPr/>
        </p:nvSpPr>
        <p:spPr>
          <a:xfrm>
            <a:off x="1472674" y="1285917"/>
            <a:ext cx="5433631" cy="984457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РУКОВОДИТЕЛЬ ППЭ,</a:t>
            </a:r>
            <a:b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ПОМОЩНИКИ РУКОВОДИТЕЛЯ ППЭ, 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ТЕХНИЧЕСКИЕ СПЕЦИАЛИСТЫ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4296" y="2346243"/>
            <a:ext cx="5333144" cy="69732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4296" y="3085818"/>
            <a:ext cx="5333144" cy="69732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4296" y="3825393"/>
            <a:ext cx="5333144" cy="69732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4296" y="4564967"/>
            <a:ext cx="5333144" cy="69732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4296" y="5292174"/>
            <a:ext cx="5333144" cy="69732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34920" y="2367367"/>
            <a:ext cx="2178520" cy="65916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34921" y="3104897"/>
            <a:ext cx="2178519" cy="65916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34920" y="3842429"/>
            <a:ext cx="2216797" cy="659163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34918" y="4579960"/>
            <a:ext cx="2216799" cy="65916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34918" y="5311253"/>
            <a:ext cx="2216799" cy="659163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1722049" y="2423434"/>
            <a:ext cx="4737638" cy="323777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ЧЛЕНЫ ГЭК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1722049" y="3285609"/>
            <a:ext cx="3425433" cy="323777"/>
          </a:xfrm>
          <a:prstGeom prst="rect">
            <a:avLst/>
          </a:prstGeom>
        </p:spPr>
        <p:txBody>
          <a:bodyPr wrap="none" lIns="107287" tIns="53643" rIns="107287" bIns="53643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ОРГАНИЗАТОРЫ В АУДИТОРИИ ППЭ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1722049" y="3998109"/>
            <a:ext cx="4737638" cy="323777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ОРГАНИЗАТОРЫ ВНЕ АУДИТОРИИ ППЭ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1722050" y="4734400"/>
            <a:ext cx="3191202" cy="323777"/>
          </a:xfrm>
          <a:prstGeom prst="rect">
            <a:avLst/>
          </a:prstGeom>
        </p:spPr>
        <p:txBody>
          <a:bodyPr wrap="none" lIns="107287" tIns="53643" rIns="107287" bIns="53643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ОБЩЕСТВЕННЫЕ НАБЛЮДАТЕЛИ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1722050" y="5491966"/>
            <a:ext cx="2751466" cy="323777"/>
          </a:xfrm>
          <a:prstGeom prst="rect">
            <a:avLst/>
          </a:prstGeom>
        </p:spPr>
        <p:txBody>
          <a:bodyPr wrap="none" lIns="107287" tIns="53643" rIns="107287" bIns="53643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МЕДИЦИНСКИЕ РАБОТНИКИ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7032673" y="2506481"/>
            <a:ext cx="1743194" cy="323777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позднее 7.30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7118945" y="3283080"/>
            <a:ext cx="1620131" cy="323777"/>
          </a:xfrm>
          <a:prstGeom prst="rect">
            <a:avLst/>
          </a:prstGeom>
        </p:spPr>
        <p:txBody>
          <a:bodyPr wrap="none" lIns="107287" tIns="53643" rIns="107287" bIns="53643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позднее 8.00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6959457" y="4005138"/>
            <a:ext cx="1896524" cy="323777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позднее 8.00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6983415" y="4657003"/>
            <a:ext cx="1817193" cy="539221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позднее, чем за 1 час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6927161" y="5478945"/>
            <a:ext cx="1204139" cy="323777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8.30</a:t>
            </a:r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2610" y="6021289"/>
            <a:ext cx="5333144" cy="697324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53233" y="6040369"/>
            <a:ext cx="2198484" cy="659163"/>
          </a:xfrm>
          <a:prstGeom prst="rect">
            <a:avLst/>
          </a:prstGeom>
        </p:spPr>
      </p:pic>
      <p:sp>
        <p:nvSpPr>
          <p:cNvPr id="40" name="Прямоугольник 39"/>
          <p:cNvSpPr/>
          <p:nvPr/>
        </p:nvSpPr>
        <p:spPr>
          <a:xfrm>
            <a:off x="1740364" y="6221081"/>
            <a:ext cx="1691112" cy="323777"/>
          </a:xfrm>
          <a:prstGeom prst="rect">
            <a:avLst/>
          </a:prstGeom>
        </p:spPr>
        <p:txBody>
          <a:bodyPr wrap="none" lIns="107287" tIns="53643" rIns="107287" bIns="53643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УЧАСТНИКИ ЕГЭ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6983415" y="6187737"/>
            <a:ext cx="1081971" cy="323777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9.00</a:t>
            </a: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73197" y="1285917"/>
            <a:ext cx="2178520" cy="984457"/>
          </a:xfrm>
          <a:prstGeom prst="rect">
            <a:avLst/>
          </a:prstGeom>
        </p:spPr>
      </p:pic>
      <p:sp>
        <p:nvSpPr>
          <p:cNvPr id="35" name="Прямоугольник 34"/>
          <p:cNvSpPr/>
          <p:nvPr/>
        </p:nvSpPr>
        <p:spPr>
          <a:xfrm>
            <a:off x="7057414" y="1616256"/>
            <a:ext cx="1743194" cy="323777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позднее 7.30</a:t>
            </a:r>
          </a:p>
        </p:txBody>
      </p:sp>
    </p:spTree>
    <p:extLst>
      <p:ext uri="{BB962C8B-B14F-4D97-AF65-F5344CB8AC3E}">
        <p14:creationId xmlns:p14="http://schemas.microsoft.com/office/powerpoint/2010/main" val="177118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Заголовок 37"/>
          <p:cNvSpPr>
            <a:spLocks noGrp="1"/>
          </p:cNvSpPr>
          <p:nvPr>
            <p:ph type="title"/>
          </p:nvPr>
        </p:nvSpPr>
        <p:spPr>
          <a:xfrm>
            <a:off x="1856656" y="51195"/>
            <a:ext cx="8049344" cy="886493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Завершение экзамена в аудитории ППЭ </a:t>
            </a:r>
            <a:endParaRPr lang="ru-RU" sz="2800" dirty="0"/>
          </a:p>
        </p:txBody>
      </p:sp>
      <p:sp>
        <p:nvSpPr>
          <p:cNvPr id="39" name="Содержимое 38"/>
          <p:cNvSpPr>
            <a:spLocks noGrp="1"/>
          </p:cNvSpPr>
          <p:nvPr>
            <p:ph idx="1"/>
          </p:nvPr>
        </p:nvSpPr>
        <p:spPr>
          <a:xfrm>
            <a:off x="275707" y="1359601"/>
            <a:ext cx="4954911" cy="482533"/>
          </a:xfrm>
          <a:ln w="28575">
            <a:solidFill>
              <a:srgbClr val="006AB3"/>
            </a:solidFill>
          </a:ln>
        </p:spPr>
        <p:txBody>
          <a:bodyPr anchor="ctr">
            <a:noAutofit/>
          </a:bodyPr>
          <a:lstStyle/>
          <a:p>
            <a:pPr marL="41768" indent="329235">
              <a:buNone/>
            </a:pPr>
            <a:r>
              <a:rPr lang="ru-RU" sz="1800" b="1" dirty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Кто выполняет следующие функции?</a:t>
            </a:r>
            <a:endParaRPr lang="ru-RU" sz="1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252196" y="5781438"/>
            <a:ext cx="2245804" cy="815914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12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72479" y="5781438"/>
            <a:ext cx="6484818" cy="81591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 algn="ctr"/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Подпись протокола</a:t>
            </a:r>
            <a:endParaRPr lang="ru-RU" sz="160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218669" y="2166510"/>
            <a:ext cx="2270639" cy="538081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12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72479" y="2166510"/>
            <a:ext cx="6500905" cy="53710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Кнопка «Экзамен завершен» в ПО</a:t>
            </a: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7226011" y="2869830"/>
            <a:ext cx="2263297" cy="544437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12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272480" y="2869830"/>
            <a:ext cx="6500904" cy="54443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Выгружает электронный журнал работы станции печати</a:t>
            </a: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7209921" y="3635601"/>
            <a:ext cx="2270639" cy="1017535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12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272480" y="3634195"/>
            <a:ext cx="6500904" cy="101894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Кнопка «Печать протокола» </a:t>
            </a:r>
            <a:r>
              <a:rPr lang="ru-RU" sz="160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казывается результат печати и использования ЭМ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аудитории, вводится для всех пунктов в открывшемся окне соответствующее количество экземпляров ЭМ),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кнопка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«Продолжить»</a:t>
            </a:r>
            <a:endParaRPr lang="ru-RU" sz="160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7215717" y="4872011"/>
            <a:ext cx="2273591" cy="567172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12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279017" y="4876992"/>
            <a:ext cx="6500905" cy="64154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Проверка правильности сведений указанных в протоколе, при необходимости повторная печать протокола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460454" y="2238246"/>
            <a:ext cx="1684444" cy="354555"/>
          </a:xfrm>
          <a:prstGeom prst="rect">
            <a:avLst/>
          </a:prstGeom>
        </p:spPr>
        <p:txBody>
          <a:bodyPr wrap="none" lIns="107287" tIns="53643" rIns="107287" bIns="53643">
            <a:spAutoFit/>
          </a:bodyPr>
          <a:lstStyle/>
          <a:p>
            <a:pPr algn="ctr"/>
            <a:r>
              <a:rPr lang="ru-RU" sz="1600" b="1" dirty="0">
                <a:ln w="0"/>
                <a:solidFill>
                  <a:srgbClr val="E2001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Организатор 1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7581257" y="2851888"/>
            <a:ext cx="1563641" cy="600776"/>
          </a:xfrm>
          <a:prstGeom prst="rect">
            <a:avLst/>
          </a:prstGeom>
        </p:spPr>
        <p:txBody>
          <a:bodyPr wrap="none" lIns="107287" tIns="53643" rIns="107287" bIns="53643">
            <a:spAutoFit/>
          </a:bodyPr>
          <a:lstStyle/>
          <a:p>
            <a:pPr algn="ctr"/>
            <a:r>
              <a:rPr lang="ru-RU" sz="1600" b="1" dirty="0">
                <a:ln w="0"/>
                <a:solidFill>
                  <a:srgbClr val="E2001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Технический </a:t>
            </a:r>
            <a:r>
              <a:rPr lang="ru-RU" sz="1600" b="1" dirty="0" smtClean="0">
                <a:ln w="0"/>
                <a:solidFill>
                  <a:srgbClr val="E2001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/>
            </a:r>
            <a:br>
              <a:rPr lang="ru-RU" sz="1600" b="1" dirty="0" smtClean="0">
                <a:ln w="0"/>
                <a:solidFill>
                  <a:srgbClr val="E2001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ln w="0"/>
                <a:solidFill>
                  <a:srgbClr val="E2001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специалист</a:t>
            </a:r>
            <a:endParaRPr lang="ru-RU" sz="1600" b="1" dirty="0">
              <a:ln w="0"/>
              <a:solidFill>
                <a:srgbClr val="E2001A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477321" y="3971522"/>
            <a:ext cx="1684444" cy="354555"/>
          </a:xfrm>
          <a:prstGeom prst="rect">
            <a:avLst/>
          </a:prstGeom>
        </p:spPr>
        <p:txBody>
          <a:bodyPr wrap="none" lIns="107287" tIns="53643" rIns="107287" bIns="53643">
            <a:spAutoFit/>
          </a:bodyPr>
          <a:lstStyle/>
          <a:p>
            <a:pPr algn="ctr"/>
            <a:r>
              <a:rPr lang="ru-RU" sz="1600" b="1" dirty="0">
                <a:ln w="0"/>
                <a:solidFill>
                  <a:srgbClr val="E2001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Организатор 1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7486144" y="4974156"/>
            <a:ext cx="1684444" cy="354555"/>
          </a:xfrm>
          <a:prstGeom prst="rect">
            <a:avLst/>
          </a:prstGeom>
        </p:spPr>
        <p:txBody>
          <a:bodyPr wrap="none" lIns="107287" tIns="53643" rIns="107287" bIns="53643">
            <a:spAutoFit/>
          </a:bodyPr>
          <a:lstStyle/>
          <a:p>
            <a:pPr algn="ctr"/>
            <a:r>
              <a:rPr lang="ru-RU" sz="1600" b="1" dirty="0">
                <a:ln w="0"/>
                <a:solidFill>
                  <a:srgbClr val="E2001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Организатор 1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7277531" y="5787115"/>
            <a:ext cx="2211777" cy="846997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algn="ctr"/>
            <a:r>
              <a:rPr lang="ru-RU" sz="1600" b="1" dirty="0">
                <a:ln w="0"/>
                <a:solidFill>
                  <a:srgbClr val="E2001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Организатор 1, 2, </a:t>
            </a:r>
          </a:p>
          <a:p>
            <a:pPr algn="ctr"/>
            <a:r>
              <a:rPr lang="ru-RU" sz="1600" b="1" dirty="0">
                <a:ln w="0"/>
                <a:solidFill>
                  <a:srgbClr val="E2001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технический специалист</a:t>
            </a:r>
          </a:p>
        </p:txBody>
      </p:sp>
      <p:sp>
        <p:nvSpPr>
          <p:cNvPr id="25" name="Прямоугольник 24"/>
          <p:cNvSpPr/>
          <p:nvPr/>
        </p:nvSpPr>
        <p:spPr>
          <a:xfrm rot="1022013">
            <a:off x="7507735" y="1248271"/>
            <a:ext cx="1830567" cy="651187"/>
          </a:xfrm>
          <a:prstGeom prst="rect">
            <a:avLst/>
          </a:prstGeom>
          <a:solidFill>
            <a:srgbClr val="D9DADB"/>
          </a:solidFill>
          <a:ln>
            <a:solidFill>
              <a:srgbClr val="87888A"/>
            </a:solidFill>
          </a:ln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200" b="1" dirty="0">
                <a:solidFill>
                  <a:srgbClr val="E2001A"/>
                </a:solidFill>
                <a:cs typeface="Times New Roman" panose="02020603050405020304" pitchFamily="18" charset="0"/>
              </a:rPr>
              <a:t>Для проверки используйте клавишу «пробел»</a:t>
            </a:r>
          </a:p>
        </p:txBody>
      </p:sp>
      <p:sp>
        <p:nvSpPr>
          <p:cNvPr id="26" name="Нашивка 25"/>
          <p:cNvSpPr/>
          <p:nvPr/>
        </p:nvSpPr>
        <p:spPr>
          <a:xfrm rot="10800000">
            <a:off x="6880607" y="2293005"/>
            <a:ext cx="230840" cy="284111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>
              <a:solidFill>
                <a:schemeClr val="tx1"/>
              </a:solidFill>
            </a:endParaRPr>
          </a:p>
        </p:txBody>
      </p:sp>
      <p:sp>
        <p:nvSpPr>
          <p:cNvPr id="27" name="Нашивка 26"/>
          <p:cNvSpPr/>
          <p:nvPr/>
        </p:nvSpPr>
        <p:spPr>
          <a:xfrm rot="10800000">
            <a:off x="6880607" y="2999993"/>
            <a:ext cx="230840" cy="284111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>
              <a:solidFill>
                <a:schemeClr val="tx1"/>
              </a:solidFill>
            </a:endParaRPr>
          </a:p>
        </p:txBody>
      </p:sp>
      <p:sp>
        <p:nvSpPr>
          <p:cNvPr id="28" name="Нашивка 27"/>
          <p:cNvSpPr/>
          <p:nvPr/>
        </p:nvSpPr>
        <p:spPr>
          <a:xfrm rot="10800000">
            <a:off x="6880607" y="3896209"/>
            <a:ext cx="230840" cy="284111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>
              <a:solidFill>
                <a:schemeClr val="tx1"/>
              </a:solidFill>
            </a:endParaRPr>
          </a:p>
        </p:txBody>
      </p:sp>
      <p:sp>
        <p:nvSpPr>
          <p:cNvPr id="29" name="Нашивка 28"/>
          <p:cNvSpPr/>
          <p:nvPr/>
        </p:nvSpPr>
        <p:spPr>
          <a:xfrm rot="10800000">
            <a:off x="6880607" y="5055710"/>
            <a:ext cx="230840" cy="284111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>
              <a:solidFill>
                <a:schemeClr val="tx1"/>
              </a:solidFill>
            </a:endParaRPr>
          </a:p>
        </p:txBody>
      </p:sp>
      <p:sp>
        <p:nvSpPr>
          <p:cNvPr id="30" name="Нашивка 29"/>
          <p:cNvSpPr/>
          <p:nvPr/>
        </p:nvSpPr>
        <p:spPr>
          <a:xfrm rot="10800000">
            <a:off x="6880607" y="6169224"/>
            <a:ext cx="230840" cy="284111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398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latin typeface="+mn-lt"/>
                <a:cs typeface="Times New Roman" panose="02020603050405020304" pitchFamily="18" charset="0"/>
              </a:rPr>
              <a:t>Распределение участников по аудиториям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55047" y="5397349"/>
            <a:ext cx="920535" cy="10150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7838" y="5397349"/>
            <a:ext cx="968598" cy="17834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7750050" y="5397349"/>
            <a:ext cx="998361" cy="17834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/>
          <a:srcRect l="8160" t="10743" r="16502" b="21208"/>
          <a:stretch/>
        </p:blipFill>
        <p:spPr>
          <a:xfrm>
            <a:off x="7329264" y="1477069"/>
            <a:ext cx="2190795" cy="19060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3661446" y="3718934"/>
            <a:ext cx="2541655" cy="14657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 ППЭ-01-01 «Протокол технической готовности аудитории для печати ЭМ в аудитории ППЭ»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44488" y="1477069"/>
            <a:ext cx="6706494" cy="727795"/>
          </a:xfrm>
          <a:prstGeom prst="rect">
            <a:avLst/>
          </a:prstGeom>
          <a:noFill/>
          <a:ln w="28575">
            <a:solidFill>
              <a:srgbClr val="006AB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какой форме ППЭ фиксируется время загрузки ключа расшифровки ЭМ?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146853" y="2580210"/>
            <a:ext cx="1830567" cy="651187"/>
          </a:xfrm>
          <a:prstGeom prst="rect">
            <a:avLst/>
          </a:prstGeom>
          <a:solidFill>
            <a:srgbClr val="D9DADB"/>
          </a:solidFill>
          <a:ln>
            <a:solidFill>
              <a:srgbClr val="87888A"/>
            </a:solidFill>
          </a:ln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200" b="1" dirty="0">
                <a:solidFill>
                  <a:srgbClr val="E2001A"/>
                </a:solidFill>
                <a:cs typeface="Times New Roman" panose="02020603050405020304" pitchFamily="18" charset="0"/>
              </a:rPr>
              <a:t>Нажмите курсором на правильный </a:t>
            </a:r>
            <a:r>
              <a:rPr lang="ru-RU" sz="1200" b="1" dirty="0" err="1">
                <a:solidFill>
                  <a:srgbClr val="E2001A"/>
                </a:solidFill>
                <a:cs typeface="Times New Roman" panose="02020603050405020304" pitchFamily="18" charset="0"/>
              </a:rPr>
              <a:t>ответв</a:t>
            </a:r>
            <a:endParaRPr lang="ru-RU" sz="1200" b="1" dirty="0">
              <a:solidFill>
                <a:srgbClr val="E2001A"/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4488" y="3718934"/>
            <a:ext cx="2541655" cy="14657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 ППЭ-23 «Протокол печати ЭМ в аудитории»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978404" y="3718934"/>
            <a:ext cx="2541655" cy="14657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 ППЭ 01-01-У «Протокол технической готовности ППЭ к экзамену в устной форме»</a:t>
            </a:r>
          </a:p>
        </p:txBody>
      </p:sp>
    </p:spTree>
    <p:extLst>
      <p:ext uri="{BB962C8B-B14F-4D97-AF65-F5344CB8AC3E}">
        <p14:creationId xmlns:p14="http://schemas.microsoft.com/office/powerpoint/2010/main" val="1178867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6656" y="78016"/>
            <a:ext cx="8049344" cy="886493"/>
          </a:xfrm>
        </p:spPr>
        <p:txBody>
          <a:bodyPr>
            <a:noAutofit/>
          </a:bodyPr>
          <a:lstStyle/>
          <a:p>
            <a:r>
              <a:rPr lang="ru-RU" sz="2800" dirty="0">
                <a:latin typeface="+mn-lt"/>
                <a:cs typeface="Times New Roman" panose="02020603050405020304" pitchFamily="18" charset="0"/>
              </a:rPr>
              <a:t>Завершение экзамена в аудитории ППЭ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977336" y="2158702"/>
            <a:ext cx="1828126" cy="1600004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272480" y="2151587"/>
            <a:ext cx="7416824" cy="55733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Возвратный доставочный пакет с бланками участников </a:t>
            </a:r>
          </a:p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 том числе с доп. бланками ответов № 2)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72480" y="2857044"/>
            <a:ext cx="7416824" cy="49583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Неиспользованные дополнительные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бланки ответов №2, черновики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0120" y="3503904"/>
            <a:ext cx="7416824" cy="42922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ВДП с распечатанными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ЭМ,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имеющими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брак и/или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испорченными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72480" y="4653135"/>
            <a:ext cx="7416824" cy="42794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Сейф-пакет с электронным носителем, в котором он был выдан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72480" y="5229200"/>
            <a:ext cx="7416824" cy="57195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Запечатанный конверт с использованными </a:t>
            </a:r>
          </a:p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черновиками участников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72480" y="5949280"/>
            <a:ext cx="7416824" cy="75272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Формы, протоколы, служебные записки, </a:t>
            </a:r>
          </a:p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заполненные в аудитории, в том числе протокол печати ЭМ </a:t>
            </a:r>
          </a:p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аудитории ППЭ (ППЭ-23)</a:t>
            </a:r>
          </a:p>
        </p:txBody>
      </p:sp>
      <p:sp>
        <p:nvSpPr>
          <p:cNvPr id="12" name="Прямоугольник 11"/>
          <p:cNvSpPr/>
          <p:nvPr/>
        </p:nvSpPr>
        <p:spPr>
          <a:xfrm rot="1819160">
            <a:off x="7900055" y="5765381"/>
            <a:ext cx="1830567" cy="651187"/>
          </a:xfrm>
          <a:prstGeom prst="rect">
            <a:avLst/>
          </a:prstGeom>
          <a:solidFill>
            <a:srgbClr val="D9DADB"/>
          </a:solidFill>
          <a:ln>
            <a:solidFill>
              <a:srgbClr val="87888A"/>
            </a:solidFill>
          </a:ln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200" b="1" dirty="0">
                <a:solidFill>
                  <a:srgbClr val="E2001A"/>
                </a:solidFill>
                <a:cs typeface="Times New Roman" panose="02020603050405020304" pitchFamily="18" charset="0"/>
              </a:rPr>
              <a:t>Для проверки используйте клавишу «пробел»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72480" y="1367324"/>
            <a:ext cx="9361040" cy="662332"/>
          </a:xfrm>
          <a:prstGeom prst="rect">
            <a:avLst/>
          </a:prstGeom>
          <a:ln w="28575">
            <a:solidFill>
              <a:srgbClr val="006AB3"/>
            </a:solidFill>
          </a:ln>
        </p:spPr>
        <p:txBody>
          <a:bodyPr wrap="square" lIns="107287" tIns="53643" rIns="107287" bIns="53643">
            <a:spAutoFit/>
          </a:bodyPr>
          <a:lstStyle/>
          <a:p>
            <a:pPr marL="265354" indent="-265354" algn="ctr">
              <a:tabLst>
                <a:tab pos="135953" algn="l"/>
              </a:tabLst>
            </a:pP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материалы руководитель ППЭ принимает от ответственных организаторов каждой аудитории ППЭ в штабе ППЭ?</a:t>
            </a:r>
            <a:endParaRPr lang="ru-RU" sz="18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80120" y="4077070"/>
            <a:ext cx="7416824" cy="42794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Сейф-пакет с КИМ участников ЕГЭ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64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1166" y="0"/>
            <a:ext cx="8024834" cy="1071546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Проведение экзамена. </a:t>
            </a:r>
            <a:br>
              <a:rPr lang="ru-RU" sz="2800" dirty="0" smtClean="0"/>
            </a:br>
            <a:r>
              <a:rPr lang="ru-RU" sz="2800" dirty="0" smtClean="0"/>
              <a:t>Подготовка к печати ЭМ в аудитории ППЭ</a:t>
            </a:r>
            <a:endParaRPr lang="ru-RU" sz="28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14022" y="1331199"/>
            <a:ext cx="7281848" cy="79571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400" dirty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 9.30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Штабе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ППЭ член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ГЭК совместно с техническим специалистом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скачивают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 доступа к ЭМ.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021598" y="3430441"/>
            <a:ext cx="2126527" cy="1047328"/>
          </a:xfrm>
          <a:prstGeom prst="roundRect">
            <a:avLst/>
          </a:prstGeom>
          <a:solidFill>
            <a:srgbClr val="D9DADB"/>
          </a:solidFill>
          <a:ln>
            <a:solidFill>
              <a:srgbClr val="E2001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400" b="1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Технический специалист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305270" y="3430441"/>
            <a:ext cx="3098949" cy="104732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/>
            <a:r>
              <a:rPr lang="ru-RU" sz="1400" dirty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Загружает ключ доступа к ЭМ </a:t>
            </a:r>
            <a:r>
              <a:rPr lang="ru-RU" sz="1400" dirty="0" smtClean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/>
            </a:r>
            <a:br>
              <a:rPr lang="ru-RU" sz="1400" dirty="0" smtClean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ru-RU" sz="1400" dirty="0" smtClean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 </a:t>
            </a:r>
            <a:r>
              <a:rPr lang="ru-RU" sz="1400" dirty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 </a:t>
            </a:r>
            <a:r>
              <a:rPr lang="ru-RU" sz="1400" dirty="0" smtClean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Печати </a:t>
            </a:r>
            <a:r>
              <a:rPr lang="ru-RU" sz="1400" dirty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ЭМ в </a:t>
            </a:r>
            <a:r>
              <a:rPr lang="ru-RU" sz="1400" dirty="0" smtClean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каждой аудитории </a:t>
            </a:r>
          </a:p>
          <a:p>
            <a:pPr lvl="0"/>
            <a:r>
              <a:rPr lang="ru-RU" sz="1400" dirty="0" smtClean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Запускает </a:t>
            </a:r>
            <a:r>
              <a:rPr lang="ru-RU" sz="1400" dirty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АРМ Организатора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035237" y="4639114"/>
            <a:ext cx="2112889" cy="1070713"/>
          </a:xfrm>
          <a:prstGeom prst="roundRect">
            <a:avLst/>
          </a:prstGeom>
          <a:solidFill>
            <a:srgbClr val="D9DADB"/>
          </a:solidFill>
          <a:ln>
            <a:solidFill>
              <a:srgbClr val="E2001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400" b="1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Член ГЭК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303569" y="4640449"/>
            <a:ext cx="3100651" cy="106937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/>
            <a:r>
              <a:rPr lang="ru-RU" sz="1400" dirty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Подключает к станции печати </a:t>
            </a:r>
            <a:r>
              <a:rPr lang="ru-RU" sz="1400" dirty="0" err="1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токен</a:t>
            </a:r>
            <a:r>
              <a:rPr lang="ru-RU" sz="1400" dirty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и вводит пароль доступа (активирует ключ доступа к ЭМ)</a:t>
            </a: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1314022" y="2282698"/>
            <a:ext cx="7281848" cy="92135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успешного скачивания ключа доступа к ЭМ с федерального портала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ГЭК и технический специалист в каждой аудитории загружают и активируют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доступа к ЭМ. </a:t>
            </a:r>
            <a:endParaRPr lang="ru-RU" sz="140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194471" y="6067460"/>
            <a:ext cx="9205023" cy="354555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algn="ctr"/>
            <a:r>
              <a:rPr lang="ru-RU" sz="1600" b="1" dirty="0">
                <a:solidFill>
                  <a:srgbClr val="E2001A"/>
                </a:solidFill>
              </a:rPr>
              <a:t>Организаторы в аудитории уже могут проводить первую часть инструктажа участников экзамена.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8989" y="3375799"/>
            <a:ext cx="816789" cy="1283335"/>
          </a:xfrm>
          <a:prstGeom prst="rect">
            <a:avLst/>
          </a:prstGeom>
        </p:spPr>
      </p:pic>
      <p:pic>
        <p:nvPicPr>
          <p:cNvPr id="20" name="Picture 13" descr="3D деловой человек на телефоне - Стоковое фото andresr #775711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9227" y="4678928"/>
            <a:ext cx="761435" cy="1187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Нашивка 20"/>
          <p:cNvSpPr/>
          <p:nvPr/>
        </p:nvSpPr>
        <p:spPr>
          <a:xfrm rot="10800000">
            <a:off x="4559924" y="3834991"/>
            <a:ext cx="230840" cy="284111"/>
          </a:xfrm>
          <a:prstGeom prst="chevron">
            <a:avLst/>
          </a:prstGeom>
          <a:solidFill>
            <a:srgbClr val="D9DADB"/>
          </a:solidFill>
          <a:ln>
            <a:solidFill>
              <a:srgbClr val="E200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>
              <a:solidFill>
                <a:schemeClr val="tx1"/>
              </a:solidFill>
            </a:endParaRPr>
          </a:p>
        </p:txBody>
      </p:sp>
      <p:sp>
        <p:nvSpPr>
          <p:cNvPr id="22" name="Нашивка 21"/>
          <p:cNvSpPr/>
          <p:nvPr/>
        </p:nvSpPr>
        <p:spPr>
          <a:xfrm rot="10800000">
            <a:off x="4574442" y="4968649"/>
            <a:ext cx="230840" cy="284111"/>
          </a:xfrm>
          <a:prstGeom prst="chevron">
            <a:avLst/>
          </a:prstGeom>
          <a:solidFill>
            <a:srgbClr val="D9DADB"/>
          </a:solidFill>
          <a:ln>
            <a:solidFill>
              <a:srgbClr val="E200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1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Проведение экзамена. </a:t>
            </a:r>
            <a:br>
              <a:rPr lang="ru-RU" sz="2800" dirty="0" smtClean="0"/>
            </a:br>
            <a:r>
              <a:rPr lang="ru-RU" sz="2800" dirty="0" smtClean="0"/>
              <a:t>Активация ключа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94472" y="1988840"/>
            <a:ext cx="9517057" cy="576064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7287" tIns="53643" rIns="107287" bIns="53643" anchor="ctr"/>
          <a:lstStyle/>
          <a:p>
            <a:pPr algn="ctr" eaLnBrk="0" hangingPunct="0">
              <a:defRPr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Период выполнения: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30 мин до начала экзамена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585002" y="2780928"/>
            <a:ext cx="2126527" cy="720080"/>
          </a:xfrm>
          <a:prstGeom prst="roundRect">
            <a:avLst/>
          </a:prstGeom>
          <a:solidFill>
            <a:srgbClr val="D9DADB"/>
          </a:solidFill>
          <a:ln>
            <a:solidFill>
              <a:srgbClr val="E2001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400" b="1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Технический специалист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600955" y="3701569"/>
            <a:ext cx="2112889" cy="735543"/>
          </a:xfrm>
          <a:prstGeom prst="roundRect">
            <a:avLst/>
          </a:prstGeom>
          <a:solidFill>
            <a:srgbClr val="D9DADB"/>
          </a:solidFill>
          <a:ln>
            <a:solidFill>
              <a:srgbClr val="E2001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400" b="1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Член ГЭК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76629" y="2780928"/>
            <a:ext cx="7281848" cy="165618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dirty="0" smtClean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9-30 Загрузка </a:t>
            </a:r>
            <a:r>
              <a:rPr lang="ru-RU" sz="1600" dirty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ключа доступа к ЭМ </a:t>
            </a:r>
            <a:r>
              <a:rPr lang="ru-RU" sz="1600" dirty="0" smtClean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/>
            </a:r>
            <a:br>
              <a:rPr lang="ru-RU" sz="1600" dirty="0" smtClean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на </a:t>
            </a:r>
            <a:r>
              <a:rPr lang="ru-RU" sz="1600" dirty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Станции печати ЭМ </a:t>
            </a:r>
            <a:r>
              <a:rPr lang="ru-RU" sz="1600" dirty="0" smtClean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 каждой аудитории</a:t>
            </a:r>
            <a:r>
              <a:rPr lang="ru-RU" sz="1600" dirty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ru-RU" sz="1600" dirty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Активация ключа доступа  членом ГЭК </a:t>
            </a:r>
            <a:r>
              <a:rPr lang="ru-RU" sz="1600" dirty="0" smtClean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/>
            </a:r>
            <a:br>
              <a:rPr lang="ru-RU" sz="1600" dirty="0" smtClean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</a:t>
            </a:r>
            <a:r>
              <a:rPr lang="ru-RU" sz="1600" dirty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для этого он подключает к Станции печати ЭМ </a:t>
            </a:r>
            <a:r>
              <a:rPr lang="ru-RU" sz="1600" dirty="0" err="1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токен</a:t>
            </a:r>
            <a:r>
              <a:rPr lang="ru-RU" sz="1600" dirty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и вводит пароль). </a:t>
            </a:r>
          </a:p>
        </p:txBody>
      </p:sp>
    </p:spTree>
    <p:extLst>
      <p:ext uri="{BB962C8B-B14F-4D97-AF65-F5344CB8AC3E}">
        <p14:creationId xmlns:p14="http://schemas.microsoft.com/office/powerpoint/2010/main" val="21019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664" y="73227"/>
            <a:ext cx="7920880" cy="886493"/>
          </a:xfrm>
        </p:spPr>
        <p:txBody>
          <a:bodyPr>
            <a:noAutofit/>
          </a:bodyPr>
          <a:lstStyle/>
          <a:p>
            <a:r>
              <a:rPr lang="ru-RU" sz="2800" dirty="0" smtClean="0"/>
              <a:t>Проведение экзамена. </a:t>
            </a:r>
            <a:br>
              <a:rPr lang="ru-RU" sz="2800" dirty="0" smtClean="0"/>
            </a:br>
            <a:r>
              <a:rPr lang="ru-RU" sz="2800" dirty="0" smtClean="0"/>
              <a:t>Функции организатора в аудитории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82213" y="1335011"/>
            <a:ext cx="6888444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процессе использования технологии печати ЭМ в аудитории ППЭ следует учитывать следующее распределение функций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между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двумя организаторами в аудитории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591" y="2517570"/>
            <a:ext cx="2111745" cy="16258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876" y="2289224"/>
            <a:ext cx="1220448" cy="1912747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1556587" y="4084504"/>
            <a:ext cx="3263365" cy="857965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400" b="1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Организатор 2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124225" y="4084504"/>
            <a:ext cx="3263365" cy="857965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400" b="1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Организатор 1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124225" y="5160081"/>
            <a:ext cx="3263365" cy="1149237"/>
          </a:xfrm>
          <a:prstGeom prst="roundRect">
            <a:avLst/>
          </a:prstGeom>
          <a:noFill/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является оператором станции печати ЭМ</a:t>
            </a:r>
            <a:endParaRPr lang="ru-RU" sz="1600" b="1" dirty="0">
              <a:ln w="0"/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556587" y="5159654"/>
            <a:ext cx="3263365" cy="1149665"/>
          </a:xfrm>
          <a:prstGeom prst="roundRect">
            <a:avLst/>
          </a:prstGeom>
          <a:noFill/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выполняет инструктаж участников ЕГЭ и проверку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качества печати </a:t>
            </a:r>
            <a:b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контрольного листа</a:t>
            </a:r>
            <a:endParaRPr lang="ru-RU" sz="1600" b="1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01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272" y="4652511"/>
            <a:ext cx="1407235" cy="220548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Проведение экзамена. </a:t>
            </a:r>
            <a:br>
              <a:rPr lang="ru-RU" sz="2800" dirty="0" smtClean="0"/>
            </a:br>
            <a:r>
              <a:rPr lang="ru-RU" sz="2800" dirty="0" smtClean="0"/>
              <a:t>Функции организатора в аудитории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0968" y="1700808"/>
            <a:ext cx="8915400" cy="41824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позднее 09.45 ответственный организатор в Штабе ППЭ принимает у руководителя ППЭ ЭМ:</a:t>
            </a:r>
          </a:p>
          <a:p>
            <a:r>
              <a:rPr lang="ru-RU" sz="2000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сейф-пакеты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электронными носителями с ЭМ по форме ППЭ-14-02 «Ведомость выдачи и возврата экзаменационных материалов по аудиториям ППЭ» и форме ППЭ-14-04 «Ведомость материалов доставочного </a:t>
            </a:r>
            <a:r>
              <a:rPr lang="ru-RU" sz="2000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сейф-пакета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(расписывается в формах);</a:t>
            </a:r>
          </a:p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возвратные доставочные пакеты для упаковки бланков ЕГЭ, испорченных ЭМ, сейф-пакеты для упаковки использованных КИМ;</a:t>
            </a:r>
          </a:p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ДБО № 2.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3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071" y="4480215"/>
            <a:ext cx="3982073" cy="21459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11"/>
          <a:stretch/>
        </p:blipFill>
        <p:spPr>
          <a:xfrm>
            <a:off x="1364602" y="5034661"/>
            <a:ext cx="1940639" cy="16138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1956334" y="1"/>
            <a:ext cx="7565100" cy="1059970"/>
          </a:xfrm>
        </p:spPr>
        <p:txBody>
          <a:bodyPr>
            <a:noAutofit/>
          </a:bodyPr>
          <a:lstStyle/>
          <a:p>
            <a:r>
              <a:rPr lang="ru-RU" sz="2800" dirty="0" smtClean="0"/>
              <a:t>Проведение экзамена. </a:t>
            </a:r>
            <a:br>
              <a:rPr lang="ru-RU" sz="2800" dirty="0" smtClean="0"/>
            </a:br>
            <a:r>
              <a:rPr lang="ru-RU" sz="2800" dirty="0" smtClean="0"/>
              <a:t>Инструктаж </a:t>
            </a:r>
            <a:r>
              <a:rPr lang="ru-RU" sz="2800" dirty="0"/>
              <a:t>участников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690129" y="1741231"/>
            <a:ext cx="2949584" cy="76587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24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Организатор 2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698144" y="3262571"/>
            <a:ext cx="2952804" cy="76426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24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Организатор 1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20394" y="1619273"/>
            <a:ext cx="5760693" cy="1009787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/>
            <a:r>
              <a:rPr lang="ru-RU" dirty="0">
                <a:ln w="0"/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Первая часть инструктажа с 9:50 </a:t>
            </a:r>
            <a:r>
              <a:rPr lang="ru-RU" dirty="0" smtClean="0">
                <a:ln w="0"/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ru-RU" dirty="0" smtClean="0">
                <a:ln w="0"/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dirty="0" smtClean="0">
                <a:ln w="0"/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ru-RU" dirty="0">
                <a:ln w="0"/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в </a:t>
            </a:r>
            <a:r>
              <a:rPr lang="ru-RU" dirty="0" err="1">
                <a:ln w="0"/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т.ч</a:t>
            </a:r>
            <a:r>
              <a:rPr lang="ru-RU" dirty="0">
                <a:ln w="0"/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. информирование о процедуре </a:t>
            </a:r>
            <a:r>
              <a:rPr lang="ru-RU" dirty="0" smtClean="0">
                <a:ln w="0"/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ru-RU" dirty="0" smtClean="0">
                <a:ln w="0"/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dirty="0" smtClean="0">
                <a:ln w="0"/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печати </a:t>
            </a:r>
            <a:r>
              <a:rPr lang="ru-RU" dirty="0">
                <a:ln w="0"/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ЭМ в ППЭ)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20394" y="2900299"/>
            <a:ext cx="5760693" cy="1488808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/>
            <a:r>
              <a:rPr lang="ru-RU" dirty="0" smtClean="0">
                <a:solidFill>
                  <a:srgbClr val="FF0000"/>
                </a:solidFill>
              </a:rPr>
              <a:t>Не ранее 10:00</a:t>
            </a:r>
          </a:p>
          <a:p>
            <a:pPr lvl="0"/>
            <a:r>
              <a:rPr lang="ru-RU" dirty="0" smtClean="0"/>
              <a:t>Извлекает из</a:t>
            </a:r>
            <a:r>
              <a:rPr lang="ru-RU" dirty="0"/>
              <a:t> сейф-пакета электронный носитель с ЭМ, устанавливает его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dirty="0"/>
              <a:t>CD (</a:t>
            </a:r>
            <a:r>
              <a:rPr lang="en-US" dirty="0"/>
              <a:t>DVD</a:t>
            </a:r>
            <a:r>
              <a:rPr lang="ru-RU" dirty="0"/>
              <a:t>)-привод станции печати </a:t>
            </a:r>
            <a:r>
              <a:rPr lang="ru-RU" dirty="0" smtClean="0"/>
              <a:t>ЭМ</a:t>
            </a:r>
            <a:endParaRPr lang="ru-RU" b="1" dirty="0">
              <a:ln w="0"/>
              <a:solidFill>
                <a:srgbClr val="006AB3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Нашивка 13"/>
          <p:cNvSpPr/>
          <p:nvPr/>
        </p:nvSpPr>
        <p:spPr>
          <a:xfrm>
            <a:off x="6290233" y="1986275"/>
            <a:ext cx="298765" cy="275783"/>
          </a:xfrm>
          <a:prstGeom prst="chevron">
            <a:avLst/>
          </a:prstGeom>
          <a:solidFill>
            <a:srgbClr val="D9DADB"/>
          </a:solidFill>
          <a:ln>
            <a:solidFill>
              <a:srgbClr val="B1B3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1200">
              <a:solidFill>
                <a:schemeClr val="tx1"/>
              </a:solidFill>
            </a:endParaRPr>
          </a:p>
        </p:txBody>
      </p:sp>
      <p:sp>
        <p:nvSpPr>
          <p:cNvPr id="17" name="Нашивка 16"/>
          <p:cNvSpPr/>
          <p:nvPr/>
        </p:nvSpPr>
        <p:spPr>
          <a:xfrm>
            <a:off x="6292164" y="3506811"/>
            <a:ext cx="298765" cy="275783"/>
          </a:xfrm>
          <a:prstGeom prst="chevron">
            <a:avLst/>
          </a:prstGeom>
          <a:solidFill>
            <a:srgbClr val="D9DADB"/>
          </a:solidFill>
          <a:ln>
            <a:solidFill>
              <a:srgbClr val="B1B3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91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5"/>
          <p:cNvSpPr txBox="1">
            <a:spLocks/>
          </p:cNvSpPr>
          <p:nvPr/>
        </p:nvSpPr>
        <p:spPr>
          <a:xfrm>
            <a:off x="2072680" y="188641"/>
            <a:ext cx="7416824" cy="792087"/>
          </a:xfrm>
          <a:prstGeom prst="rect">
            <a:avLst/>
          </a:prstGeom>
        </p:spPr>
        <p:txBody>
          <a:bodyPr vert="horz" lIns="200420" tIns="100210" rIns="200420" bIns="100210" rtlCol="0" anchor="ctr">
            <a:noAutofit/>
          </a:bodyPr>
          <a:lstStyle>
            <a:lvl1pPr algn="ctr" defTabSz="751085" rtl="0" eaLnBrk="1" latinLnBrk="0" hangingPunct="1">
              <a:spcBef>
                <a:spcPct val="0"/>
              </a:spcBef>
              <a:buNone/>
              <a:defRPr sz="2286" b="1" i="0" kern="1200" baseline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ru-RU" sz="3200" b="0" dirty="0" smtClean="0"/>
              <a:t>Проведение экзамена. </a:t>
            </a:r>
            <a:br>
              <a:rPr lang="ru-RU" sz="3200" b="0" dirty="0" smtClean="0"/>
            </a:br>
            <a:r>
              <a:rPr lang="ru-RU" sz="3200" b="0" dirty="0" smtClean="0"/>
              <a:t>Печать </a:t>
            </a:r>
            <a:r>
              <a:rPr lang="ru-RU" sz="3200" b="0" dirty="0"/>
              <a:t>ЭМ</a:t>
            </a:r>
          </a:p>
        </p:txBody>
      </p:sp>
      <p:sp>
        <p:nvSpPr>
          <p:cNvPr id="13" name="Заголовок 15"/>
          <p:cNvSpPr txBox="1">
            <a:spLocks/>
          </p:cNvSpPr>
          <p:nvPr/>
        </p:nvSpPr>
        <p:spPr>
          <a:xfrm>
            <a:off x="5494207" y="1713293"/>
            <a:ext cx="4265580" cy="419563"/>
          </a:xfrm>
          <a:prstGeom prst="rect">
            <a:avLst/>
          </a:prstGeom>
        </p:spPr>
        <p:txBody>
          <a:bodyPr vert="horz" lIns="200420" tIns="100210" rIns="200420" bIns="100210" rtlCol="0" anchor="ctr">
            <a:noAutofit/>
          </a:bodyPr>
          <a:lstStyle>
            <a:lvl1pPr algn="ctr" defTabSz="751085" rtl="0" eaLnBrk="1" latinLnBrk="0" hangingPunct="1">
              <a:spcBef>
                <a:spcPct val="0"/>
              </a:spcBef>
              <a:buNone/>
              <a:defRPr sz="2286" b="1" i="0" kern="1200" baseline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ru-RU" sz="1900" dirty="0"/>
              <a:t>Подготовка к печати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0562" y="1340768"/>
            <a:ext cx="5419593" cy="33123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350562" y="4869160"/>
            <a:ext cx="5419593" cy="1493328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just"/>
            <a:r>
              <a:rPr lang="ru-RU" sz="1800" dirty="0">
                <a:solidFill>
                  <a:srgbClr val="ED1C24"/>
                </a:solidFill>
              </a:rPr>
              <a:t>Ориентировочное время выполнения данной операции (для 15 участников ЕГЭ) до 20 минут при скорости печати принтера не менее 25 страниц в минуту.</a:t>
            </a:r>
          </a:p>
          <a:p>
            <a:endParaRPr lang="ru-RU" sz="1800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116462" y="1340768"/>
            <a:ext cx="4234100" cy="4540316"/>
            <a:chOff x="116462" y="1340768"/>
            <a:chExt cx="4234100" cy="4540316"/>
          </a:xfrm>
        </p:grpSpPr>
        <p:sp>
          <p:nvSpPr>
            <p:cNvPr id="5" name="TextBox 4"/>
            <p:cNvSpPr txBox="1"/>
            <p:nvPr/>
          </p:nvSpPr>
          <p:spPr>
            <a:xfrm>
              <a:off x="116463" y="1340768"/>
              <a:ext cx="4234099" cy="4540316"/>
            </a:xfrm>
            <a:prstGeom prst="rect">
              <a:avLst/>
            </a:prstGeom>
            <a:noFill/>
          </p:spPr>
          <p:txBody>
            <a:bodyPr wrap="square" lIns="107287" tIns="53643" rIns="107287" bIns="53643" rtlCol="0">
              <a:spAutoFit/>
            </a:bodyPr>
            <a:lstStyle/>
            <a:p>
              <a:pPr algn="just"/>
              <a:r>
                <a:rPr lang="ru-RU" sz="1600" b="1" dirty="0" smtClean="0">
                  <a:solidFill>
                    <a:srgbClr val="92D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Шаг </a:t>
              </a:r>
              <a:r>
                <a:rPr lang="ru-RU" sz="1600" b="1" dirty="0">
                  <a:solidFill>
                    <a:srgbClr val="92D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ru-RU" sz="1600" b="1" dirty="0" smtClean="0">
                  <a:solidFill>
                    <a:srgbClr val="92D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r>
                <a:rPr lang="ru-RU" sz="1600" b="1" dirty="0" smtClean="0">
                  <a:solidFill>
                    <a:srgbClr val="006AB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600" dirty="0">
                  <a:latin typeface="Arial" panose="020B0604020202020204" pitchFamily="34" charset="0"/>
                  <a:cs typeface="Arial" panose="020B0604020202020204" pitchFamily="34" charset="0"/>
                </a:rPr>
                <a:t>Не ранее 10.00 по местному времени организатор в аудитории, ответственный за печать ЭМ, извлекает из сейф-пакета электронный носитель с ЭМ, устанавливает его в CD (</a:t>
              </a: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DVD</a:t>
              </a:r>
              <a:r>
                <a:rPr lang="ru-RU" sz="1600" dirty="0">
                  <a:latin typeface="Arial" panose="020B0604020202020204" pitchFamily="34" charset="0"/>
                  <a:cs typeface="Arial" panose="020B0604020202020204" pitchFamily="34" charset="0"/>
                </a:rPr>
                <a:t>)-привод станции печати ЭМ</a:t>
              </a:r>
              <a:endParaRPr lang="ru-RU" sz="1600" b="1" dirty="0"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/>
              <a:r>
                <a:rPr lang="ru-RU" sz="1600" b="1" dirty="0">
                  <a:solidFill>
                    <a:srgbClr val="006AB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just"/>
              <a:r>
                <a:rPr lang="ru-RU" sz="1600" b="1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Шаг </a:t>
              </a:r>
              <a:r>
                <a:rPr lang="ru-RU" sz="1600" b="1" dirty="0" smtClean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2.</a:t>
              </a:r>
              <a:r>
                <a:rPr lang="ru-RU" sz="1600" b="1" dirty="0" smtClean="0">
                  <a:solidFill>
                    <a:srgbClr val="006AB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ru-RU" sz="1600" dirty="0">
                  <a:latin typeface="Arial" panose="020B0604020202020204" pitchFamily="34" charset="0"/>
                  <a:cs typeface="Arial" panose="020B0604020202020204" pitchFamily="34" charset="0"/>
                </a:rPr>
                <a:t>После  10-00  организатор в аудитории, ответственный за печать вводит количество ЭМ для печати, равное количеству участников ЕГЭ, фактически присутствующих в данной аудитории</a:t>
              </a:r>
            </a:p>
            <a:p>
              <a:pPr algn="just"/>
              <a:endParaRPr lang="ru-RU" sz="1600" b="1" dirty="0"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/>
              <a:r>
                <a:rPr lang="ru-RU" sz="1600" b="1" dirty="0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Шаг </a:t>
              </a:r>
              <a:r>
                <a:rPr lang="ru-RU" sz="1600" b="1" dirty="0" smtClean="0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3.</a:t>
              </a: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600" dirty="0">
                  <a:latin typeface="Arial" panose="020B0604020202020204" pitchFamily="34" charset="0"/>
                  <a:cs typeface="Arial" panose="020B0604020202020204" pitchFamily="34" charset="0"/>
                </a:rPr>
                <a:t>Выполняет печать ЭМ,</a:t>
              </a:r>
              <a:r>
                <a:rPr lang="ru-RU" sz="1600" b="1" dirty="0">
                  <a:solidFill>
                    <a:srgbClr val="006AB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600" dirty="0">
                  <a:latin typeface="Arial" panose="020B0604020202020204" pitchFamily="34" charset="0"/>
                  <a:cs typeface="Arial" panose="020B0604020202020204" pitchFamily="34" charset="0"/>
                </a:rPr>
                <a:t>нажав кнопку </a:t>
              </a:r>
              <a:r>
                <a:rPr lang="ru-RU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«Печать ЭМ»</a:t>
              </a:r>
              <a:r>
                <a:rPr lang="ru-RU" sz="1600" dirty="0">
                  <a:latin typeface="Arial" panose="020B0604020202020204" pitchFamily="34" charset="0"/>
                  <a:cs typeface="Arial" panose="020B0604020202020204" pitchFamily="34" charset="0"/>
                </a:rPr>
                <a:t>, фиксирует дату и время вскрытия в форме ППЭ-05-02 «Протокол проведения ЕГЭ в аудитории».</a:t>
              </a:r>
            </a:p>
          </p:txBody>
        </p:sp>
        <p:sp>
          <p:nvSpPr>
            <p:cNvPr id="2" name="Блок-схема: знак завершения 1"/>
            <p:cNvSpPr/>
            <p:nvPr/>
          </p:nvSpPr>
          <p:spPr>
            <a:xfrm>
              <a:off x="116463" y="1374636"/>
              <a:ext cx="948105" cy="288032"/>
            </a:xfrm>
            <a:prstGeom prst="flowChartTerminator">
              <a:avLst/>
            </a:prstGeom>
            <a:noFill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Блок-схема: знак завершения 8"/>
            <p:cNvSpPr/>
            <p:nvPr/>
          </p:nvSpPr>
          <p:spPr>
            <a:xfrm>
              <a:off x="116462" y="3068960"/>
              <a:ext cx="948105" cy="288032"/>
            </a:xfrm>
            <a:prstGeom prst="flowChartTerminator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Блок-схема: знак завершения 9"/>
            <p:cNvSpPr/>
            <p:nvPr/>
          </p:nvSpPr>
          <p:spPr>
            <a:xfrm>
              <a:off x="116462" y="4791888"/>
              <a:ext cx="948105" cy="288032"/>
            </a:xfrm>
            <a:prstGeom prst="flowChartTerminator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083221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Тема2" id="{CEBC74F9-042F-448F-8AAA-698833DA8DB4}" vid="{1724FC90-208A-4202-B044-19B5B9726295}"/>
    </a:ext>
  </a:extLst>
</a:theme>
</file>

<file path=ppt/theme/theme2.xml><?xml version="1.0" encoding="utf-8"?>
<a:theme xmlns:a="http://schemas.openxmlformats.org/drawingml/2006/main" name="Шаблон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</Template>
  <TotalTime>8571</TotalTime>
  <Words>1617</Words>
  <Application>Microsoft Office PowerPoint</Application>
  <PresentationFormat>Лист A4 (210x297 мм)</PresentationFormat>
  <Paragraphs>253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32</vt:i4>
      </vt:variant>
    </vt:vector>
  </HeadingPairs>
  <TitlesOfParts>
    <vt:vector size="34" baseType="lpstr">
      <vt:lpstr>Тема2</vt:lpstr>
      <vt:lpstr>Шаблон</vt:lpstr>
      <vt:lpstr>Подготовка лиц,  задействованных при проведении государственной итоговой аттестации  по образовательным программам среднего общего образования в пункте проведения экзаменов (организатор в аудитории)</vt:lpstr>
      <vt:lpstr>Организация печати ЭМ в аудиториях ППЭ</vt:lpstr>
      <vt:lpstr>Проведение экзамена: Явка в ППЭ</vt:lpstr>
      <vt:lpstr>Проведение экзамена.  Подготовка к печати ЭМ в аудитории ППЭ</vt:lpstr>
      <vt:lpstr>Проведение экзамена.  Активация ключа</vt:lpstr>
      <vt:lpstr>Проведение экзамена.  Функции организатора в аудитории</vt:lpstr>
      <vt:lpstr>Проведение экзамена.  Функции организатора в аудитории</vt:lpstr>
      <vt:lpstr>Проведение экзамена.  Инструктаж участников</vt:lpstr>
      <vt:lpstr>Презентация PowerPoint</vt:lpstr>
      <vt:lpstr>Презентация PowerPoint</vt:lpstr>
      <vt:lpstr>Проведение экзамена.  Экспресс-проверка качества печати ЭМ</vt:lpstr>
      <vt:lpstr>Проведение экзамена.  Содержание полного комплекта ЭМ участника</vt:lpstr>
      <vt:lpstr>Проведение экзамена.  Дополнительная печать ЭМ</vt:lpstr>
      <vt:lpstr>Проведение экзамена.  Дополнительная печать ЭМ</vt:lpstr>
      <vt:lpstr>Проведение экзамена. Сбой в работе станции печати ЭМ. Экстренное завершение печати ЭМ.</vt:lpstr>
      <vt:lpstr>Завершение экзамена в аудитории ППЭ</vt:lpstr>
      <vt:lpstr>Завершение экзамена в аудитории ППЭ </vt:lpstr>
      <vt:lpstr>Завершение экзамена. ППЭ-23 «Протокол печати ЭМ в аудитории»</vt:lpstr>
      <vt:lpstr>Завершение экзамена.  Передача ЭМ руководителю ППЭ</vt:lpstr>
      <vt:lpstr>Теоретические и практические задания</vt:lpstr>
      <vt:lpstr>Техническая готовность ППЭ</vt:lpstr>
      <vt:lpstr>День экзамена.  Регистрация и распределение работников ППЭ</vt:lpstr>
      <vt:lpstr>Функции организатора в аудитории</vt:lpstr>
      <vt:lpstr>Распределение участников по аудиториям</vt:lpstr>
      <vt:lpstr>Инструктаж участников</vt:lpstr>
      <vt:lpstr>Печать ЭМ в аудитории ППЭ</vt:lpstr>
      <vt:lpstr>Распределение участников по аудиториям</vt:lpstr>
      <vt:lpstr>Распределение участников по аудиториям</vt:lpstr>
      <vt:lpstr>Завершение экзамена в аудитории ППЭ</vt:lpstr>
      <vt:lpstr>Завершение экзамена в аудитории ППЭ </vt:lpstr>
      <vt:lpstr>Распределение участников по аудиториям</vt:lpstr>
      <vt:lpstr>Завершение экзамена в аудитории ППЭ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Учитель</cp:lastModifiedBy>
  <cp:revision>362</cp:revision>
  <cp:lastPrinted>2016-01-12T09:31:01Z</cp:lastPrinted>
  <dcterms:created xsi:type="dcterms:W3CDTF">2014-08-11T13:20:55Z</dcterms:created>
  <dcterms:modified xsi:type="dcterms:W3CDTF">2018-04-25T05:44:42Z</dcterms:modified>
</cp:coreProperties>
</file>