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5" r:id="rId8"/>
    <p:sldId id="262" r:id="rId9"/>
    <p:sldId id="266" r:id="rId10"/>
    <p:sldId id="283" r:id="rId11"/>
    <p:sldId id="284" r:id="rId12"/>
    <p:sldId id="267" r:id="rId13"/>
    <p:sldId id="268" r:id="rId14"/>
    <p:sldId id="269" r:id="rId15"/>
    <p:sldId id="275" r:id="rId16"/>
    <p:sldId id="263" r:id="rId17"/>
    <p:sldId id="281" r:id="rId18"/>
    <p:sldId id="282" r:id="rId19"/>
    <p:sldId id="276" r:id="rId20"/>
    <p:sldId id="270" r:id="rId21"/>
    <p:sldId id="272" r:id="rId22"/>
    <p:sldId id="273" r:id="rId23"/>
    <p:sldId id="274" r:id="rId24"/>
    <p:sldId id="277" r:id="rId25"/>
    <p:sldId id="278" r:id="rId26"/>
    <p:sldId id="279" r:id="rId27"/>
    <p:sldId id="280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160AA-39E2-40EC-82B4-9F4F7DB6CF25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2D2EFED-645D-4EBD-9094-3A13C8FEF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5108E-03D6-4B0C-8515-118421FD8ECB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41487-1066-467D-BD9D-75B90B2405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229-66E4-4A63-A303-B125B4F50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1DFDC-089C-4673-B14B-EC1A441B4546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20FE7-FD22-445A-B9F9-56D79090E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8DED6-01B6-406C-BD99-82F7CE7389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E40E8-24EC-40B3-9C0D-57EEF34F343D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08CF8-CD01-47E3-A9AC-DC9804E8A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5A7E5-FB00-40B1-9370-5B1A51FC588C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7930CA3-B18F-4A2E-92F8-ED34EDC90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518D4-D873-420C-80D5-D1DAE564CE1E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8AC1D-B9E4-4FD4-B213-6953DFD2A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24E7C-145A-48DA-B504-E7772EA6F2D7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4CA49F7-6B64-4A53-8DA0-5038C3F77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1D4AD-A9AC-4249-81E1-092159E6DDD0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EAF52-D888-43AE-9207-98C7CA95B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21E7C-5D0D-43BC-95A1-7DDD2FECBF48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F3445C-9130-4E68-AE95-5196969E4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22104C7-38DD-419B-8AFE-97C4A9F73F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B8653-F247-4798-B53F-D09F6C85AB73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218D3-52D5-4FD2-9AD8-B8EFD5B0C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0B62C-13DC-4CC2-AFB7-BD3627743DFD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9CF2B5-2A28-4305-B973-C4F5469D30D7}" type="datetimeFigureOut">
              <a:rPr lang="ru-RU"/>
              <a:pPr>
                <a:defRPr/>
              </a:pPr>
              <a:t>02.05.2014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1A0143-37AF-4667-9F1F-B9641C04F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ransition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8C438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C438F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A04DA3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C4652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B5D3D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4.jpeg"/><Relationship Id="rId7" Type="http://schemas.openxmlformats.org/officeDocument/2006/relationships/image" Target="../media/image26.jpeg"/><Relationship Id="rId2" Type="http://schemas.openxmlformats.org/officeDocument/2006/relationships/hyperlink" Target="http://forchel.ru/images/svoimi/p88.JPG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forchel.ru/images/svoimi/p80.JPG" TargetMode="External"/><Relationship Id="rId5" Type="http://schemas.openxmlformats.org/officeDocument/2006/relationships/image" Target="../media/image25.jpeg"/><Relationship Id="rId4" Type="http://schemas.openxmlformats.org/officeDocument/2006/relationships/hyperlink" Target="http://forchel.ru/images/svoimi/p74.JPG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989888" cy="4200525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smtClean="0"/>
              <a:t>Использование современных образовательных технологий, в том числе информационно-коммуникационных, в процессе обучения предмету и в воспитательной работе в начальной школе как фактор повышения качества образования. </a:t>
            </a:r>
            <a:br>
              <a:rPr lang="ru-RU" sz="2400" b="1" smtClean="0"/>
            </a:br>
            <a:r>
              <a:rPr lang="ru-RU" sz="1800" b="1" smtClean="0"/>
              <a:t> </a:t>
            </a:r>
            <a:r>
              <a:rPr lang="ru-RU" sz="3800" smtClean="0"/>
              <a:t/>
            </a:r>
            <a:br>
              <a:rPr lang="ru-RU" sz="3800" smtClean="0"/>
            </a:br>
            <a:endParaRPr lang="ru-RU" sz="380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3">
                    <a:shade val="75000"/>
                  </a:schemeClr>
                </a:solidFill>
              </a:rPr>
              <a:t>Группа личностно-ориентированных технологий</a:t>
            </a:r>
            <a:endParaRPr lang="ru-RU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4578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4579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538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Содержимое 3"/>
          <p:cNvPicPr>
            <a:picLocks noGrp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90525" y="847725"/>
            <a:ext cx="8362950" cy="5138738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Технология формирования приемов учебной работы</a:t>
            </a:r>
            <a:endParaRPr lang="ru-RU" dirty="0"/>
          </a:p>
        </p:txBody>
      </p:sp>
      <p:sp>
        <p:nvSpPr>
          <p:cNvPr id="26626" name="Содержимое 2"/>
          <p:cNvSpPr>
            <a:spLocks noGrp="1"/>
          </p:cNvSpPr>
          <p:nvPr>
            <p:ph sz="quarter" idx="1"/>
          </p:nvPr>
        </p:nvSpPr>
        <p:spPr>
          <a:xfrm>
            <a:off x="323850" y="1557338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Излагается в виде правил, образцов, алгоритмов, планов описаний и характеристик чего-либо. Эта технология нашла достаточно широкое отражение в методическом аппарате ряда учебников и достаточно хорошо освоена в практике моей работы и многих учителей нашей школы. </a:t>
            </a:r>
          </a:p>
        </p:txBody>
      </p:sp>
      <p:pic>
        <p:nvPicPr>
          <p:cNvPr id="4" name="Picture 10" descr="j03368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4797425"/>
            <a:ext cx="14732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j023620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941888"/>
            <a:ext cx="7953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26035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Технология дифференцированного обучения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sz="quarter" idx="1"/>
          </p:nvPr>
        </p:nvSpPr>
        <p:spPr>
          <a:xfrm>
            <a:off x="250825" y="1484313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/>
            <a:r>
              <a:rPr lang="ru-RU" smtClean="0"/>
              <a:t>При ее применении я делю учащихся класса на условные группы. При формировании групп учитываю личностное отношение школьников к учебе, степень обученности, обучаемости, интерес к изучению предмета. Создаю разноуровневые задания, различающиеся по содержанию, объему, сложности, методам и приемам их выполнения, а также для диагностики результатов обучения.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4" name="Picture 9" descr="j02362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5113" y="5084763"/>
            <a:ext cx="79533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Технология учебно-игровой деятельности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Учебная игра дает положительный результат лишь при условии ее серьезной подготовки, когда активны и ученики, и я сама. Особое значение для меня имеет хорошо разработанный сценарий игры, где четко обозначены учебные задачи, каждая позиция игры, обозначены возможные методические приемы выхода из сложной ситуации, спланированы способы оценки результатов. </a:t>
            </a:r>
          </a:p>
        </p:txBody>
      </p:sp>
      <p:pic>
        <p:nvPicPr>
          <p:cNvPr id="4" name="Picture 13" descr="j02329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5080000"/>
            <a:ext cx="1560513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Психолого-педагогические технологии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Психокоррекционные  игры</a:t>
            </a:r>
          </a:p>
          <a:p>
            <a:pPr eaLnBrk="1" hangingPunct="1"/>
            <a:r>
              <a:rPr lang="ru-RU" smtClean="0"/>
              <a:t>Развивать познавательные процессы мне помогают следующие игры: «Слушай звуки!», «Слушай хлопки!», «Канон», «Пишущая машинка» и др. Цель этих игр: развитие внимания.</a:t>
            </a:r>
          </a:p>
          <a:p>
            <a:pPr eaLnBrk="1" hangingPunct="1"/>
            <a:r>
              <a:rPr lang="ru-RU" smtClean="0"/>
              <a:t>Для развития памяти, наблюдательности, восприятия можно применить следующие игры: «Запомни позу», «Слушай и исполняй!», «Художник», «Кто что сделал?», «Тень» и др.</a:t>
            </a:r>
          </a:p>
        </p:txBody>
      </p:sp>
      <p:pic>
        <p:nvPicPr>
          <p:cNvPr id="29699" name="Picture 15" descr="Kartinochki (10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3138" y="2205038"/>
            <a:ext cx="18208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8C438F"/>
                </a:solidFill>
              </a:rPr>
              <a:t>Проблемное обучение</a:t>
            </a:r>
            <a:r>
              <a:rPr lang="ru-RU" smtClean="0">
                <a:solidFill>
                  <a:srgbClr val="8C438F"/>
                </a:solidFill>
              </a:rPr>
              <a:t> 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– это решение нестандартных научно-учебных задач нестандартными методами. Проблемные задачи – это поиск новых способов решения. Суть – преподаватель не сообщает знаний в готовом виде, а ставит проблемные задачи, предлагая искать пути и средства их решения. </a:t>
            </a:r>
          </a:p>
          <a:p>
            <a:pPr eaLnBrk="1" hangingPunct="1"/>
            <a:r>
              <a:rPr lang="ru-RU" b="1" smtClean="0"/>
              <a:t>Проблемный метод </a:t>
            </a:r>
            <a:r>
              <a:rPr lang="ru-RU" smtClean="0"/>
              <a:t>предполагает шаги: </a:t>
            </a:r>
          </a:p>
          <a:p>
            <a:pPr eaLnBrk="1" hangingPunct="1"/>
            <a:r>
              <a:rPr lang="ru-RU" smtClean="0"/>
              <a:t>проблемная ситуация </a:t>
            </a:r>
          </a:p>
          <a:p>
            <a:pPr eaLnBrk="1" hangingPunct="1"/>
            <a:r>
              <a:rPr lang="ru-RU" smtClean="0"/>
              <a:t>проблемная задача </a:t>
            </a:r>
          </a:p>
          <a:p>
            <a:pPr eaLnBrk="1" hangingPunct="1"/>
            <a:r>
              <a:rPr lang="ru-RU" smtClean="0"/>
              <a:t>модель поисков решения </a:t>
            </a:r>
          </a:p>
          <a:p>
            <a:pPr eaLnBrk="1" hangingPunct="1"/>
            <a:endParaRPr lang="ru-RU" smtClean="0"/>
          </a:p>
        </p:txBody>
      </p:sp>
      <p:pic>
        <p:nvPicPr>
          <p:cNvPr id="30723" name="Picture 9" descr="http://www.kissdesign.ru/cute/cute2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4365625"/>
            <a:ext cx="2214562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Деятельностный подход</a:t>
            </a:r>
          </a:p>
        </p:txBody>
      </p:sp>
      <p:sp>
        <p:nvSpPr>
          <p:cNvPr id="31746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Основная идея состоит  в такой организации обучения, когда ребенок </a:t>
            </a:r>
            <a:r>
              <a:rPr lang="ru-RU" i="1" smtClean="0"/>
              <a:t>не просто усваивает готовое знание, изложенное учителем, а «открывает» новое знание в процессе своей собственной деятельности. </a:t>
            </a:r>
            <a:r>
              <a:rPr lang="ru-RU" smtClean="0"/>
              <a:t>Обучение обеспечивающее включение в учебно-познавательную деятельность, называют </a:t>
            </a:r>
            <a:r>
              <a:rPr lang="ru-RU" b="1" smtClean="0"/>
              <a:t>деятельностным подходом.</a:t>
            </a:r>
          </a:p>
        </p:txBody>
      </p:sp>
      <p:pic>
        <p:nvPicPr>
          <p:cNvPr id="31747" name="Picture 11" descr="http://www.kissdesign.ru/cute/cute2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4786313"/>
            <a:ext cx="20716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12" descr="http://www.kissdesign.ru/cute/cute2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8" y="4221163"/>
            <a:ext cx="2143125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Основные этапы деятельностного метода</a:t>
            </a:r>
          </a:p>
        </p:txBody>
      </p:sp>
      <p:pic>
        <p:nvPicPr>
          <p:cNvPr id="4" name="Содержимое 3"/>
          <p:cNvPicPr>
            <a:picLocks noGrp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2100" y="1474788"/>
            <a:ext cx="8523288" cy="4633912"/>
          </a:xfr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003800" y="4292600"/>
            <a:ext cx="43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651500" y="4292600"/>
            <a:ext cx="4333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300788" y="4292600"/>
            <a:ext cx="43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708400" y="4292600"/>
            <a:ext cx="43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356100" y="4292600"/>
            <a:ext cx="43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Компьютерные технологии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Использование компьютера, повышает мотивацию ребят, а также обеспечивает лучшее восприятие материала, в данном случае, - решения занимательных задач. Это помогает воспитывать интерес детей к  предмету, способствует развитию творческих  способностей, усиливает мотивацию школьников при изучении учебного материала, повышает интенсивность урока, способствует лучшему усвоению материала за счет наглядности его представления</a:t>
            </a:r>
            <a:endParaRPr lang="ru-RU" dirty="0"/>
          </a:p>
        </p:txBody>
      </p:sp>
      <p:pic>
        <p:nvPicPr>
          <p:cNvPr id="33795" name="Picture 10" descr="http://www.kissdesign.ru/cute/cute2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5157788"/>
            <a:ext cx="2357437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Схема педагогического процесса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Содержимое 3"/>
          <p:cNvPicPr>
            <a:picLocks noGrp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0988" y="1511300"/>
            <a:ext cx="8545512" cy="4608513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Практическая часть </a:t>
            </a:r>
          </a:p>
        </p:txBody>
      </p:sp>
      <p:sp>
        <p:nvSpPr>
          <p:cNvPr id="34818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Подбор дидактических игр для обучения умственно отсталых школьников математике провожу с соответствии с программными требованиями. Каждая игра направлена на решение учебной задачи. При подборе игр учитываю так же особенности участия в дидактической игре школьников, возможности участия в игре, интерес.</a:t>
            </a:r>
          </a:p>
        </p:txBody>
      </p:sp>
      <p:pic>
        <p:nvPicPr>
          <p:cNvPr id="4" name="Picture 15" descr="j02320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9563" y="4941888"/>
            <a:ext cx="1890712" cy="140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403350" y="692150"/>
            <a:ext cx="6959600" cy="5184775"/>
          </a:xfrm>
        </p:spPr>
        <p:txBody>
          <a:bodyPr>
            <a:normAutofit fontScale="5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Первоклассники очень любознательны, отзывчивы на все окружающее, расположены к усвоению нового, и интерес их не должен угасать на протяжении всего урока. А интерес проявляется только тогда, когда все понятно и доступно. И игры помогают в этом. Учащихся 1 класса коррекционной школы в дидактической игре больше всего увлекает игровое действие. Они с удовольствием производят действия с игрушками, ярким материалом. Учитывая все это, начиная с первых дней ребенка в школе, я стремлюсь включать в урок различные дидактические игры. На своих занятиях  для формирования понятий «один – много», «большой – маленький», «высокий – низкий», «глубокий – мелкий» и др.  применяю игры: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«Расставь матрешек по росту» (дидактический материал – кукла-матрешка);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«Разложи кольца» (дидактический материал – башенка из колец);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«Угадай, что спрятано в мешочке» (дидактический материал – геометрические фигуры или тела);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«Кто куда хочет пойти и кто что хочет найти?» (дидактический материал – игрушки);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«Сделай лесенку»;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«Расставь палочки»;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«Подбери нужную карточку»;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 большим интересом учащиеся 1 класса принимают игры «Магазин», «У нас в гостях матрешки», «Школа». В этих играх учащиеся играют определенные роли. Роль увлекает их, а увлеченные игровой ситуацией, они незаметно для себя  решают учебные задачи.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Picture 14" descr="Kartinochki (8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33825"/>
            <a:ext cx="1366838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Kartinochki (10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96413" y="3068638"/>
            <a:ext cx="18208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448 0.00208 L -0.22552 0.00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4213" y="1412875"/>
            <a:ext cx="7920037" cy="453707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У учащихся 2-4 классов появляется тяга к играм на соревнование. Большой популярностью пользуются игры «Лучший счетчик класса», «Кто вернее и быстрее?», «Кто первый догонит пилота?», «Какая команда лучше?»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 интересом учащиеся  воспринимают игры «Математическое лото», «Занимательные квадраты», игры на </a:t>
            </a:r>
            <a:r>
              <a:rPr lang="ru-RU" dirty="0" err="1" smtClean="0"/>
              <a:t>задумывание</a:t>
            </a:r>
            <a:r>
              <a:rPr lang="ru-RU" dirty="0" smtClean="0"/>
              <a:t> и угадывание чисел, Например «Какое  число я загадала?», «Какой ответ должен получиться?»,  при выборе игр  учитываю, чтобы задание было посильным всем учащимся и служило максимальной активизации мыслительной деятельности.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grpSp>
        <p:nvGrpSpPr>
          <p:cNvPr id="2" name="Group 27"/>
          <p:cNvGrpSpPr>
            <a:grpSpLocks noGrp="1"/>
          </p:cNvGrpSpPr>
          <p:nvPr>
            <p:ph type="title"/>
          </p:nvPr>
        </p:nvGrpSpPr>
        <p:grpSpPr bwMode="auto">
          <a:xfrm>
            <a:off x="7164388" y="5516563"/>
            <a:ext cx="1768475" cy="1138237"/>
            <a:chOff x="1341" y="3474"/>
            <a:chExt cx="2168" cy="1799"/>
          </a:xfrm>
        </p:grpSpPr>
        <p:sp>
          <p:nvSpPr>
            <p:cNvPr id="36867" name="Oval 28"/>
            <p:cNvSpPr>
              <a:spLocks noChangeArrowheads="1"/>
            </p:cNvSpPr>
            <p:nvPr/>
          </p:nvSpPr>
          <p:spPr bwMode="auto">
            <a:xfrm>
              <a:off x="1521" y="3474"/>
              <a:ext cx="540" cy="540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68" name="Oval 29"/>
            <p:cNvSpPr>
              <a:spLocks noChangeArrowheads="1"/>
            </p:cNvSpPr>
            <p:nvPr/>
          </p:nvSpPr>
          <p:spPr bwMode="auto">
            <a:xfrm>
              <a:off x="1701" y="3654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69" name="Oval 30"/>
            <p:cNvSpPr>
              <a:spLocks noChangeArrowheads="1"/>
            </p:cNvSpPr>
            <p:nvPr/>
          </p:nvSpPr>
          <p:spPr bwMode="auto">
            <a:xfrm>
              <a:off x="2781" y="3474"/>
              <a:ext cx="540" cy="540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0" name="Oval 31"/>
            <p:cNvSpPr>
              <a:spLocks noChangeArrowheads="1"/>
            </p:cNvSpPr>
            <p:nvPr/>
          </p:nvSpPr>
          <p:spPr bwMode="auto">
            <a:xfrm>
              <a:off x="2781" y="3654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1" name="Oval 32"/>
            <p:cNvSpPr>
              <a:spLocks noChangeArrowheads="1"/>
            </p:cNvSpPr>
            <p:nvPr/>
          </p:nvSpPr>
          <p:spPr bwMode="auto">
            <a:xfrm>
              <a:off x="1701" y="3654"/>
              <a:ext cx="1440" cy="1440"/>
            </a:xfrm>
            <a:prstGeom prst="ellipse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9933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2" name="Oval 33"/>
            <p:cNvSpPr>
              <a:spLocks noChangeArrowheads="1"/>
            </p:cNvSpPr>
            <p:nvPr/>
          </p:nvSpPr>
          <p:spPr bwMode="auto">
            <a:xfrm>
              <a:off x="2061" y="401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3" name="Oval 34"/>
            <p:cNvSpPr>
              <a:spLocks noChangeArrowheads="1"/>
            </p:cNvSpPr>
            <p:nvPr/>
          </p:nvSpPr>
          <p:spPr bwMode="auto">
            <a:xfrm>
              <a:off x="2601" y="4014"/>
              <a:ext cx="180" cy="180"/>
            </a:xfrm>
            <a:prstGeom prst="ellipse">
              <a:avLst/>
            </a:prstGeom>
            <a:gradFill rotWithShape="1">
              <a:gsLst>
                <a:gs pos="0">
                  <a:srgbClr val="333333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4" name="Oval 35"/>
            <p:cNvSpPr>
              <a:spLocks noChangeArrowheads="1"/>
            </p:cNvSpPr>
            <p:nvPr/>
          </p:nvSpPr>
          <p:spPr bwMode="auto">
            <a:xfrm>
              <a:off x="2061" y="4374"/>
              <a:ext cx="360" cy="360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5" name="Oval 36"/>
            <p:cNvSpPr>
              <a:spLocks noChangeArrowheads="1"/>
            </p:cNvSpPr>
            <p:nvPr/>
          </p:nvSpPr>
          <p:spPr bwMode="auto">
            <a:xfrm>
              <a:off x="2421" y="4374"/>
              <a:ext cx="360" cy="360"/>
            </a:xfrm>
            <a:prstGeom prst="ellipse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76" name="Freeform 37"/>
            <p:cNvSpPr>
              <a:spLocks/>
            </p:cNvSpPr>
            <p:nvPr/>
          </p:nvSpPr>
          <p:spPr bwMode="auto">
            <a:xfrm>
              <a:off x="2241" y="4374"/>
              <a:ext cx="360" cy="179"/>
            </a:xfrm>
            <a:custGeom>
              <a:avLst/>
              <a:gdLst>
                <a:gd name="T0" fmla="*/ 357 w 241"/>
                <a:gd name="T1" fmla="*/ 0 h 120"/>
                <a:gd name="T2" fmla="*/ 108 w 241"/>
                <a:gd name="T3" fmla="*/ 49 h 120"/>
                <a:gd name="T4" fmla="*/ 108 w 241"/>
                <a:gd name="T5" fmla="*/ 398 h 120"/>
                <a:gd name="T6" fmla="*/ 506 w 241"/>
                <a:gd name="T7" fmla="*/ 349 h 120"/>
                <a:gd name="T8" fmla="*/ 357 w 241"/>
                <a:gd name="T9" fmla="*/ 0 h 1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1"/>
                <a:gd name="T16" fmla="*/ 0 h 120"/>
                <a:gd name="T17" fmla="*/ 241 w 241"/>
                <a:gd name="T18" fmla="*/ 120 h 1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1" h="120">
                  <a:moveTo>
                    <a:pt x="107" y="0"/>
                  </a:moveTo>
                  <a:cubicBezTo>
                    <a:pt x="82" y="5"/>
                    <a:pt x="53" y="1"/>
                    <a:pt x="32" y="15"/>
                  </a:cubicBezTo>
                  <a:cubicBezTo>
                    <a:pt x="0" y="37"/>
                    <a:pt x="27" y="101"/>
                    <a:pt x="32" y="120"/>
                  </a:cubicBezTo>
                  <a:cubicBezTo>
                    <a:pt x="72" y="115"/>
                    <a:pt x="115" y="120"/>
                    <a:pt x="152" y="105"/>
                  </a:cubicBezTo>
                  <a:cubicBezTo>
                    <a:pt x="241" y="70"/>
                    <a:pt x="137" y="10"/>
                    <a:pt x="107" y="0"/>
                  </a:cubicBez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7" name="AutoShape 38"/>
            <p:cNvSpPr>
              <a:spLocks noChangeArrowheads="1"/>
            </p:cNvSpPr>
            <p:nvPr/>
          </p:nvSpPr>
          <p:spPr bwMode="auto">
            <a:xfrm rot="10532169">
              <a:off x="2241" y="4374"/>
              <a:ext cx="360" cy="54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20 w 21600"/>
                <a:gd name="T13" fmla="*/ 0 h 21600"/>
                <a:gd name="T14" fmla="*/ 21480 w 21600"/>
                <a:gd name="T15" fmla="*/ 988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4950" y="8325"/>
                  </a:moveTo>
                  <a:cubicBezTo>
                    <a:pt x="5944" y="5974"/>
                    <a:pt x="8248" y="4447"/>
                    <a:pt x="10800" y="4448"/>
                  </a:cubicBezTo>
                  <a:cubicBezTo>
                    <a:pt x="13351" y="4448"/>
                    <a:pt x="15655" y="5974"/>
                    <a:pt x="16649" y="8325"/>
                  </a:cubicBezTo>
                  <a:lnTo>
                    <a:pt x="20746" y="6591"/>
                  </a:lnTo>
                  <a:cubicBezTo>
                    <a:pt x="19055" y="2596"/>
                    <a:pt x="15138" y="-1"/>
                    <a:pt x="10799" y="0"/>
                  </a:cubicBezTo>
                  <a:cubicBezTo>
                    <a:pt x="6461" y="0"/>
                    <a:pt x="2544" y="2596"/>
                    <a:pt x="853" y="6591"/>
                  </a:cubicBezTo>
                  <a:close/>
                </a:path>
              </a:pathLst>
            </a:cu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8" name="Freeform 39"/>
            <p:cNvSpPr>
              <a:spLocks/>
            </p:cNvSpPr>
            <p:nvPr/>
          </p:nvSpPr>
          <p:spPr bwMode="auto">
            <a:xfrm rot="833595">
              <a:off x="1341" y="4374"/>
              <a:ext cx="548" cy="581"/>
            </a:xfrm>
            <a:custGeom>
              <a:avLst/>
              <a:gdLst>
                <a:gd name="T0" fmla="*/ 127 w 977"/>
                <a:gd name="T1" fmla="*/ 60 h 837"/>
                <a:gd name="T2" fmla="*/ 90 w 977"/>
                <a:gd name="T3" fmla="*/ 10 h 837"/>
                <a:gd name="T4" fmla="*/ 13 w 977"/>
                <a:gd name="T5" fmla="*/ 31 h 837"/>
                <a:gd name="T6" fmla="*/ 8 w 977"/>
                <a:gd name="T7" fmla="*/ 60 h 837"/>
                <a:gd name="T8" fmla="*/ 11 w 977"/>
                <a:gd name="T9" fmla="*/ 212 h 837"/>
                <a:gd name="T10" fmla="*/ 30 w 977"/>
                <a:gd name="T11" fmla="*/ 246 h 837"/>
                <a:gd name="T12" fmla="*/ 85 w 977"/>
                <a:gd name="T13" fmla="*/ 276 h 837"/>
                <a:gd name="T14" fmla="*/ 156 w 977"/>
                <a:gd name="T15" fmla="*/ 251 h 837"/>
                <a:gd name="T16" fmla="*/ 167 w 977"/>
                <a:gd name="T17" fmla="*/ 221 h 837"/>
                <a:gd name="T18" fmla="*/ 172 w 977"/>
                <a:gd name="T19" fmla="*/ 206 h 837"/>
                <a:gd name="T20" fmla="*/ 164 w 977"/>
                <a:gd name="T21" fmla="*/ 156 h 837"/>
                <a:gd name="T22" fmla="*/ 101 w 977"/>
                <a:gd name="T23" fmla="*/ 126 h 837"/>
                <a:gd name="T24" fmla="*/ 98 w 977"/>
                <a:gd name="T25" fmla="*/ 111 h 837"/>
                <a:gd name="T26" fmla="*/ 130 w 977"/>
                <a:gd name="T27" fmla="*/ 91 h 837"/>
                <a:gd name="T28" fmla="*/ 127 w 977"/>
                <a:gd name="T29" fmla="*/ 60 h 8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77"/>
                <a:gd name="T46" fmla="*/ 0 h 837"/>
                <a:gd name="T47" fmla="*/ 977 w 977"/>
                <a:gd name="T48" fmla="*/ 837 h 8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77" h="837">
                  <a:moveTo>
                    <a:pt x="722" y="182"/>
                  </a:moveTo>
                  <a:cubicBezTo>
                    <a:pt x="673" y="109"/>
                    <a:pt x="595" y="60"/>
                    <a:pt x="512" y="32"/>
                  </a:cubicBezTo>
                  <a:cubicBezTo>
                    <a:pt x="306" y="41"/>
                    <a:pt x="215" y="0"/>
                    <a:pt x="77" y="92"/>
                  </a:cubicBezTo>
                  <a:cubicBezTo>
                    <a:pt x="67" y="122"/>
                    <a:pt x="57" y="152"/>
                    <a:pt x="47" y="182"/>
                  </a:cubicBezTo>
                  <a:cubicBezTo>
                    <a:pt x="0" y="324"/>
                    <a:pt x="53" y="482"/>
                    <a:pt x="62" y="632"/>
                  </a:cubicBezTo>
                  <a:cubicBezTo>
                    <a:pt x="65" y="685"/>
                    <a:pt x="117" y="727"/>
                    <a:pt x="167" y="737"/>
                  </a:cubicBezTo>
                  <a:cubicBezTo>
                    <a:pt x="275" y="759"/>
                    <a:pt x="376" y="800"/>
                    <a:pt x="482" y="827"/>
                  </a:cubicBezTo>
                  <a:cubicBezTo>
                    <a:pt x="644" y="818"/>
                    <a:pt x="760" y="837"/>
                    <a:pt x="887" y="752"/>
                  </a:cubicBezTo>
                  <a:cubicBezTo>
                    <a:pt x="907" y="722"/>
                    <a:pt x="927" y="692"/>
                    <a:pt x="947" y="662"/>
                  </a:cubicBezTo>
                  <a:cubicBezTo>
                    <a:pt x="957" y="647"/>
                    <a:pt x="977" y="617"/>
                    <a:pt x="977" y="617"/>
                  </a:cubicBezTo>
                  <a:cubicBezTo>
                    <a:pt x="954" y="526"/>
                    <a:pt x="969" y="577"/>
                    <a:pt x="932" y="467"/>
                  </a:cubicBezTo>
                  <a:cubicBezTo>
                    <a:pt x="899" y="368"/>
                    <a:pt x="581" y="378"/>
                    <a:pt x="572" y="377"/>
                  </a:cubicBezTo>
                  <a:cubicBezTo>
                    <a:pt x="567" y="362"/>
                    <a:pt x="557" y="348"/>
                    <a:pt x="557" y="332"/>
                  </a:cubicBezTo>
                  <a:cubicBezTo>
                    <a:pt x="557" y="226"/>
                    <a:pt x="670" y="319"/>
                    <a:pt x="737" y="272"/>
                  </a:cubicBezTo>
                  <a:cubicBezTo>
                    <a:pt x="762" y="255"/>
                    <a:pt x="727" y="212"/>
                    <a:pt x="722" y="182"/>
                  </a:cubicBezTo>
                  <a:close/>
                </a:path>
              </a:pathLst>
            </a:custGeom>
            <a:solidFill>
              <a:srgbClr val="99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9" name="Freeform 40"/>
            <p:cNvSpPr>
              <a:spLocks/>
            </p:cNvSpPr>
            <p:nvPr/>
          </p:nvSpPr>
          <p:spPr bwMode="auto">
            <a:xfrm rot="20143112" flipH="1">
              <a:off x="2961" y="4374"/>
              <a:ext cx="548" cy="581"/>
            </a:xfrm>
            <a:custGeom>
              <a:avLst/>
              <a:gdLst>
                <a:gd name="T0" fmla="*/ 127 w 977"/>
                <a:gd name="T1" fmla="*/ 60 h 837"/>
                <a:gd name="T2" fmla="*/ 90 w 977"/>
                <a:gd name="T3" fmla="*/ 10 h 837"/>
                <a:gd name="T4" fmla="*/ 13 w 977"/>
                <a:gd name="T5" fmla="*/ 31 h 837"/>
                <a:gd name="T6" fmla="*/ 8 w 977"/>
                <a:gd name="T7" fmla="*/ 60 h 837"/>
                <a:gd name="T8" fmla="*/ 11 w 977"/>
                <a:gd name="T9" fmla="*/ 212 h 837"/>
                <a:gd name="T10" fmla="*/ 30 w 977"/>
                <a:gd name="T11" fmla="*/ 246 h 837"/>
                <a:gd name="T12" fmla="*/ 85 w 977"/>
                <a:gd name="T13" fmla="*/ 276 h 837"/>
                <a:gd name="T14" fmla="*/ 156 w 977"/>
                <a:gd name="T15" fmla="*/ 251 h 837"/>
                <a:gd name="T16" fmla="*/ 167 w 977"/>
                <a:gd name="T17" fmla="*/ 221 h 837"/>
                <a:gd name="T18" fmla="*/ 172 w 977"/>
                <a:gd name="T19" fmla="*/ 206 h 837"/>
                <a:gd name="T20" fmla="*/ 164 w 977"/>
                <a:gd name="T21" fmla="*/ 156 h 837"/>
                <a:gd name="T22" fmla="*/ 101 w 977"/>
                <a:gd name="T23" fmla="*/ 126 h 837"/>
                <a:gd name="T24" fmla="*/ 98 w 977"/>
                <a:gd name="T25" fmla="*/ 111 h 837"/>
                <a:gd name="T26" fmla="*/ 130 w 977"/>
                <a:gd name="T27" fmla="*/ 91 h 837"/>
                <a:gd name="T28" fmla="*/ 127 w 977"/>
                <a:gd name="T29" fmla="*/ 60 h 8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77"/>
                <a:gd name="T46" fmla="*/ 0 h 837"/>
                <a:gd name="T47" fmla="*/ 977 w 977"/>
                <a:gd name="T48" fmla="*/ 837 h 8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77" h="837">
                  <a:moveTo>
                    <a:pt x="722" y="182"/>
                  </a:moveTo>
                  <a:cubicBezTo>
                    <a:pt x="673" y="109"/>
                    <a:pt x="595" y="60"/>
                    <a:pt x="512" y="32"/>
                  </a:cubicBezTo>
                  <a:cubicBezTo>
                    <a:pt x="306" y="41"/>
                    <a:pt x="215" y="0"/>
                    <a:pt x="77" y="92"/>
                  </a:cubicBezTo>
                  <a:cubicBezTo>
                    <a:pt x="67" y="122"/>
                    <a:pt x="57" y="152"/>
                    <a:pt x="47" y="182"/>
                  </a:cubicBezTo>
                  <a:cubicBezTo>
                    <a:pt x="0" y="324"/>
                    <a:pt x="53" y="482"/>
                    <a:pt x="62" y="632"/>
                  </a:cubicBezTo>
                  <a:cubicBezTo>
                    <a:pt x="65" y="685"/>
                    <a:pt x="117" y="727"/>
                    <a:pt x="167" y="737"/>
                  </a:cubicBezTo>
                  <a:cubicBezTo>
                    <a:pt x="275" y="759"/>
                    <a:pt x="376" y="800"/>
                    <a:pt x="482" y="827"/>
                  </a:cubicBezTo>
                  <a:cubicBezTo>
                    <a:pt x="644" y="818"/>
                    <a:pt x="760" y="837"/>
                    <a:pt x="887" y="752"/>
                  </a:cubicBezTo>
                  <a:cubicBezTo>
                    <a:pt x="907" y="722"/>
                    <a:pt x="927" y="692"/>
                    <a:pt x="947" y="662"/>
                  </a:cubicBezTo>
                  <a:cubicBezTo>
                    <a:pt x="957" y="647"/>
                    <a:pt x="977" y="617"/>
                    <a:pt x="977" y="617"/>
                  </a:cubicBezTo>
                  <a:cubicBezTo>
                    <a:pt x="954" y="526"/>
                    <a:pt x="969" y="577"/>
                    <a:pt x="932" y="467"/>
                  </a:cubicBezTo>
                  <a:cubicBezTo>
                    <a:pt x="899" y="368"/>
                    <a:pt x="581" y="378"/>
                    <a:pt x="572" y="377"/>
                  </a:cubicBezTo>
                  <a:cubicBezTo>
                    <a:pt x="567" y="362"/>
                    <a:pt x="557" y="348"/>
                    <a:pt x="557" y="332"/>
                  </a:cubicBezTo>
                  <a:cubicBezTo>
                    <a:pt x="557" y="226"/>
                    <a:pt x="670" y="319"/>
                    <a:pt x="737" y="272"/>
                  </a:cubicBezTo>
                  <a:cubicBezTo>
                    <a:pt x="762" y="255"/>
                    <a:pt x="727" y="212"/>
                    <a:pt x="722" y="182"/>
                  </a:cubicBezTo>
                  <a:close/>
                </a:path>
              </a:pathLst>
            </a:custGeom>
            <a:solidFill>
              <a:srgbClr val="9933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80" name="AutoShape 41"/>
            <p:cNvSpPr>
              <a:spLocks noChangeArrowheads="1"/>
            </p:cNvSpPr>
            <p:nvPr/>
          </p:nvSpPr>
          <p:spPr bwMode="auto">
            <a:xfrm rot="5400000">
              <a:off x="1793" y="4822"/>
              <a:ext cx="359" cy="543"/>
            </a:xfrm>
            <a:prstGeom prst="moon">
              <a:avLst>
                <a:gd name="adj" fmla="val 87500"/>
              </a:avLst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36881" name="AutoShape 42"/>
            <p:cNvSpPr>
              <a:spLocks noChangeArrowheads="1"/>
            </p:cNvSpPr>
            <p:nvPr/>
          </p:nvSpPr>
          <p:spPr bwMode="auto">
            <a:xfrm rot="5400000">
              <a:off x="2693" y="4822"/>
              <a:ext cx="359" cy="543"/>
            </a:xfrm>
            <a:prstGeom prst="moon">
              <a:avLst>
                <a:gd name="adj" fmla="val 87500"/>
              </a:avLst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i="1" dirty="0" smtClean="0"/>
              <a:t>Приведу примеры дидактических игр на смекалку.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«Лучший счетчик класса».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На доске написано 6 – 10 примеров для устного счета. Два ученика становятся спиной к  доске.  Учитель показывает на пример. Учащиеся, сидящие за партами, устно решают его. Один из учеников называет ответ. С разрешения учителя оба школьника, стоящие у доски, одновременно поворачиваются лицом к написанным примерам и находят тот пример, ответ которого был назван. Выигрывает тот ученик, который первый указал правильный ответ 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Picture 52" descr="mous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4724400"/>
            <a:ext cx="2006600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1800" b="1" smtClean="0"/>
              <a:t>Методика развития воображения у детей с ограниченными возможностями здоровья на уроках и во внеурочной деятельности    (практическая часть).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98613"/>
            <a:ext cx="3879850" cy="4497387"/>
          </a:xfrm>
        </p:spPr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1600" b="1">
                <a:solidFill>
                  <a:schemeClr val="tx2"/>
                </a:solidFill>
              </a:rPr>
              <a:t>    Некоторые виды работ из разных материалов, доступные                                           для выполнения детьми.</a:t>
            </a:r>
            <a:endParaRPr lang="ru-RU" sz="1600" b="1" u="sng">
              <a:solidFill>
                <a:schemeClr val="tx2"/>
              </a:solidFill>
            </a:endParaRPr>
          </a:p>
          <a:p>
            <a:pPr marL="274320" indent="-27432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b="1" u="sng"/>
              <a:t>1. Мозаика из зёрен кукурузы, яичной скорлупы, каменной крошки.</a:t>
            </a:r>
            <a:endParaRPr lang="ru-RU" sz="160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1600"/>
              <a:t>      Выполнение мозаичных работ предусматривается программой по конструированию в начальных классах. Поэтому дети уже имеют навыки работы с мозаикой. Вместе с тем, необычность и новизна предлагаемых материалов для мозаики активизируют воображение учащихся, направляя их на поиски способов решения замысла. Задача заключается в том, чтобы ознакомить учащихся с различными приёмами использования этих материалов.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1600"/>
              <a:t>                                                       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1600"/>
              <a:t> </a:t>
            </a:r>
          </a:p>
        </p:txBody>
      </p:sp>
      <p:pic>
        <p:nvPicPr>
          <p:cNvPr id="38916" name="Picture 4" descr="16,7-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356100" y="1628775"/>
            <a:ext cx="3035300" cy="2171700"/>
          </a:xfrm>
        </p:spPr>
      </p:pic>
      <p:pic>
        <p:nvPicPr>
          <p:cNvPr id="38917" name="Picture 6" descr="tsip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4356100" y="3933825"/>
            <a:ext cx="3024188" cy="2173288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404813"/>
            <a:ext cx="3616325" cy="5691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b="1" u="sng" smtClean="0"/>
              <a:t>2. Работа с фольгой.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      Изготовление чеканок на заданную тему с предварительным выполнением индивидуальных эскизов, различных персонажей по представлению.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                                                     </a:t>
            </a:r>
            <a:endParaRPr lang="ru-RU" sz="1800" b="1" u="sng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b="1" u="sng" smtClean="0"/>
              <a:t>                                                                  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1800" b="1" u="sng" smtClean="0"/>
              <a:t>3. Работа с ракушками.</a:t>
            </a:r>
            <a:endParaRPr lang="ru-RU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       Выполнение аппликаций и объёмных поделок из ракушек различной формы и величины.</a:t>
            </a:r>
          </a:p>
        </p:txBody>
      </p:sp>
      <p:pic>
        <p:nvPicPr>
          <p:cNvPr id="39939" name="Picture 4" descr="Елочные игрушки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140200" y="404813"/>
            <a:ext cx="1562100" cy="2032000"/>
          </a:xfrm>
        </p:spPr>
      </p:pic>
      <p:pic>
        <p:nvPicPr>
          <p:cNvPr id="39940" name="Picture 7" descr="Елочные игрушки из яиц от киндер-сюрпризов">
            <a:hlinkClick r:id="rId4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6084888" y="404813"/>
            <a:ext cx="1600200" cy="2032000"/>
          </a:xfrm>
        </p:spPr>
      </p:pic>
      <p:pic>
        <p:nvPicPr>
          <p:cNvPr id="39941" name="Picture 10" descr="Поделки из ракушек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7088" y="4221163"/>
            <a:ext cx="2233612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11" descr="242bi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95738" y="2997200"/>
            <a:ext cx="363537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333375"/>
            <a:ext cx="3616325" cy="55467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Поделки могут изготавливаться учащимися по прочитанному рассказу или по словесному описанию, данному учителем; на основе просмотренных слайдов, фото- и видеоизображений. Дети могут расспрашивать учителя или своего товарища о будущем изделии.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sz="1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ru-RU" sz="1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Часть поделок изготавливается по представлению, причём их выполнению предшествует проведение развёрнутой беседы учителя с учениками с целью актуализации у них наглядно – образных представлений о тех или иных объектах действительности.</a:t>
            </a:r>
          </a:p>
        </p:txBody>
      </p:sp>
      <p:pic>
        <p:nvPicPr>
          <p:cNvPr id="40963" name="Picture 4" descr="Развитие мелкой моторики: инопланетянин Марсик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89463" y="762000"/>
            <a:ext cx="3721100" cy="52451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49263"/>
            <a:ext cx="6972300" cy="64087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u="sng" smtClean="0"/>
              <a:t>Обыгрывание ситуаций.</a:t>
            </a:r>
            <a:r>
              <a:rPr lang="ru-RU" sz="2000" u="sng" smtClean="0"/>
              <a:t/>
            </a:r>
            <a:br>
              <a:rPr lang="ru-RU" sz="2000" u="sng" smtClean="0"/>
            </a:br>
            <a:r>
              <a:rPr lang="ru-RU" sz="2000" smtClean="0"/>
              <a:t>Кошка и мышка. Изобразить мышонка, попавшего в лапы кошки, и довольную кошку. Показать хитрого мышонка, убежавшего от кошки, и огорченную кошку.</a:t>
            </a:r>
            <a:br>
              <a:rPr lang="ru-RU" sz="2000" smtClean="0"/>
            </a:br>
            <a:r>
              <a:rPr lang="ru-RU" sz="2000" smtClean="0"/>
              <a:t>Передать движением, мимикой или иным способом бычка и ежика (по содержанию стихотворения).</a:t>
            </a:r>
            <a:endParaRPr lang="ru-RU" sz="2000" b="1" smtClean="0"/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Ежик и бычок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/>
              <a:t>Встретил ежика бычок</a:t>
            </a:r>
            <a:br>
              <a:rPr lang="ru-RU" sz="2000" smtClean="0"/>
            </a:br>
            <a:r>
              <a:rPr lang="ru-RU" sz="2000" smtClean="0"/>
              <a:t>И лизнул его в бочок.</a:t>
            </a:r>
            <a:br>
              <a:rPr lang="ru-RU" sz="2000" smtClean="0"/>
            </a:br>
            <a:r>
              <a:rPr lang="ru-RU" sz="2000" smtClean="0"/>
              <a:t>Но, лизнув его, бычок</a:t>
            </a:r>
            <a:br>
              <a:rPr lang="ru-RU" sz="2000" smtClean="0"/>
            </a:br>
            <a:r>
              <a:rPr lang="ru-RU" sz="2000" smtClean="0"/>
              <a:t>Уколол свой язычок.</a:t>
            </a:r>
            <a:br>
              <a:rPr lang="ru-RU" sz="2000" smtClean="0"/>
            </a:br>
            <a:r>
              <a:rPr lang="ru-RU" sz="2000" smtClean="0"/>
              <a:t>А колючий еж смеется:</a:t>
            </a:r>
            <a:br>
              <a:rPr lang="ru-RU" sz="2000" smtClean="0"/>
            </a:br>
            <a:r>
              <a:rPr lang="ru-RU" sz="2000" smtClean="0"/>
              <a:t>"В рот не суй что попадется!"</a:t>
            </a:r>
            <a:br>
              <a:rPr lang="ru-RU" sz="2000" smtClean="0"/>
            </a:br>
            <a:r>
              <a:rPr lang="ru-RU" sz="2000" smtClean="0"/>
              <a:t>(А. Воронько)</a:t>
            </a:r>
            <a:endParaRPr lang="ru-RU" sz="2000" b="1" smtClean="0"/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Тема "Дикие животные"</a:t>
            </a: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/>
              <a:t>Передать мимикой и движением поведение зверей: енот-полоскун полощется в воде, барсук прячется в норе, ежик ищет место для зимней спячки, лось-великан ходит по болоту, белочка грызет орешки.</a:t>
            </a:r>
          </a:p>
        </p:txBody>
      </p:sp>
      <p:pic>
        <p:nvPicPr>
          <p:cNvPr id="41987" name="Picture 4" descr="xstitch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32363" y="2492375"/>
            <a:ext cx="2232025" cy="1851025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8C438F"/>
                </a:solidFill>
              </a:rPr>
              <a:t>Новые образовательные технологии</a:t>
            </a:r>
            <a:endParaRPr lang="ru-RU" smtClean="0">
              <a:solidFill>
                <a:srgbClr val="8C438F"/>
              </a:solidFill>
            </a:endParaRPr>
          </a:p>
        </p:txBody>
      </p:sp>
      <p:sp>
        <p:nvSpPr>
          <p:cNvPr id="17410" name="Содержимое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b="1" smtClean="0"/>
              <a:t>Педагогическая технология </a:t>
            </a:r>
            <a:r>
              <a:rPr lang="ru-RU" smtClean="0"/>
              <a:t>– это исследования с целью выявления принципов и разработки приëмов оптимизации образовательного процесса, конструирование и применение приëмов, оценка применяемых методов. </a:t>
            </a:r>
          </a:p>
          <a:p>
            <a:pPr eaLnBrk="1" hangingPunct="1"/>
            <a:r>
              <a:rPr lang="ru-RU" smtClean="0"/>
              <a:t>Фактически педагогическая технология внедряет системный метод сознания с учетом технических и человеческих ресурсов, их взаимодействия. </a:t>
            </a:r>
          </a:p>
          <a:p>
            <a:pPr eaLnBrk="1" hangingPunct="1"/>
            <a:endParaRPr lang="ru-RU" smtClean="0"/>
          </a:p>
        </p:txBody>
      </p:sp>
      <p:pic>
        <p:nvPicPr>
          <p:cNvPr id="17411" name="Picture 9" descr="http://www.kissdesign.ru/cute/cute2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5153025"/>
            <a:ext cx="16383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8C438F"/>
                </a:solidFill>
              </a:rPr>
              <a:t>Педагогические технологии</a:t>
            </a:r>
            <a:endParaRPr lang="ru-RU" smtClean="0">
              <a:solidFill>
                <a:srgbClr val="8C438F"/>
              </a:solidFill>
            </a:endParaRPr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совокупность психолого-педагогических установок, определяющих специальный набор и компоновку форм, методов, способов, приемов обучения, воспитательных средств: она есть организационно-методический инструментарий педагогического процесса» (Б.Т. Лихачев). </a:t>
            </a:r>
          </a:p>
          <a:p>
            <a:pPr eaLnBrk="1" hangingPunct="1"/>
            <a:r>
              <a:rPr lang="ru-RU" smtClean="0"/>
              <a:t>«Технология – это искусство, мастерство, умение, совокупность методов обработки, изменения состояния» (В.М. Шепель). 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22" descr="J02329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4868863"/>
            <a:ext cx="2016125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bebe0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333375"/>
            <a:ext cx="125888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>
                <a:solidFill>
                  <a:srgbClr val="8C438F"/>
                </a:solidFill>
              </a:rPr>
              <a:t>в книге Г.К. Селевко «Современные образовательные технологии» описаны 50 педагогических технологий, и среди них: </a:t>
            </a:r>
            <a:br>
              <a:rPr lang="ru-RU" sz="2000" smtClean="0">
                <a:solidFill>
                  <a:srgbClr val="8C438F"/>
                </a:solidFill>
              </a:rPr>
            </a:br>
            <a:endParaRPr lang="ru-RU" sz="2000" smtClean="0">
              <a:solidFill>
                <a:srgbClr val="8C438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педагогические технологии на основе личностной ориентации педагогического процесса (гуманно-личностная технология Ш.А. </a:t>
            </a:r>
            <a:r>
              <a:rPr lang="ru-RU" dirty="0" err="1" smtClean="0"/>
              <a:t>Амонашвили</a:t>
            </a:r>
            <a:r>
              <a:rPr lang="ru-RU" dirty="0" smtClean="0"/>
              <a:t>).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педагогические технологии на основе активизации и интенсификации деятельности учащихся (игровые технологии;)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альтернативные технологии (</a:t>
            </a:r>
            <a:r>
              <a:rPr lang="ru-RU" dirty="0" err="1" smtClean="0"/>
              <a:t>технологии</a:t>
            </a:r>
            <a:r>
              <a:rPr lang="ru-RU" dirty="0" smtClean="0"/>
              <a:t> свободного труда – </a:t>
            </a:r>
            <a:r>
              <a:rPr lang="ru-RU" dirty="0" err="1" smtClean="0"/>
              <a:t>Селестен</a:t>
            </a:r>
            <a:r>
              <a:rPr lang="ru-RU" dirty="0" smtClean="0"/>
              <a:t> </a:t>
            </a:r>
            <a:r>
              <a:rPr lang="ru-RU" dirty="0" err="1" smtClean="0"/>
              <a:t>Френе</a:t>
            </a:r>
            <a:r>
              <a:rPr lang="ru-RU" dirty="0" smtClean="0"/>
              <a:t>);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err="1" smtClean="0"/>
              <a:t>природосообразные</a:t>
            </a:r>
            <a:r>
              <a:rPr lang="ru-RU" dirty="0" smtClean="0"/>
              <a:t> технологии (</a:t>
            </a:r>
            <a:r>
              <a:rPr lang="ru-RU" dirty="0" err="1" smtClean="0"/>
              <a:t>технологии</a:t>
            </a:r>
            <a:r>
              <a:rPr lang="ru-RU" dirty="0" smtClean="0"/>
              <a:t> саморазвития – Мария </a:t>
            </a:r>
            <a:r>
              <a:rPr lang="ru-RU" dirty="0" err="1" smtClean="0"/>
              <a:t>Монтессори</a:t>
            </a:r>
            <a:r>
              <a:rPr lang="ru-RU" dirty="0" smtClean="0"/>
              <a:t>);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технологии развивающего обучения (технологии </a:t>
            </a:r>
            <a:r>
              <a:rPr lang="ru-RU" dirty="0" err="1" smtClean="0"/>
              <a:t>саморазвивающего</a:t>
            </a:r>
            <a:r>
              <a:rPr lang="ru-RU" dirty="0" smtClean="0"/>
              <a:t> обучения) – Г.К. </a:t>
            </a:r>
            <a:r>
              <a:rPr lang="ru-RU" dirty="0" err="1" smtClean="0"/>
              <a:t>Селевко</a:t>
            </a:r>
            <a:r>
              <a:rPr lang="ru-RU" dirty="0" smtClean="0"/>
              <a:t> и педагогические технологии авторских школ.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Picture 12" descr="image01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5229225"/>
            <a:ext cx="1192212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Технология объяснительно-иллюстрированного обучения</a:t>
            </a:r>
            <a:endParaRPr lang="ru-RU" dirty="0"/>
          </a:p>
        </p:txBody>
      </p:sp>
      <p:sp>
        <p:nvSpPr>
          <p:cNvPr id="20482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суть которого в информировании, просвещении учащихся и организации их репродуктивной деятельности с целью выработки как общеучебных, так и специальных (предметных) умений. 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23" descr="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797425"/>
            <a:ext cx="2303463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Технология личностно-ориентированного обучения</a:t>
            </a: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направленная на перевод обучения на субъективную основу с установкой на саморазвитие личности (Якиманская И.С.). 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23" descr="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3889375"/>
            <a:ext cx="2879725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Технология развивающего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Развивающее обучение</a:t>
            </a:r>
            <a:r>
              <a:rPr lang="ru-RU" dirty="0" smtClean="0"/>
              <a:t> – это организация учебного процесса с реализацией потенциальных возможностей человека: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актуализация ранее усвоенных знаний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выдвижение гипотезы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разработка оригинального плана решения задачи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способ самостоятельной проверки.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Развивающее обучение вовлекает учащегося в дидактические игры, дискуссии, другие методы творческого воображения, мышления, памяти, речи.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22531" name="Picture 6" descr="bebe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060575"/>
            <a:ext cx="1258888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8C438F"/>
                </a:solidFill>
              </a:rPr>
              <a:t>Технология развивающего обучения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ru-RU" smtClean="0"/>
              <a:t>в основе которой лежит способ обучения, направленный на включение внутренних механизмов личностного развития школьника.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23" descr="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4365625"/>
            <a:ext cx="2303462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237</TotalTime>
  <Words>1216</Words>
  <Application>Microsoft Office PowerPoint</Application>
  <PresentationFormat>Экран (4:3)</PresentationFormat>
  <Paragraphs>84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14</vt:i4>
      </vt:variant>
      <vt:variant>
        <vt:lpstr>Заголовки слайдов</vt:lpstr>
      </vt:variant>
      <vt:variant>
        <vt:i4>27</vt:i4>
      </vt:variant>
    </vt:vector>
  </HeadingPairs>
  <TitlesOfParts>
    <vt:vector size="46" baseType="lpstr">
      <vt:lpstr>Arial</vt:lpstr>
      <vt:lpstr>Georgia</vt:lpstr>
      <vt:lpstr>Wingdings 2</vt:lpstr>
      <vt:lpstr>Wingdings</vt:lpstr>
      <vt:lpstr>Calibri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Использование современных образовательных технологий, в том числе информационно-коммуникационных, в процессе обучения предмету и в воспитательной работе в начальной школе как фактор повышения качества образования.    </vt:lpstr>
      <vt:lpstr>Схема педагогического процесса </vt:lpstr>
      <vt:lpstr>Новые образовательные технологии</vt:lpstr>
      <vt:lpstr>Педагогические технологии</vt:lpstr>
      <vt:lpstr>в книге Г.К. Селевко «Современные образовательные технологии» описаны 50 педагогических технологий, и среди них:  </vt:lpstr>
      <vt:lpstr>Технология объяснительно-иллюстрированного обучения</vt:lpstr>
      <vt:lpstr>Технология личностно-ориентированного обучения</vt:lpstr>
      <vt:lpstr>Технология развивающего обучения</vt:lpstr>
      <vt:lpstr>Технология развивающего обучения</vt:lpstr>
      <vt:lpstr>Группа личностно-ориентированных технологий</vt:lpstr>
      <vt:lpstr>Слайд 11</vt:lpstr>
      <vt:lpstr>Технология формирования приемов учебной работы</vt:lpstr>
      <vt:lpstr>Технология дифференцированного обучения </vt:lpstr>
      <vt:lpstr>Технология учебно-игровой деятельности</vt:lpstr>
      <vt:lpstr>Психолого-педагогические технологии</vt:lpstr>
      <vt:lpstr>Проблемное обучение </vt:lpstr>
      <vt:lpstr>Деятельностный подход</vt:lpstr>
      <vt:lpstr>Основные этапы деятельностного метода</vt:lpstr>
      <vt:lpstr>Компьютерные технологии</vt:lpstr>
      <vt:lpstr>Практическая часть </vt:lpstr>
      <vt:lpstr>Слайд 21</vt:lpstr>
      <vt:lpstr>Слайд 22</vt:lpstr>
      <vt:lpstr>Приведу примеры дидактических игр на смекалку. </vt:lpstr>
      <vt:lpstr>Методика развития воображения у детей с ограниченными возможностями здоровья на уроках и во внеурочной деятельности    (практическая часть).</vt:lpstr>
      <vt:lpstr>Слайд 25</vt:lpstr>
      <vt:lpstr>Слайд 26</vt:lpstr>
      <vt:lpstr>Слайд 27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современных образовательных технологий, в том числе информационно-коммуникационных, в процессе обучения предмету и в воспитательной работе в начальной школе    </dc:title>
  <dc:creator>Sergey</dc:creator>
  <cp:lastModifiedBy>Владимир</cp:lastModifiedBy>
  <cp:revision>36</cp:revision>
  <dcterms:created xsi:type="dcterms:W3CDTF">2011-02-14T08:06:36Z</dcterms:created>
  <dcterms:modified xsi:type="dcterms:W3CDTF">2014-05-01T18:16:13Z</dcterms:modified>
</cp:coreProperties>
</file>