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40"/>
  </p:notesMasterIdLst>
  <p:sldIdLst>
    <p:sldId id="256" r:id="rId2"/>
    <p:sldId id="257" r:id="rId3"/>
    <p:sldId id="263" r:id="rId4"/>
    <p:sldId id="290" r:id="rId5"/>
    <p:sldId id="262" r:id="rId6"/>
    <p:sldId id="264" r:id="rId7"/>
    <p:sldId id="293" r:id="rId8"/>
    <p:sldId id="266" r:id="rId9"/>
    <p:sldId id="267" r:id="rId10"/>
    <p:sldId id="276" r:id="rId11"/>
    <p:sldId id="274" r:id="rId12"/>
    <p:sldId id="275" r:id="rId13"/>
    <p:sldId id="268" r:id="rId14"/>
    <p:sldId id="271" r:id="rId15"/>
    <p:sldId id="277" r:id="rId16"/>
    <p:sldId id="280" r:id="rId17"/>
    <p:sldId id="286" r:id="rId18"/>
    <p:sldId id="285" r:id="rId19"/>
    <p:sldId id="278" r:id="rId20"/>
    <p:sldId id="279" r:id="rId21"/>
    <p:sldId id="281" r:id="rId22"/>
    <p:sldId id="282" r:id="rId23"/>
    <p:sldId id="283" r:id="rId24"/>
    <p:sldId id="292" r:id="rId25"/>
    <p:sldId id="284" r:id="rId26"/>
    <p:sldId id="258" r:id="rId27"/>
    <p:sldId id="259" r:id="rId28"/>
    <p:sldId id="287" r:id="rId29"/>
    <p:sldId id="294" r:id="rId30"/>
    <p:sldId id="295" r:id="rId31"/>
    <p:sldId id="297" r:id="rId32"/>
    <p:sldId id="298" r:id="rId33"/>
    <p:sldId id="299" r:id="rId34"/>
    <p:sldId id="300" r:id="rId35"/>
    <p:sldId id="272" r:id="rId36"/>
    <p:sldId id="301" r:id="rId37"/>
    <p:sldId id="302" r:id="rId38"/>
    <p:sldId id="289" r:id="rId3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A108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39DFF26-1B64-4A92-B20C-22C4F5397152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186A483-5EFD-4257-8BC2-54BDAC6B4C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D1D433-9DEB-442D-98A1-E51C0FE6B7B3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9900D-C295-4A43-AAE4-C1BDC996E956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C174CC-D3A1-4B5C-9166-5C50E9AFC0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7CD15-C4CB-4684-B42F-C14F671F63CF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ABC507-3F0A-43E5-B05A-5A318B0BAA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0680DA-D1BC-430C-89B1-34DC458124E9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166A55-A5DF-4E8C-88B8-9ACA754D98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0FFA57-61AC-4961-967D-41539F21725F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C96474-8016-4D70-894B-0F972EAD3D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F3938-16B4-4C67-B2E5-9773CDE22A3A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1FB94-6D0E-4307-B99B-666BA7F6F4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2838A-5A78-4FA0-AE07-7B99FDBC4BEE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5EEA2D-7270-481E-864D-BE204AF62B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69C256-CAF4-4D81-B851-DB43403905BA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4E92A1-1C62-429D-BF21-3CF036E11E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3FB92-954F-4576-AA47-FFC5F0F13C60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723111-8C41-4566-A192-8F9E89CB62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AC707-E421-41C4-A2DA-15393546D853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D7F09-3660-4976-9F49-B04ECE0F0F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C57F83-D0A5-4DF2-9176-9B0D6CBF4164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41DAC9-C8A5-4424-933E-65713AB603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04C72-BABC-4A93-BB94-C72917C347E9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777BA8-D93E-4D3A-9414-819FA4925C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72E93CB-FFAD-45FA-A31B-5711ADAE7C3C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7B5DB4F-82C0-4294-9D7A-484D0A0EC2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1" r:id="rId4"/>
    <p:sldLayoutId id="2147483795" r:id="rId5"/>
    <p:sldLayoutId id="2147483790" r:id="rId6"/>
    <p:sldLayoutId id="2147483796" r:id="rId7"/>
    <p:sldLayoutId id="2147483797" r:id="rId8"/>
    <p:sldLayoutId id="2147483798" r:id="rId9"/>
    <p:sldLayoutId id="2147483789" r:id="rId10"/>
    <p:sldLayoutId id="214748379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edpro.ru/termins/61.htm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edpro.ru/termins/234.htm" TargetMode="External"/><Relationship Id="rId2" Type="http://schemas.openxmlformats.org/officeDocument/2006/relationships/hyperlink" Target="http://www.pedpro.ru/termins/62.htm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pedpro.ru/termins/219.htm" TargetMode="Externa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357166"/>
            <a:ext cx="5357850" cy="35004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Современные теории и концепции обучения</a:t>
            </a:r>
            <a:endParaRPr lang="ru-RU" dirty="0"/>
          </a:p>
        </p:txBody>
      </p:sp>
      <p:pic>
        <p:nvPicPr>
          <p:cNvPr id="14338" name="Picture 9" descr="C:\Program Files (x86)\Microsoft Office\MEDIA\CAGCAT10\j0233018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75" y="2143125"/>
            <a:ext cx="3163888" cy="321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57200"/>
            <a:ext cx="8563004" cy="54290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Развивающее обучение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14438"/>
            <a:ext cx="8196263" cy="5286375"/>
          </a:xfrm>
        </p:spPr>
        <p:txBody>
          <a:bodyPr>
            <a:normAutofit fontScale="55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		</a:t>
            </a:r>
            <a:endParaRPr lang="ru-RU" sz="2800" dirty="0" smtClean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4000" dirty="0" smtClean="0"/>
              <a:t>	Важное условие развивающего обучения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4000" dirty="0" smtClean="0"/>
              <a:t> — это организация совместной 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4000" dirty="0" smtClean="0"/>
              <a:t>деятельности обучающего и обучаемых, 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4000" dirty="0" smtClean="0"/>
              <a:t>потому что теоретические знания лучше усваиваются,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4000" dirty="0" smtClean="0"/>
              <a:t> когда помощь преподавателя проявляется в форме его участия в коллективной дискуссии по выявлению теоретического вывода из обсуждения различных вариантов анализа жизненной ситуации, объективных фактов проявления психического.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4000" dirty="0" smtClean="0"/>
              <a:t>	 Значит, основными для развивающего обучения являются методы интерактивного обучения, в которые могут вноситься элементы других активных методов — проблемного и программированного обучения.</a:t>
            </a:r>
            <a:endParaRPr lang="ru-RU" dirty="0"/>
          </a:p>
        </p:txBody>
      </p:sp>
      <p:pic>
        <p:nvPicPr>
          <p:cNvPr id="24579" name="Picture 2" descr="C:\Users\Оля\Desktop\MH900237102.JPG"/>
          <p:cNvPicPr>
            <a:picLocks noChangeAspect="1" noChangeArrowheads="1"/>
          </p:cNvPicPr>
          <p:nvPr/>
        </p:nvPicPr>
        <p:blipFill>
          <a:blip r:embed="rId2"/>
          <a:srcRect l="13077" t="3847" r="15384"/>
          <a:stretch>
            <a:fillRect/>
          </a:stretch>
        </p:blipFill>
        <p:spPr bwMode="auto">
          <a:xfrm>
            <a:off x="7283450" y="0"/>
            <a:ext cx="1860550" cy="250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57200"/>
            <a:ext cx="8563004" cy="54290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Развивающее обучение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14438"/>
            <a:ext cx="8686800" cy="4865687"/>
          </a:xfrm>
        </p:spPr>
        <p:txBody>
          <a:bodyPr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		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/>
              <a:t>	 Одна из важнейших особенностей развивающего обучения -это 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ориентированность на конечный результат</a:t>
            </a:r>
            <a:r>
              <a:rPr lang="ru-RU" sz="2800" dirty="0" smtClean="0"/>
              <a:t> — на формирование главных психологических новообразований, прежде всего умственного развития обучаемых, способности творчески подходить к научным и практическим проблемам. 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/>
              <a:t>	Обучение, ориентирующееся на конечный продукт в виде главных психологических новообразований, есть развивающее обучение, а методы его осуществления названы инновационными (инновации — это новообразования).</a:t>
            </a:r>
          </a:p>
        </p:txBody>
      </p:sp>
      <p:pic>
        <p:nvPicPr>
          <p:cNvPr id="25603" name="Picture 2" descr="C:\Users\Оля\AppData\Local\Microsoft\Windows\Temporary Internet Files\Content.IE5\CIUXZNVB\MP900449090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75" y="214313"/>
            <a:ext cx="2000250" cy="150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57200"/>
            <a:ext cx="8563004" cy="54290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Развивающее обучение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14438"/>
            <a:ext cx="8686800" cy="486568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		</a:t>
            </a:r>
            <a:endParaRPr lang="ru-RU" sz="2800" dirty="0" smtClean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/>
              <a:t>	 В процессе развивающего обучения наряду с развитием интеллектуальных или умственных качеств личности наблюдаются и факты развития у учащихся нравственных качеств, т. е. тех качеств, которые являются, казалось бы, «привилегией» не обучения, а воспитания. Эти факты не случайны, а закономерны и свидетельствуют о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воспитывающей роли развивающего обучения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57200"/>
            <a:ext cx="8563004" cy="54290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Развивающее обучение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14438"/>
            <a:ext cx="8686800" cy="4865687"/>
          </a:xfrm>
        </p:spPr>
        <p:txBody>
          <a:bodyPr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		</a:t>
            </a:r>
            <a:endParaRPr lang="ru-RU" sz="2800" dirty="0" smtClean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/>
              <a:t>	 Знаменитая фраза древних мыслителей о том, что студент не сосуд, который нужно наполнить, а факел, который нужно зажечь, становится исключительно актуальной и основополагающей в развивающем обучении. 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/>
              <a:t>	 В этом случае студент выступает не как потребитель (поглотитель) новой информации, а как субъект поиска, нахождения, оперирования знанием и применения добытых знаний в новой ситуации (жизненной, профессиональной, игровой и т. д.)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2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4000" dirty="0" smtClean="0"/>
          </a:p>
          <a:p>
            <a:pPr marL="173038" lvl="1" indent="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  <p:pic>
        <p:nvPicPr>
          <p:cNvPr id="27651" name="Picture 2" descr="C:\Users\Оля\Desktop\MB900191849.JPG"/>
          <p:cNvPicPr>
            <a:picLocks noChangeAspect="1" noChangeArrowheads="1"/>
          </p:cNvPicPr>
          <p:nvPr/>
        </p:nvPicPr>
        <p:blipFill>
          <a:blip r:embed="rId2"/>
          <a:srcRect r="14063" b="2344"/>
          <a:stretch>
            <a:fillRect/>
          </a:stretch>
        </p:blipFill>
        <p:spPr bwMode="auto">
          <a:xfrm>
            <a:off x="7143750" y="0"/>
            <a:ext cx="1571625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57200"/>
            <a:ext cx="8563004" cy="54290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Развивающее обучение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14438"/>
            <a:ext cx="8686800" cy="4865687"/>
          </a:xfrm>
        </p:spPr>
        <p:txBody>
          <a:bodyPr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	 Итак, развитие личности происходит не спонтанно, не «естественным» путем, не зависящим от субъективной деятельности людей, а под воздействием учения — хорошего или плохого, организованного или стихийного. Но хорошее учение — это правильно организованное обучение, и оно дает больший развивающий эффект. Поэтому научная организация обучения на базе психологической теории развивающего обучения является главной задачей методики преподавания любой науки в вузе.</a:t>
            </a:r>
            <a:endParaRPr lang="ru-RU" sz="2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800" dirty="0" smtClean="0"/>
              <a:t> 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2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4000" dirty="0" smtClean="0"/>
          </a:p>
          <a:p>
            <a:pPr marL="173038" lvl="1" indent="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1214422"/>
            <a:ext cx="8563004" cy="54290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14438"/>
            <a:ext cx="8686800" cy="5286375"/>
          </a:xfrm>
        </p:spPr>
        <p:txBody>
          <a:bodyPr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	</a:t>
            </a:r>
            <a:endParaRPr lang="ru-RU" sz="2800" dirty="0" smtClean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/>
              <a:t>	Среди всех актуальных проблем современного высшего образования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гуманизация</a:t>
            </a:r>
            <a:r>
              <a:rPr lang="ru-RU" sz="2800" dirty="0" smtClean="0"/>
              <a:t> занимает </a:t>
            </a:r>
            <a:r>
              <a:rPr lang="ru-RU" sz="2800" b="1" i="1" dirty="0" smtClean="0"/>
              <a:t>особое приоритетное</a:t>
            </a:r>
            <a:r>
              <a:rPr lang="ru-RU" sz="2800" dirty="0" smtClean="0"/>
              <a:t> место по своему значению и роли как основное стратегическое направление высшей школы. 	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/>
              <a:t>	В нем заложена его цель – подготовка специалиста не только как профессионала, но и, прежде всего, как творческой личности, гуманиста и патриота.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2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800" dirty="0" smtClean="0"/>
              <a:t> 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2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4000" dirty="0" smtClean="0"/>
          </a:p>
          <a:p>
            <a:pPr marL="173038" lvl="1" indent="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142875" y="285750"/>
            <a:ext cx="8786813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700" b="1" dirty="0"/>
              <a:t>Гуманизация высшего образования</a:t>
            </a:r>
            <a:endParaRPr lang="ru-RU" sz="2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57200"/>
            <a:ext cx="8563004" cy="54290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Гуманизация высшего образования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14438"/>
            <a:ext cx="8686800" cy="5429250"/>
          </a:xfrm>
        </p:spPr>
        <p:txBody>
          <a:bodyPr>
            <a:normAutofit fontScale="47500" lnSpcReduction="20000"/>
          </a:bodyPr>
          <a:lstStyle/>
          <a:p>
            <a:pPr marL="0" indent="0" eaLnBrk="1" fontAlgn="auto" hangingPunct="1">
              <a:lnSpc>
                <a:spcPct val="12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	</a:t>
            </a:r>
            <a:r>
              <a:rPr lang="ru-RU" sz="4800" i="1" u="sng" dirty="0" smtClean="0"/>
              <a:t>Гуманизация</a:t>
            </a:r>
            <a:r>
              <a:rPr lang="ru-RU" sz="4800" i="1" dirty="0" smtClean="0"/>
              <a:t> (от лат. «</a:t>
            </a:r>
            <a:r>
              <a:rPr lang="ru-RU" sz="4800" i="1" dirty="0" err="1" smtClean="0"/>
              <a:t>humanus</a:t>
            </a:r>
            <a:r>
              <a:rPr lang="ru-RU" sz="4800" i="1" dirty="0" smtClean="0"/>
              <a:t>» – человечный, гуманный) есть совокупность философских, социологических, гносеологических, психологических и педагогических взглядов, определяющих цели и задачи высших учебных заведений в подготовке и совершенствовании будущего специалиста как субъекта и объекта общественных отношений, как целостного человека. Многообразие его профессиональных, интеллектуальных и социально-психологических качеств позволяют ему успешно решать задачи научно-технического и социального прогресса. Тем самым гуманизация выступает как теоретическая основа высшего образования.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2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800" dirty="0" smtClean="0"/>
              <a:t> 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2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4000" dirty="0" smtClean="0"/>
          </a:p>
          <a:p>
            <a:pPr marL="173038" lvl="1" indent="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57200"/>
            <a:ext cx="8563004" cy="54290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Гуманизация высшего образования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00188"/>
            <a:ext cx="8686800" cy="4579937"/>
          </a:xfrm>
        </p:spPr>
        <p:txBody>
          <a:bodyPr>
            <a:normAutofit fontScale="625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	</a:t>
            </a:r>
            <a:r>
              <a:rPr lang="ru-RU" sz="3400" dirty="0" smtClean="0"/>
              <a:t>В психологическом словаре понятие «гуманность» определяется как «обусловленная нравственными нормами и ценностями система установок личности на социальные объекты (человека, группу, живое существо), которая представлена в сознании переживаниями сострадания и сорадования… реализуется в общении и деятельности в аспектах содействия, соучастия, помощи». (Психология: словарь /Под ред. А.В. Петровского, </a:t>
            </a:r>
            <a:r>
              <a:rPr lang="ru-RU" sz="3400" dirty="0" err="1" smtClean="0"/>
              <a:t>М.Г.Ярошевского.-М</a:t>
            </a:r>
            <a:r>
              <a:rPr lang="ru-RU" sz="3400" dirty="0" smtClean="0"/>
              <a:t>, 1990.-с. 21.).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3400" dirty="0" smtClean="0"/>
              <a:t>	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3400" dirty="0" smtClean="0"/>
              <a:t>	Следовательно, гуманность - это качество личности, представляющая собой совокупность нравственно-психологических свойств личности, выражающих осознанное и сопереживаемое отношение к человеку как высшей ценности.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800" dirty="0" smtClean="0"/>
              <a:t> 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2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2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4000" dirty="0" smtClean="0"/>
          </a:p>
          <a:p>
            <a:pPr marL="173038" lvl="1" indent="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57200"/>
            <a:ext cx="8563004" cy="54290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Гуманизация высшего образования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785938"/>
            <a:ext cx="8686800" cy="4294187"/>
          </a:xfrm>
        </p:spPr>
        <p:txBody>
          <a:bodyPr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		</a:t>
            </a:r>
            <a:r>
              <a:rPr lang="ru-RU" sz="2800" dirty="0" smtClean="0"/>
              <a:t>Гуманизация образования предполагает единство общекультурного, социально нравственного и профессионального развития личности.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/>
              <a:t> 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2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4000" dirty="0" smtClean="0"/>
          </a:p>
          <a:p>
            <a:pPr marL="173038" lvl="1" indent="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57200"/>
            <a:ext cx="8563004" cy="54290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Гуманизация высшего образования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14438"/>
            <a:ext cx="8686800" cy="5429250"/>
          </a:xfrm>
        </p:spPr>
        <p:txBody>
          <a:bodyPr>
            <a:normAutofit fontScale="8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	</a:t>
            </a:r>
            <a:r>
              <a:rPr lang="ru-RU" sz="2800" dirty="0" smtClean="0"/>
              <a:t> Теоретические основания проблемы гуманизации образования исторически складывались и совершенствовались в ХVI–ХVIII столетиях под плодотворным влиянием эпохи Возрождения, которую Маркс назвал величайшей из революций, какие до тех пор переживала Земля.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/>
              <a:t>	 Впервые получили свое глубокое обоснование и воплощение идеи гуманизма, защиты чести и достоинства личности, ее всестороннего развития, гармонии личных и общественных интересов. 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/>
              <a:t>	Гуманисты Возрождения объявили высшей ценностью личность </a:t>
            </a:r>
            <a:r>
              <a:rPr lang="ru-RU" sz="2800" u="sng" dirty="0" smtClean="0"/>
              <a:t>человека</a:t>
            </a:r>
            <a:r>
              <a:rPr lang="ru-RU" sz="2800" dirty="0" smtClean="0"/>
              <a:t>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2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800" dirty="0" smtClean="0"/>
              <a:t> 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2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4000" dirty="0" smtClean="0"/>
          </a:p>
          <a:p>
            <a:pPr marL="173038" lvl="1" indent="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  <p:pic>
        <p:nvPicPr>
          <p:cNvPr id="33795" name="Picture 2" descr="C:\Program Files (x86)\Microsoft Office\MEDIA\CAGCAT10\j030295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13" y="4714875"/>
            <a:ext cx="1428750" cy="200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571500" y="2071688"/>
            <a:ext cx="2214563" cy="26431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/>
              <a:t>Развивающее обучение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00438" y="2143125"/>
            <a:ext cx="2143125" cy="25717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/>
              <a:t>Теория гуманизации обучения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215063" y="2143125"/>
            <a:ext cx="2143125" cy="25717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/>
              <a:t>Теория личностного обучения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1428750" y="1714500"/>
            <a:ext cx="571500" cy="571500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8" name="Овал 7"/>
          <p:cNvSpPr/>
          <p:nvPr/>
        </p:nvSpPr>
        <p:spPr>
          <a:xfrm>
            <a:off x="4286250" y="1714500"/>
            <a:ext cx="571500" cy="571500"/>
          </a:xfrm>
          <a:prstGeom prst="ellipse">
            <a:avLst/>
          </a:prstGeom>
          <a:solidFill>
            <a:srgbClr val="3A108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2</a:t>
            </a:r>
          </a:p>
        </p:txBody>
      </p:sp>
      <p:sp>
        <p:nvSpPr>
          <p:cNvPr id="9" name="Овал 8"/>
          <p:cNvSpPr/>
          <p:nvPr/>
        </p:nvSpPr>
        <p:spPr>
          <a:xfrm>
            <a:off x="7143750" y="1857375"/>
            <a:ext cx="571500" cy="5715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3</a:t>
            </a:r>
          </a:p>
        </p:txBody>
      </p:sp>
      <p:sp>
        <p:nvSpPr>
          <p:cNvPr id="12" name="Овал 11"/>
          <p:cNvSpPr/>
          <p:nvPr/>
        </p:nvSpPr>
        <p:spPr>
          <a:xfrm>
            <a:off x="1143000" y="500063"/>
            <a:ext cx="7572375" cy="857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/>
              <a:t>Рассматриваемые вопросы:</a:t>
            </a:r>
          </a:p>
        </p:txBody>
      </p:sp>
    </p:spTree>
  </p:cSld>
  <p:clrMapOvr>
    <a:masterClrMapping/>
  </p:clrMapOvr>
  <p:transition spd="slow">
    <p:cover dir="l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57200"/>
            <a:ext cx="8563004" cy="54290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Гуманизация высшего образования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14438"/>
            <a:ext cx="8686800" cy="5643562"/>
          </a:xfrm>
        </p:spPr>
        <p:txBody>
          <a:bodyPr>
            <a:normAutofit fontScale="925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/>
              <a:t>	 Неоценимый вклад в развитие и обогащение этих основополагающих гуманистических идей в разное время вносили французские просветители, немецкие философы, русские революционные демократы и марксисты, виднейшие представители мировой и отечественной педагогики. 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/>
              <a:t>	В прошлом недостаточно реализованные, их идеи сохраняют свою актуальность и для нашего времени, пребывающего в орбите мировой гуманистики и философско-педагогической мысли и крайне нуждающегося в дальнейшей творческой разработке проблем гуманизации.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2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2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800" dirty="0" smtClean="0"/>
              <a:t> 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2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4000" dirty="0" smtClean="0"/>
          </a:p>
          <a:p>
            <a:pPr marL="173038" lvl="1" indent="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57200"/>
            <a:ext cx="8563004" cy="54290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Гуманизация высшего образования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5842" name="Содержимое 2"/>
          <p:cNvSpPr>
            <a:spLocks noGrp="1"/>
          </p:cNvSpPr>
          <p:nvPr>
            <p:ph idx="1"/>
          </p:nvPr>
        </p:nvSpPr>
        <p:spPr>
          <a:xfrm>
            <a:off x="457200" y="1285875"/>
            <a:ext cx="8686800" cy="4865688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mtClean="0"/>
              <a:t>	</a:t>
            </a:r>
            <a:endParaRPr lang="ru-RU" sz="2800" smtClean="0"/>
          </a:p>
          <a:p>
            <a:pPr eaLnBrk="1" hangingPunct="1"/>
            <a:endParaRPr lang="ru-RU" sz="2800" smtClean="0"/>
          </a:p>
          <a:p>
            <a:pPr eaLnBrk="1" hangingPunct="1">
              <a:buFont typeface="Wingdings 2" pitchFamily="18" charset="2"/>
              <a:buNone/>
            </a:pPr>
            <a:endParaRPr lang="ru-RU" sz="2800" smtClean="0"/>
          </a:p>
          <a:p>
            <a:pPr eaLnBrk="1" hangingPunct="1">
              <a:buFont typeface="Wingdings 2" pitchFamily="18" charset="2"/>
              <a:buNone/>
            </a:pPr>
            <a:r>
              <a:rPr lang="ru-RU" sz="2800" smtClean="0"/>
              <a:t> </a:t>
            </a:r>
          </a:p>
          <a:p>
            <a:pPr eaLnBrk="1" hangingPunct="1">
              <a:buFont typeface="Wingdings 2" pitchFamily="18" charset="2"/>
              <a:buNone/>
            </a:pPr>
            <a:endParaRPr lang="ru-RU" sz="2800" smtClean="0"/>
          </a:p>
          <a:p>
            <a:pPr eaLnBrk="1" hangingPunct="1"/>
            <a:endParaRPr lang="ru-RU" sz="4000" smtClean="0"/>
          </a:p>
          <a:p>
            <a:pPr marL="173038" lvl="1" indent="0" algn="just" eaLnBrk="1" hangingPunct="1">
              <a:buFont typeface="Wingdings 2" pitchFamily="18" charset="2"/>
              <a:buNone/>
            </a:pPr>
            <a:endParaRPr lang="ru-RU" smtClean="0"/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214313" y="1143000"/>
            <a:ext cx="3071812" cy="5286375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/>
              <a:t>Гуманитаризация есть претворение в жизнь принципов гуманизации, учебно-практическая деятельность вузов по созданию материально-вещественных, организационно-экономических и духовно-психологических условий для разностороннего развития личности студента, воспитания на основе общечеловеческих и национальных ценностей народа. </a:t>
            </a: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6072188" y="1000125"/>
            <a:ext cx="2786062" cy="5357813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Гуманитаризация обеспечивает взаимодействие и взаимопроникновение </a:t>
            </a:r>
            <a:r>
              <a:rPr lang="ru-RU" dirty="0" err="1"/>
              <a:t>естественно-научного</a:t>
            </a:r>
            <a:r>
              <a:rPr lang="ru-RU" dirty="0"/>
              <a:t>, технического и гуманитарного образования как целостной совокупности знаний о человеке, природе и обществе.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3429000" y="2000250"/>
            <a:ext cx="2500313" cy="2786063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Взаимодействие гуманизации и гуманитаризации отражает единство теории и практики.</a:t>
            </a:r>
            <a:endParaRPr lang="ru-RU" sz="2000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57200"/>
            <a:ext cx="8563004" cy="54290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Гуманизация высшего образования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14438"/>
            <a:ext cx="8686800" cy="4865687"/>
          </a:xfrm>
        </p:spPr>
        <p:txBody>
          <a:bodyPr>
            <a:normAutofit fontScale="8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/>
              <a:t> 	Гуманизация высшего образования – проблема не региональная, а интернациональная, решаемая во многих цивилизованных странах и разрабатываемая в международных организациях. 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/>
              <a:t>	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/>
              <a:t>	В Уставе ЮНЕСКО образование рассматривается как цель поддержания справедливости, свободы и мира. Международная конференция по образованию (1995 г.) провозгласила своей главной целью формирование человека, ибо «человек – не экономический фактор, не простое орудие, средство достижения цели», – в нем самом заложена самостоятельная цель развития».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2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800" dirty="0" smtClean="0"/>
              <a:t> 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2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4000" dirty="0" smtClean="0"/>
          </a:p>
          <a:p>
            <a:pPr marL="173038" lvl="1" indent="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57200"/>
            <a:ext cx="8563004" cy="54290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Гуманизация высшего образования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14438"/>
            <a:ext cx="8686800" cy="4865687"/>
          </a:xfrm>
        </p:spPr>
        <p:txBody>
          <a:bodyPr>
            <a:normAutofit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/>
              <a:t>	Философской основой гуманизации высшего образования является учение о гуманизме как одном из самых прогрессивных направлений общественной мысли, имеющем общечеловеческий характер и мировое значение. В «Декларации прав человека и гражданина», провозглашенной Национальным собранием Франции в 1789 году, естественными, священными и неотчуждаемыми правами человека были объявлены свобода личности, свобода слова, свобода убеждений, право на сопротивление угнетателям.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2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4000" dirty="0" smtClean="0"/>
          </a:p>
          <a:p>
            <a:pPr marL="173038" lvl="1" indent="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  <p:sp>
        <p:nvSpPr>
          <p:cNvPr id="37891" name="Прямоугольник 3"/>
          <p:cNvSpPr>
            <a:spLocks noChangeArrowheads="1"/>
          </p:cNvSpPr>
          <p:nvPr/>
        </p:nvSpPr>
        <p:spPr bwMode="auto">
          <a:xfrm>
            <a:off x="285750" y="1071563"/>
            <a:ext cx="83581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 pitchFamily="34" charset="0"/>
              </a:rPr>
              <a:t>	</a:t>
            </a:r>
            <a:endParaRPr lang="ru-RU" sz="2300">
              <a:latin typeface="Franklin Gothic Boo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57200"/>
            <a:ext cx="8563004" cy="54290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Гуманизация высшего образования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8914" name="Содержимое 2"/>
          <p:cNvSpPr>
            <a:spLocks noGrp="1"/>
          </p:cNvSpPr>
          <p:nvPr>
            <p:ph idx="1"/>
          </p:nvPr>
        </p:nvSpPr>
        <p:spPr>
          <a:xfrm>
            <a:off x="304800" y="1214438"/>
            <a:ext cx="8686800" cy="4865687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ru-RU" sz="2800" smtClean="0"/>
          </a:p>
          <a:p>
            <a:pPr eaLnBrk="1" hangingPunct="1">
              <a:buFont typeface="Wingdings 2" pitchFamily="18" charset="2"/>
              <a:buNone/>
            </a:pPr>
            <a:endParaRPr lang="ru-RU" sz="2800" smtClean="0"/>
          </a:p>
          <a:p>
            <a:pPr eaLnBrk="1" hangingPunct="1">
              <a:buFont typeface="Wingdings 2" pitchFamily="18" charset="2"/>
              <a:buNone/>
            </a:pPr>
            <a:endParaRPr lang="ru-RU" sz="2800" smtClean="0"/>
          </a:p>
          <a:p>
            <a:pPr eaLnBrk="1" hangingPunct="1"/>
            <a:endParaRPr lang="ru-RU" sz="2800" smtClean="0"/>
          </a:p>
          <a:p>
            <a:pPr eaLnBrk="1" hangingPunct="1"/>
            <a:endParaRPr lang="ru-RU" sz="4000" smtClean="0"/>
          </a:p>
          <a:p>
            <a:pPr marL="173038" lvl="1" indent="0" algn="just" eaLnBrk="1" hangingPunct="1">
              <a:buFont typeface="Wingdings 2" pitchFamily="18" charset="2"/>
              <a:buNone/>
            </a:pPr>
            <a:endParaRPr lang="ru-RU" smtClean="0"/>
          </a:p>
        </p:txBody>
      </p:sp>
      <p:sp>
        <p:nvSpPr>
          <p:cNvPr id="38915" name="Прямоугольник 3"/>
          <p:cNvSpPr>
            <a:spLocks noChangeArrowheads="1"/>
          </p:cNvSpPr>
          <p:nvPr/>
        </p:nvSpPr>
        <p:spPr bwMode="auto">
          <a:xfrm>
            <a:off x="285750" y="1071563"/>
            <a:ext cx="8358188" cy="504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 pitchFamily="34" charset="0"/>
              </a:rPr>
              <a:t>	</a:t>
            </a:r>
            <a:r>
              <a:rPr lang="ru-RU" sz="2300">
                <a:latin typeface="Franklin Gothic Book" pitchFamily="34" charset="0"/>
              </a:rPr>
              <a:t>Эти права приобрели всемирно-историческое значение и вошли в мировую историю как символы гуманизма и всестороннего развития личности, как осознание человеком самого себя, своих личных и общественных задач. </a:t>
            </a:r>
          </a:p>
          <a:p>
            <a:r>
              <a:rPr lang="ru-RU" sz="2300">
                <a:latin typeface="Franklin Gothic Book" pitchFamily="34" charset="0"/>
              </a:rPr>
              <a:t>	Гуманистический характер образования обусловлен насущными потребностями человека в получении общих и специальных знаний, обеспечивающих его социализацию и профессионализацию.</a:t>
            </a:r>
          </a:p>
          <a:p>
            <a:r>
              <a:rPr lang="ru-RU" sz="2300">
                <a:latin typeface="Franklin Gothic Book" pitchFamily="34" charset="0"/>
              </a:rPr>
              <a:t>	 Гуманизация и гуманитаризация высшего образования способствуют гуманизации общества во всех его структурах, отражают происходящие в нем процессы и испытывают их влияние.</a:t>
            </a:r>
          </a:p>
          <a:p>
            <a:endParaRPr lang="ru-RU" sz="2300">
              <a:latin typeface="Franklin Gothic Boo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563004" cy="54290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Гуманизация высшего образования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14438"/>
            <a:ext cx="8686800" cy="5643562"/>
          </a:xfrm>
        </p:spPr>
        <p:txBody>
          <a:bodyPr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200" dirty="0" smtClean="0"/>
              <a:t> 	Вузы выступают не только как учебные и научные центры, но и как мощные очаги духовной культуры, приобщения молодого поколения к ценностям культуры, их дальнейшего развития и распространения. В этом состоит одна из главных задач гуманитаризации высшего образования.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200" dirty="0" smtClean="0"/>
              <a:t>	Этот путь указали и обосновали выдающиеся представители мировой педагогики. Все классическое наследие дидактики от Яна Коменского до наших дней пронизывает центральная идея – формирование в процессе обучения личности ее нравственного облика и самостоятельного мышления. Педагогическая система, как указывал Коменский, «должна способствовать созданию таких школ, которые станут истинными и живыми мастерскими людей, а образовывать человека есть искусство искусств». Таков был замысел его главного труда – «Великой дидактики».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22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22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2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200" dirty="0" smtClean="0"/>
              <a:t> 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22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2200" dirty="0" smtClean="0"/>
          </a:p>
          <a:p>
            <a:pPr marL="173038" lvl="1" indent="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0063" y="2071688"/>
            <a:ext cx="8215312" cy="4143375"/>
          </a:xfrm>
        </p:spPr>
        <p:txBody>
          <a:bodyPr>
            <a:normAutofit lnSpcReduction="10000"/>
          </a:bodyPr>
          <a:lstStyle/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	Ориентация на личность в педагогической науке связана в первую очередь с разработкой способов реализации личностно ориентированных целей обучения и воспитания. Эти цели порождаются социально, формулируются психологией (дающей ответ, например, на вопрос о характеристиках творческой деятельности, к которой предстоит приобщить школьника) и выполняются педагогикой, обосновывающей и разрабатывающей соответствующие этим целям содержание образования и методы обучения. (В. В. Краевский).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214313" y="357188"/>
            <a:ext cx="8929687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dirty="0"/>
              <a:t>Личностно-ориентированное обучение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Текст 2"/>
          <p:cNvSpPr>
            <a:spLocks noGrp="1"/>
          </p:cNvSpPr>
          <p:nvPr>
            <p:ph type="body" idx="1"/>
          </p:nvPr>
        </p:nvSpPr>
        <p:spPr>
          <a:xfrm>
            <a:off x="357188" y="1214438"/>
            <a:ext cx="8786812" cy="5286375"/>
          </a:xfrm>
        </p:spPr>
        <p:txBody>
          <a:bodyPr/>
          <a:lstStyle/>
          <a:p>
            <a:pPr algn="l" eaLnBrk="1" hangingPunct="1"/>
            <a:r>
              <a:rPr lang="ru-RU" sz="2800" smtClean="0">
                <a:solidFill>
                  <a:schemeClr val="tx1"/>
                </a:solidFill>
              </a:rPr>
              <a:t>	Ориентация на личность в практике означает, прежде всего смену стиля педагогического общения, поощрение самостоятельности, формирование готовности к свободе выбора, развитие таких качеств личности, как уважение к себе и, как следствие, уважение к другим людям. Становление </a:t>
            </a:r>
            <a:r>
              <a:rPr lang="ru-RU" sz="2800" i="1" smtClean="0">
                <a:solidFill>
                  <a:schemeClr val="tx1"/>
                </a:solidFill>
              </a:rPr>
              <a:t>современной дидактической системы</a:t>
            </a:r>
            <a:r>
              <a:rPr lang="ru-RU" sz="2800" smtClean="0">
                <a:solidFill>
                  <a:schemeClr val="tx1"/>
                </a:solidFill>
              </a:rPr>
              <a:t> основано на социальном заказе – воспитать творческую, инициативную, самостоятельную личность, активно участвующую во всех общественных и государственных делах.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8572560" cy="928694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Личностно-ориентированное обучение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0063" y="1905000"/>
            <a:ext cx="8001000" cy="3238500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>
                <a:solidFill>
                  <a:schemeClr val="tx1"/>
                </a:solidFill>
              </a:rPr>
              <a:t>	Личностный подход предполагает, что и педагоги, и учащиеся относятся к каждому человеку как к самостоятельной ценности, а не как к средству для достижения своих целей.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8429684" cy="78581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Личностно-ориентированное обучение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0063" y="1905000"/>
            <a:ext cx="8358187" cy="4024313"/>
          </a:xfrm>
        </p:spPr>
        <p:txBody>
          <a:bodyPr>
            <a:normAutofit fontScale="92500" lnSpcReduction="10000"/>
          </a:bodyPr>
          <a:lstStyle/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>
                <a:solidFill>
                  <a:schemeClr val="tx1"/>
                </a:solidFill>
              </a:rPr>
              <a:t>	</a:t>
            </a:r>
            <a:r>
              <a:rPr lang="ru-RU" sz="2800" u="sng" dirty="0" smtClean="0">
                <a:hlinkClick r:id="rId2" tooltip="посмотреть определение понятия `Личностный подход` в педагогическом словаре"/>
              </a:rPr>
              <a:t>Личностный подход</a:t>
            </a:r>
            <a:r>
              <a:rPr lang="ru-RU" sz="2800" dirty="0" smtClean="0"/>
              <a:t> </a:t>
            </a:r>
            <a:r>
              <a:rPr lang="ru-RU" sz="2800" dirty="0" smtClean="0">
                <a:solidFill>
                  <a:schemeClr val="tx1"/>
                </a:solidFill>
              </a:rPr>
              <a:t>в педагогике вытекает из целостного. Он утверждает представления о социальной, деятельной и творческой сущности личности. Признание личности как продукта общественно-исторического развития и носителя культуры не допускает сведения личности к натуре человека, а тем самым к вещи среди вещей, к обучаемому автомату. 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800" dirty="0" smtClean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8429684" cy="78581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Личностно-ориентированное обучение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357188" y="1143000"/>
            <a:ext cx="8458200" cy="3643313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800" b="1" dirty="0" smtClean="0">
                <a:solidFill>
                  <a:schemeClr val="bg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Теория или концепция </a:t>
            </a:r>
            <a:r>
              <a:rPr lang="ru-RU" sz="2800" dirty="0" smtClean="0"/>
              <a:t>– это совокупность обобщенных положений или система взглядов на понимание сущности процесса обучения.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800" i="1" dirty="0" smtClean="0"/>
              <a:t>Теория или концепция</a:t>
            </a:r>
            <a:r>
              <a:rPr lang="ru-RU" sz="2800" dirty="0" smtClean="0"/>
              <a:t> необходимы, т.к. их назначение - объяснение или предсказание того, как будет осуществляться процесс обучения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800" dirty="0"/>
          </a:p>
        </p:txBody>
      </p:sp>
      <p:pic>
        <p:nvPicPr>
          <p:cNvPr id="16386" name="Picture 21" descr="C:\Program Files (x86)\Microsoft Office\MEDIA\CAGCAT10\j0301252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13" y="4857750"/>
            <a:ext cx="1830387" cy="156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0063" y="1905000"/>
            <a:ext cx="8215312" cy="4524375"/>
          </a:xfrm>
        </p:spPr>
        <p:txBody>
          <a:bodyPr>
            <a:normAutofit fontScale="85000" lnSpcReduction="20000"/>
          </a:bodyPr>
          <a:lstStyle/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>
                <a:solidFill>
                  <a:schemeClr val="tx1"/>
                </a:solidFill>
              </a:rPr>
              <a:t>	Личностный подход не исчерпывается ориентацией на формирование личностных смыслов. Тем не менее, именно в них мир предстает перед человеком в свете тех мотивов, ради достижения которых он действует, борется и живет. В личностных смыслах человека открывается значение мира, а не равнодушное знание о действительности. В них рождаются ориентиры жизненного самоопределения, они определяют направленность личности, которая выделяется практически во всех подходах к структурированию личности как ее важнейший компонент. 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800" dirty="0" smtClean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8429684" cy="78581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Личностно-ориентированное обучение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0063" y="1500188"/>
            <a:ext cx="8358187" cy="4786312"/>
          </a:xfrm>
        </p:spPr>
        <p:txBody>
          <a:bodyPr>
            <a:normAutofit fontScale="70000" lnSpcReduction="20000"/>
          </a:bodyPr>
          <a:lstStyle/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>
                <a:solidFill>
                  <a:schemeClr val="tx1"/>
                </a:solidFill>
              </a:rPr>
              <a:t>	В педагогических руководствах подчеркивается значение двух принципов: учета возрастных особенностей учащихся и осуществления обучения на основе индивидуального подхода. 		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>
                <a:solidFill>
                  <a:schemeClr val="tx1"/>
                </a:solidFill>
              </a:rPr>
              <a:t>	Психолого-педагогические исследования последних десятилетий показали, что первостепенное значение имеет не столько знание педагога возраста и индивидуальных особенностей, сколько учет личностных характеристик и возможностей студентов. 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>
                <a:solidFill>
                  <a:schemeClr val="tx1"/>
                </a:solidFill>
              </a:rPr>
              <a:t>	Личностный подход понимается как опора на личностные качества. Последние выражают очень важные для воспитания характеристики - направленность личности, ее ценностные ориентации, жизненные планы, сформировавшиеся установки, доминирующие мотивы деятельности и поведения. Ни возраст, взятый в отдельности, ни индивидуальные особенности личности (характер, темперамент, воля и др.), рассматриваемые изолированно от названных ведущих качеств, не обеспечивают достаточных оснований для высококачественного личностно ориентированного обучения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8429684" cy="78581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Личностно-ориентированное обучение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Текст 2"/>
          <p:cNvSpPr>
            <a:spLocks noGrp="1"/>
          </p:cNvSpPr>
          <p:nvPr>
            <p:ph type="body" idx="1"/>
          </p:nvPr>
        </p:nvSpPr>
        <p:spPr>
          <a:xfrm>
            <a:off x="357188" y="714375"/>
            <a:ext cx="8643937" cy="5857875"/>
          </a:xfrm>
        </p:spPr>
        <p:txBody>
          <a:bodyPr/>
          <a:lstStyle/>
          <a:p>
            <a:pPr algn="l" eaLnBrk="1" hangingPunct="1"/>
            <a:r>
              <a:rPr lang="ru-RU" sz="2300" smtClean="0">
                <a:solidFill>
                  <a:schemeClr val="tx2"/>
                </a:solidFill>
              </a:rPr>
              <a:t>	</a:t>
            </a:r>
            <a:r>
              <a:rPr lang="ru-RU" sz="2300" smtClean="0">
                <a:solidFill>
                  <a:schemeClr val="tx1"/>
                </a:solidFill>
              </a:rPr>
              <a:t>Совокупность педагогических условий, обеспечивающих педагогическое взаимодействие, необходимое для реализации гуманно-личностного подхода в обучении: </a:t>
            </a:r>
          </a:p>
          <a:p>
            <a:pPr algn="l" eaLnBrk="1" hangingPunct="1"/>
            <a:r>
              <a:rPr lang="ru-RU" sz="2300" b="1" u="sng" smtClean="0">
                <a:solidFill>
                  <a:schemeClr val="tx1"/>
                </a:solidFill>
              </a:rPr>
              <a:t>1. на личностном уровне: </a:t>
            </a:r>
          </a:p>
          <a:p>
            <a:pPr algn="l" eaLnBrk="1" hangingPunct="1"/>
            <a:r>
              <a:rPr lang="ru-RU" sz="2300" smtClean="0">
                <a:solidFill>
                  <a:schemeClr val="tx1"/>
                </a:solidFill>
              </a:rPr>
              <a:t>• ощущение учащимся безопасности и тепла отношений с преподавателем; </a:t>
            </a:r>
          </a:p>
          <a:p>
            <a:pPr algn="l" eaLnBrk="1" hangingPunct="1"/>
            <a:r>
              <a:rPr lang="ru-RU" sz="2300" smtClean="0">
                <a:solidFill>
                  <a:schemeClr val="tx1"/>
                </a:solidFill>
              </a:rPr>
              <a:t>• активная позиция обучающего  в учении; </a:t>
            </a:r>
          </a:p>
          <a:p>
            <a:pPr algn="l" eaLnBrk="1" hangingPunct="1"/>
            <a:r>
              <a:rPr lang="ru-RU" sz="2300" smtClean="0">
                <a:solidFill>
                  <a:schemeClr val="tx1"/>
                </a:solidFill>
              </a:rPr>
              <a:t>• высокий уровень самостоятельности учащихся; </a:t>
            </a:r>
          </a:p>
          <a:p>
            <a:pPr algn="l" eaLnBrk="1" hangingPunct="1"/>
            <a:r>
              <a:rPr lang="ru-RU" sz="2300" smtClean="0">
                <a:solidFill>
                  <a:schemeClr val="tx1"/>
                </a:solidFill>
              </a:rPr>
              <a:t>• свободный выбор студентами содержания, методов и форм   обучения; </a:t>
            </a:r>
          </a:p>
          <a:p>
            <a:pPr algn="l" eaLnBrk="1" hangingPunct="1"/>
            <a:r>
              <a:rPr lang="ru-RU" sz="2300" smtClean="0">
                <a:solidFill>
                  <a:schemeClr val="tx1"/>
                </a:solidFill>
              </a:rPr>
              <a:t>• приоритет самооценки перед внешним контролем учения. </a:t>
            </a:r>
          </a:p>
          <a:p>
            <a:pPr algn="l" eaLnBrk="1" hangingPunct="1"/>
            <a:endParaRPr lang="ru-RU" smtClean="0">
              <a:solidFill>
                <a:schemeClr val="tx2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8429684" cy="78581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Личностно-ориентированное обучение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Текст 2"/>
          <p:cNvSpPr>
            <a:spLocks noGrp="1"/>
          </p:cNvSpPr>
          <p:nvPr>
            <p:ph type="body" idx="1"/>
          </p:nvPr>
        </p:nvSpPr>
        <p:spPr>
          <a:xfrm>
            <a:off x="357188" y="1000125"/>
            <a:ext cx="8643937" cy="5357813"/>
          </a:xfrm>
        </p:spPr>
        <p:txBody>
          <a:bodyPr/>
          <a:lstStyle/>
          <a:p>
            <a:pPr algn="l" eaLnBrk="1" hangingPunct="1"/>
            <a:r>
              <a:rPr lang="ru-RU" sz="2300" smtClean="0">
                <a:solidFill>
                  <a:schemeClr val="tx1"/>
                </a:solidFill>
              </a:rPr>
              <a:t>	Совокупность педагогических условий, обеспечивающих педагогическое взаимодействие, необходимое для реализации гуманно-личностного подхода в обучении: </a:t>
            </a:r>
          </a:p>
          <a:p>
            <a:pPr algn="l" eaLnBrk="1" hangingPunct="1"/>
            <a:endParaRPr lang="ru-RU" sz="2300" smtClean="0">
              <a:solidFill>
                <a:schemeClr val="tx1"/>
              </a:solidFill>
            </a:endParaRPr>
          </a:p>
          <a:p>
            <a:pPr algn="l" eaLnBrk="1" hangingPunct="1"/>
            <a:r>
              <a:rPr lang="ru-RU" sz="2400" b="1" u="sng" smtClean="0">
                <a:solidFill>
                  <a:schemeClr val="tx1"/>
                </a:solidFill>
              </a:rPr>
              <a:t>2. на уровне сознаний:</a:t>
            </a:r>
            <a:endParaRPr lang="ru-RU" sz="2300" b="1" u="sng" smtClean="0">
              <a:solidFill>
                <a:schemeClr val="tx1"/>
              </a:solidFill>
            </a:endParaRPr>
          </a:p>
          <a:p>
            <a:pPr algn="l" eaLnBrk="1" hangingPunct="1"/>
            <a:r>
              <a:rPr lang="ru-RU" sz="2300" smtClean="0">
                <a:solidFill>
                  <a:schemeClr val="tx1"/>
                </a:solidFill>
              </a:rPr>
              <a:t>• ценностно-смысловое содержание обучения; </a:t>
            </a:r>
          </a:p>
          <a:p>
            <a:pPr algn="l" eaLnBrk="1" hangingPunct="1"/>
            <a:r>
              <a:rPr lang="ru-RU" sz="2300" smtClean="0">
                <a:solidFill>
                  <a:schemeClr val="tx1"/>
                </a:solidFill>
              </a:rPr>
              <a:t>• личностная ориентация образовательного процесса; </a:t>
            </a:r>
          </a:p>
          <a:p>
            <a:pPr algn="l" eaLnBrk="1" hangingPunct="1"/>
            <a:r>
              <a:rPr lang="ru-RU" sz="2300" smtClean="0">
                <a:solidFill>
                  <a:schemeClr val="tx1"/>
                </a:solidFill>
              </a:rPr>
              <a:t>• рефлексия своей деятельности и её результатов; </a:t>
            </a:r>
          </a:p>
          <a:p>
            <a:pPr algn="l" eaLnBrk="1" hangingPunct="1"/>
            <a:r>
              <a:rPr lang="ru-RU" sz="2300" smtClean="0">
                <a:solidFill>
                  <a:schemeClr val="tx1"/>
                </a:solidFill>
              </a:rPr>
              <a:t>• осмысление путей достижения поставленных задач. </a:t>
            </a:r>
          </a:p>
          <a:p>
            <a:pPr algn="l" eaLnBrk="1" hangingPunct="1"/>
            <a:endParaRPr lang="ru-RU" smtClean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8429684" cy="78581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Личностно-ориентированное обучение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Текст 2"/>
          <p:cNvSpPr>
            <a:spLocks noGrp="1"/>
          </p:cNvSpPr>
          <p:nvPr>
            <p:ph type="body" idx="1"/>
          </p:nvPr>
        </p:nvSpPr>
        <p:spPr>
          <a:xfrm>
            <a:off x="500063" y="1000125"/>
            <a:ext cx="8643937" cy="5643563"/>
          </a:xfrm>
        </p:spPr>
        <p:txBody>
          <a:bodyPr/>
          <a:lstStyle/>
          <a:p>
            <a:pPr algn="l" eaLnBrk="1" hangingPunct="1"/>
            <a:r>
              <a:rPr lang="ru-RU" sz="2300" smtClean="0">
                <a:solidFill>
                  <a:schemeClr val="tx1"/>
                </a:solidFill>
              </a:rPr>
              <a:t>	Совокупность педагогических условий, обеспечивающих педагогическое взаимодействие, необходимое для реализации гуманно-личностного подхода в обучении: </a:t>
            </a:r>
          </a:p>
          <a:p>
            <a:pPr algn="l" eaLnBrk="1" hangingPunct="1"/>
            <a:r>
              <a:rPr lang="ru-RU" sz="2300" b="1" u="sng" smtClean="0">
                <a:solidFill>
                  <a:schemeClr val="tx1"/>
                </a:solidFill>
              </a:rPr>
              <a:t>3. на практическом уровне: </a:t>
            </a:r>
          </a:p>
          <a:p>
            <a:pPr algn="l" eaLnBrk="1" hangingPunct="1"/>
            <a:r>
              <a:rPr lang="ru-RU" sz="2300" smtClean="0">
                <a:solidFill>
                  <a:schemeClr val="tx1"/>
                </a:solidFill>
              </a:rPr>
              <a:t>• сотрудничество как ведущий принцип образовательного процесса; </a:t>
            </a:r>
          </a:p>
          <a:p>
            <a:pPr algn="l" eaLnBrk="1" hangingPunct="1"/>
            <a:r>
              <a:rPr lang="ru-RU" sz="2300" smtClean="0">
                <a:solidFill>
                  <a:schemeClr val="tx1"/>
                </a:solidFill>
              </a:rPr>
              <a:t>• интеграция различных форм обучения (индивидуальной и групповой); </a:t>
            </a:r>
          </a:p>
          <a:p>
            <a:pPr algn="l" eaLnBrk="1" hangingPunct="1"/>
            <a:r>
              <a:rPr lang="ru-RU" sz="2300" smtClean="0">
                <a:solidFill>
                  <a:schemeClr val="tx1"/>
                </a:solidFill>
              </a:rPr>
              <a:t>• целостность изучаемого материала; </a:t>
            </a:r>
          </a:p>
          <a:p>
            <a:pPr algn="l" eaLnBrk="1" hangingPunct="1"/>
            <a:r>
              <a:rPr lang="ru-RU" sz="2300" smtClean="0">
                <a:solidFill>
                  <a:schemeClr val="tx1"/>
                </a:solidFill>
              </a:rPr>
              <a:t>• эмоциональность образовательного процесса; </a:t>
            </a:r>
          </a:p>
          <a:p>
            <a:pPr algn="l" eaLnBrk="1" hangingPunct="1"/>
            <a:r>
              <a:rPr lang="ru-RU" sz="2300" smtClean="0">
                <a:solidFill>
                  <a:schemeClr val="tx1"/>
                </a:solidFill>
              </a:rPr>
              <a:t>• нравственная направленность учения. </a:t>
            </a:r>
          </a:p>
          <a:p>
            <a:pPr algn="l" eaLnBrk="1" hangingPunct="1"/>
            <a:endParaRPr lang="ru-RU" smtClean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8429684" cy="78581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Личностно-ориентированное обучение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7188" y="714375"/>
            <a:ext cx="8786812" cy="5643563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solidFill>
                  <a:schemeClr val="tx1"/>
                </a:solidFill>
              </a:rPr>
              <a:t>	Итак, развивающее обучение — это главным образом теоретические знания, которые благодаря методу коллективной дискуссии (совместной деятельности преподавателя и студентов) обеспечивают развитие интеллекта, умственных способностей студентов.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solidFill>
                  <a:schemeClr val="tx1"/>
                </a:solidFill>
              </a:rPr>
              <a:t>	Конечным продуктом развивающего обучения может быть наряду с умственным развитием и развитие нравственное как образование у обучаемых новых «личных смыслов жизни», новых мотивов и потребностей, что будет свидетельством воспитывающего характера этого обучения.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solidFill>
                  <a:schemeClr val="tx1"/>
                </a:solidFill>
              </a:rPr>
              <a:t>	И, наконец, преподавание психологии в вузе не должно быть ни чем иным, как развивающим обучением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	</a:t>
            </a:r>
            <a:endParaRPr lang="ru-RU" dirty="0" smtClean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9"/>
            <a:ext cx="8358246" cy="50006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i="1" dirty="0" smtClean="0"/>
              <a:t>Заключение.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pic>
        <p:nvPicPr>
          <p:cNvPr id="50179" name="Picture 17" descr="book_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86563" y="5092700"/>
            <a:ext cx="2214562" cy="176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7188" y="500063"/>
            <a:ext cx="8643937" cy="6072187"/>
          </a:xfrm>
        </p:spPr>
        <p:txBody>
          <a:bodyPr>
            <a:normAutofit lnSpcReduction="10000"/>
          </a:bodyPr>
          <a:lstStyle/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solidFill>
                  <a:schemeClr val="tx1"/>
                </a:solidFill>
              </a:rPr>
              <a:t>	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	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	Гуманизация – ключевой элемент нового педагогического мышления, утверждающего полисубъектную сущность образовательного процесса. Основным смыслом образования в этом становится развитие личности. А это означает изменение задач, стоящих перед педагогом. Если раньше он должен был передавать знания учащимся, то гуманизация выдвигает другую задачу – способствовать всеми возможными способами развитию личности учащегося. Гуманизация требует изменения отношений в системе «преподаватель - учащийся» - установления связей сотрудничества. Подобная переориентация влечет за собой изменение методов и приемов учителя.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	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9"/>
            <a:ext cx="8358246" cy="50006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i="1" dirty="0" smtClean="0"/>
              <a:t>Заключение.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7188" y="714375"/>
            <a:ext cx="8786812" cy="5500688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solidFill>
                  <a:schemeClr val="tx1"/>
                </a:solidFill>
              </a:rPr>
              <a:t>	 </a:t>
            </a:r>
            <a:r>
              <a:rPr lang="ru-RU" sz="2400" dirty="0" smtClean="0">
                <a:solidFill>
                  <a:schemeClr val="tx1"/>
                </a:solidFill>
              </a:rPr>
              <a:t>Личностный подход вне зависимости от дискуссии относительно структуры личности означает ориентацию при конструировании и осуществлении педагогического процесса на </a:t>
            </a:r>
            <a:r>
              <a:rPr lang="ru-RU" sz="2400" u="sng" dirty="0" smtClean="0">
                <a:solidFill>
                  <a:schemeClr val="tx1"/>
                </a:solidFill>
                <a:hlinkClick r:id="rId2" tooltip="посмотреть определение понятия `Личность` в педагогическом словаре"/>
              </a:rPr>
              <a:t>личность</a:t>
            </a:r>
            <a:r>
              <a:rPr lang="ru-RU" sz="2400" dirty="0" smtClean="0">
                <a:solidFill>
                  <a:schemeClr val="tx1"/>
                </a:solidFill>
              </a:rPr>
              <a:t> как </a:t>
            </a:r>
            <a:r>
              <a:rPr lang="ru-RU" sz="2400" u="sng" dirty="0" smtClean="0">
                <a:solidFill>
                  <a:schemeClr val="tx1"/>
                </a:solidFill>
                <a:hlinkClick r:id="rId3" tooltip="посмотреть определение понятия `Цель` в педагогическом словаре"/>
              </a:rPr>
              <a:t>цель</a:t>
            </a:r>
            <a:r>
              <a:rPr lang="ru-RU" sz="2400" dirty="0" smtClean="0">
                <a:solidFill>
                  <a:schemeClr val="tx1"/>
                </a:solidFill>
              </a:rPr>
              <a:t>, </a:t>
            </a:r>
            <a:r>
              <a:rPr lang="ru-RU" sz="2400" u="sng" dirty="0" smtClean="0">
                <a:solidFill>
                  <a:schemeClr val="tx1"/>
                </a:solidFill>
                <a:hlinkClick r:id="rId4" tooltip="посмотреть определение понятия `Субъект` в педагогическом словаре"/>
              </a:rPr>
              <a:t>субъект</a:t>
            </a:r>
            <a:r>
              <a:rPr lang="ru-RU" sz="2400" dirty="0" smtClean="0">
                <a:solidFill>
                  <a:schemeClr val="tx1"/>
                </a:solidFill>
              </a:rPr>
              <a:t>, результат и главный критерий его эффективности. Он настоятельно требует признания уникальности личности, ее интеллектуальной и нравственной свободы, права на уважение. Он предполагает опору в воспитании на естественный процесс саморазвития задатков и творческого потенциала личности, создание для этого соответствующих условий. 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9"/>
            <a:ext cx="8358246" cy="50006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i="1" dirty="0" smtClean="0"/>
              <a:t>Заключение.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357188" y="785813"/>
            <a:ext cx="8458200" cy="6072187"/>
          </a:xfrm>
        </p:spPr>
        <p:txBody>
          <a:bodyPr>
            <a:normAutofit lnSpcReduction="10000"/>
          </a:bodyPr>
          <a:lstStyle/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400" dirty="0" smtClean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Литература</a:t>
            </a:r>
          </a:p>
          <a:p>
            <a:pPr marL="457200" indent="-457200"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  </a:t>
            </a:r>
            <a:r>
              <a:rPr lang="ru-RU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Э.Ш. </a:t>
            </a:r>
            <a:r>
              <a:rPr lang="ru-RU" sz="2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Камалдинова</a:t>
            </a:r>
            <a:r>
              <a:rPr lang="ru-RU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«Развивающее  обучение  в современном вузе»  Журнал  «Знание. Понимание. Умение.» 2006 — No1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   Беляева А. Информационное взаимодействие — фактор личностного развития // Высшее образование в России. 2005. No7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  Фонина Г. М. Педагогика. Курс лекций и семинарские </a:t>
            </a:r>
            <a:r>
              <a:rPr lang="ru-RU" sz="2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занятия.Ростов</a:t>
            </a:r>
            <a:r>
              <a:rPr lang="ru-RU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/Д: "Феникс". 2002. с.384 - 412.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Сериков В. В. Личностный подход в образовании: концепция и технологии. Волгоград. 1994.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  </a:t>
            </a:r>
            <a:r>
              <a:rPr lang="ru-RU" sz="2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Выготский</a:t>
            </a:r>
            <a:r>
              <a:rPr lang="ru-RU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Л.С. Педагогическая психология. М., 1991.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   Давыдов В.В. Теории развивающего обучения. М., 1996.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AutoNum type="arabicPeriod" startAt="7"/>
              <a:defRPr/>
            </a:pPr>
            <a:r>
              <a:rPr lang="ru-RU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7.   </a:t>
            </a:r>
            <a:r>
              <a:rPr lang="ru-RU" sz="2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Шадриков</a:t>
            </a:r>
            <a:r>
              <a:rPr lang="ru-RU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В.Д. Личностно-ориентированное обучение // Педагогика. 1995. № 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AutoNum type="arabicPeriod" startAt="7"/>
              <a:defRPr/>
            </a:pPr>
            <a:r>
              <a:rPr lang="ru-RU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8.   Беспалько В.П. Слагаемые педагогической технологии М., Педагогика, 1989г.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1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 eaLnBrk="1" fontAlgn="auto" hangingPunct="1">
              <a:spcAft>
                <a:spcPts val="0"/>
              </a:spcAft>
              <a:buFont typeface="Wingdings 2"/>
              <a:buAutoNum type="arabicPeriod"/>
              <a:defRPr/>
            </a:pPr>
            <a:endParaRPr lang="ru-RU" dirty="0" smtClean="0">
              <a:solidFill>
                <a:schemeClr val="tx1"/>
              </a:solidFill>
            </a:endParaRPr>
          </a:p>
          <a:p>
            <a:pPr marL="457200" indent="-457200" algn="l" eaLnBrk="1" fontAlgn="auto" hangingPunct="1">
              <a:spcAft>
                <a:spcPts val="0"/>
              </a:spcAft>
              <a:buFont typeface="Wingdings 2"/>
              <a:buAutoNum type="arabicPeriod"/>
              <a:defRPr/>
            </a:pPr>
            <a:endParaRPr lang="ru-RU" sz="2400" dirty="0">
              <a:solidFill>
                <a:schemeClr val="tx1"/>
              </a:solidFill>
            </a:endParaRPr>
          </a:p>
        </p:txBody>
      </p:sp>
      <p:pic>
        <p:nvPicPr>
          <p:cNvPr id="53250" name="Рисунок 3" descr="http://lib4all.ru/base/B3197/img/B3197boo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285750"/>
            <a:ext cx="9525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381000" y="2071688"/>
            <a:ext cx="8458200" cy="478631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4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4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400" dirty="0" smtClean="0"/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400" dirty="0" smtClean="0"/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400" dirty="0" smtClean="0"/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600" dirty="0" smtClean="0"/>
              <a:t>                             </a:t>
            </a:r>
            <a:r>
              <a:rPr lang="ru-RU" sz="2600" dirty="0" smtClean="0">
                <a:solidFill>
                  <a:schemeClr val="tx1"/>
                </a:solidFill>
              </a:rPr>
              <a:t>Под </a:t>
            </a:r>
            <a:r>
              <a:rPr lang="ru-RU" sz="2600" b="1" dirty="0" smtClean="0">
                <a:solidFill>
                  <a:schemeClr val="tx1"/>
                </a:solidFill>
              </a:rPr>
              <a:t>развивающим обучением                                               </a:t>
            </a:r>
            <a:r>
              <a:rPr lang="ru-RU" sz="2600" dirty="0" smtClean="0">
                <a:solidFill>
                  <a:schemeClr val="tx1"/>
                </a:solidFill>
              </a:rPr>
              <a:t>понимается новый, активно-деятельностный способ (тип) обучения, идущий на смену объяснительно-иллюстративному способу (типу).  </a:t>
            </a:r>
            <a:br>
              <a:rPr lang="ru-RU" sz="2600" dirty="0" smtClean="0">
                <a:solidFill>
                  <a:schemeClr val="tx1"/>
                </a:solidFill>
              </a:rPr>
            </a:br>
            <a:r>
              <a:rPr lang="ru-RU" sz="2600" dirty="0" smtClean="0">
                <a:solidFill>
                  <a:schemeClr val="tx1"/>
                </a:solidFill>
              </a:rPr>
              <a:t>	Развивающее обучение учитывает и использует закономерности развития, приспосабливается к уровню и особенностям индивидуума.  </a:t>
            </a:r>
            <a:br>
              <a:rPr lang="ru-RU" sz="2600" dirty="0" smtClean="0">
                <a:solidFill>
                  <a:schemeClr val="tx1"/>
                </a:solidFill>
              </a:rPr>
            </a:br>
            <a:r>
              <a:rPr lang="ru-RU" sz="2600" dirty="0" smtClean="0">
                <a:solidFill>
                  <a:schemeClr val="tx1"/>
                </a:solidFill>
              </a:rPr>
              <a:t>	Развивающее обучение происходит в зоне ближайшего развития. 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600" dirty="0" smtClean="0">
                <a:solidFill>
                  <a:schemeClr val="tx1"/>
                </a:solidFill>
              </a:rPr>
              <a:t>	Развивающее обучение - это ориентация учебного процесса на потенциальные возможности человека и на их реализацию.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357166"/>
            <a:ext cx="8686800" cy="11848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Развивающее обучение</a:t>
            </a:r>
            <a:endParaRPr lang="ru-RU" dirty="0"/>
          </a:p>
        </p:txBody>
      </p:sp>
      <p:pic>
        <p:nvPicPr>
          <p:cNvPr id="17411" name="Picture 4" descr="C:\Users\Оля\Desktop\Картинки\MH90041257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142875"/>
            <a:ext cx="2071688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57188" y="285751"/>
            <a:ext cx="8286778" cy="8572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Развивающее обучение</a:t>
            </a:r>
            <a:endParaRPr lang="ru-RU" dirty="0"/>
          </a:p>
        </p:txBody>
      </p:sp>
      <p:sp>
        <p:nvSpPr>
          <p:cNvPr id="5" name="Text Box 6"/>
          <p:cNvSpPr txBox="1">
            <a:spLocks noGrp="1" noChangeArrowheads="1"/>
          </p:cNvSpPr>
          <p:nvPr>
            <p:ph type="subTitle" idx="1"/>
          </p:nvPr>
        </p:nvSpPr>
        <p:spPr>
          <a:xfrm>
            <a:off x="500063" y="1785938"/>
            <a:ext cx="8358187" cy="4216400"/>
          </a:xfrm>
          <a:solidFill>
            <a:srgbClr val="339966"/>
          </a:solidFill>
          <a:ln algn="ctr"/>
        </p:spPr>
        <p:txBody>
          <a:bodyPr>
            <a:spAutoFit/>
          </a:bodyPr>
          <a:lstStyle/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600" dirty="0" smtClean="0"/>
              <a:t>	Развивающее </a:t>
            </a:r>
            <a:r>
              <a:rPr lang="ru-RU" sz="2600" dirty="0"/>
              <a:t>обучение предполагает усвоение </a:t>
            </a:r>
            <a:r>
              <a:rPr lang="ru-RU" sz="2600" dirty="0" smtClean="0"/>
              <a:t>новых знаний</a:t>
            </a:r>
            <a:r>
              <a:rPr lang="ru-RU" sz="2600" dirty="0"/>
              <a:t>, формирование новых умений, расширение личного опыта. </a:t>
            </a: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600" dirty="0" smtClean="0"/>
              <a:t>	При </a:t>
            </a:r>
            <a:r>
              <a:rPr lang="ru-RU" sz="2600" dirty="0"/>
              <a:t>развивающем обучении меняется характер учебной деятельности ученика. Ученик самостоятельно ищет новые способы решения. Ему нужно применить знания в новой ситуации либо самостоятельно разработать алгоритм решения, новый </a:t>
            </a:r>
            <a:r>
              <a:rPr lang="ru-RU" sz="2600" dirty="0" smtClean="0"/>
              <a:t>способ.</a:t>
            </a:r>
            <a:endParaRPr lang="ru-RU" sz="2600" dirty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57200"/>
            <a:ext cx="8563004" cy="54290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Развивающее обучение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73038" lvl="1" indent="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	Главная цель </a:t>
            </a:r>
            <a:r>
              <a:rPr lang="ru-RU" i="1" dirty="0" smtClean="0"/>
              <a:t>концепции развивающего обучения </a:t>
            </a:r>
            <a:r>
              <a:rPr lang="ru-RU" dirty="0" smtClean="0"/>
              <a:t>состоит в том, чтобы подготовить учащихся к самостоятельному усвоению знаний, поиску истины. </a:t>
            </a:r>
          </a:p>
          <a:p>
            <a:pPr marL="173038" lvl="1" indent="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	Основой такого обучения является продуктивная деятельность учащихся, осуществляемая в «зоне ближайшего развития». 	</a:t>
            </a:r>
          </a:p>
          <a:p>
            <a:pPr marL="173038" lvl="1" indent="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	Зона ближайшего развития учащихся вызывает появление личностных новообразований как в содержательной стороне психики, так и в сфере способов деятельности и характера поведения.</a:t>
            </a:r>
          </a:p>
          <a:p>
            <a:pPr marL="173038" lvl="1" indent="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57200"/>
            <a:ext cx="8563004" cy="54290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Развивающее обучение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2048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3038" lvl="1" indent="0" algn="just" eaLnBrk="1" hangingPunct="1">
              <a:buFont typeface="Wingdings 2" pitchFamily="18" charset="2"/>
              <a:buNone/>
            </a:pPr>
            <a:r>
              <a:rPr lang="ru-RU" smtClean="0"/>
              <a:t>	Теория развивающего обучения берет свое начало в работах И.Г. Песталоцци, К.Д. Ушинского и др. </a:t>
            </a:r>
          </a:p>
          <a:p>
            <a:pPr marL="173038" lvl="1" indent="0" algn="just" eaLnBrk="1" hangingPunct="1">
              <a:buFont typeface="Wingdings 2" pitchFamily="18" charset="2"/>
              <a:buNone/>
            </a:pPr>
            <a:r>
              <a:rPr lang="ru-RU" smtClean="0"/>
              <a:t>	Научное обоснование этой теории дано в трудах Л.С. Выготского. Развивающее обучение есть продуктивная реализация принципа опережающего развития обучения.  </a:t>
            </a:r>
            <a:br>
              <a:rPr lang="ru-RU" smtClean="0"/>
            </a:br>
            <a:r>
              <a:rPr lang="ru-RU" smtClean="0"/>
              <a:t>Термин "развивающее обучение" обязан своим происхождением В.В. Давыдову</a:t>
            </a:r>
            <a:br>
              <a:rPr lang="ru-RU" smtClean="0"/>
            </a:b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57200"/>
            <a:ext cx="8563004" cy="54290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Развивающее обучение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21506" name="Содержимое 2"/>
          <p:cNvSpPr>
            <a:spLocks noGrp="1"/>
          </p:cNvSpPr>
          <p:nvPr>
            <p:ph idx="1"/>
          </p:nvPr>
        </p:nvSpPr>
        <p:spPr>
          <a:xfrm>
            <a:off x="304800" y="1214438"/>
            <a:ext cx="8686800" cy="4865687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mtClean="0"/>
              <a:t>		</a:t>
            </a:r>
            <a:r>
              <a:rPr lang="ru-RU" sz="2800" smtClean="0"/>
              <a:t>Основу системы развивающего обучения по Л.В. Занкову составляют следующие взаимосвязанные принципы: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2800" smtClean="0"/>
              <a:t> </a:t>
            </a:r>
          </a:p>
          <a:p>
            <a:pPr eaLnBrk="1" hangingPunct="1"/>
            <a:endParaRPr lang="ru-RU" sz="4000" smtClean="0"/>
          </a:p>
          <a:p>
            <a:pPr marL="173038" lvl="1" indent="0" algn="just" eaLnBrk="1" hangingPunct="1">
              <a:buFont typeface="Wingdings 2" pitchFamily="18" charset="2"/>
              <a:buNone/>
            </a:pPr>
            <a:endParaRPr lang="ru-RU" smtClean="0"/>
          </a:p>
        </p:txBody>
      </p:sp>
      <p:sp>
        <p:nvSpPr>
          <p:cNvPr id="4" name="Прямоугольник с двумя вырезанными противолежащими углами 3"/>
          <p:cNvSpPr/>
          <p:nvPr/>
        </p:nvSpPr>
        <p:spPr>
          <a:xfrm>
            <a:off x="285750" y="2928938"/>
            <a:ext cx="2000250" cy="1571625"/>
          </a:xfrm>
          <a:prstGeom prst="snip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принцип обучения на высоком уровне трудности</a:t>
            </a:r>
          </a:p>
        </p:txBody>
      </p:sp>
      <p:sp>
        <p:nvSpPr>
          <p:cNvPr id="5" name="Прямоугольник с двумя вырезанными противолежащими углами 4"/>
          <p:cNvSpPr/>
          <p:nvPr/>
        </p:nvSpPr>
        <p:spPr>
          <a:xfrm>
            <a:off x="1357313" y="4714875"/>
            <a:ext cx="2071687" cy="1500188"/>
          </a:xfrm>
          <a:prstGeom prst="snip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принцип ведущей роли теоретических знаний</a:t>
            </a:r>
          </a:p>
        </p:txBody>
      </p:sp>
      <p:sp>
        <p:nvSpPr>
          <p:cNvPr id="6" name="Прямоугольник с двумя вырезанными противолежащими углами 5"/>
          <p:cNvSpPr/>
          <p:nvPr/>
        </p:nvSpPr>
        <p:spPr>
          <a:xfrm>
            <a:off x="3500438" y="3214688"/>
            <a:ext cx="1857375" cy="1571625"/>
          </a:xfrm>
          <a:prstGeom prst="snip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принцип осознания учащимися  процесса учения</a:t>
            </a:r>
          </a:p>
        </p:txBody>
      </p:sp>
      <p:sp>
        <p:nvSpPr>
          <p:cNvPr id="7" name="Прямоугольник с двумя вырезанными противолежащими углами 6"/>
          <p:cNvSpPr/>
          <p:nvPr/>
        </p:nvSpPr>
        <p:spPr>
          <a:xfrm>
            <a:off x="5357813" y="4929188"/>
            <a:ext cx="2000250" cy="1643062"/>
          </a:xfrm>
          <a:prstGeom prst="snip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принцип работы над развитием всех учащихся</a:t>
            </a:r>
          </a:p>
        </p:txBody>
      </p:sp>
      <p:sp>
        <p:nvSpPr>
          <p:cNvPr id="8" name="Прямоугольник с двумя вырезанными противолежащими углами 7"/>
          <p:cNvSpPr/>
          <p:nvPr/>
        </p:nvSpPr>
        <p:spPr>
          <a:xfrm>
            <a:off x="6786563" y="3143250"/>
            <a:ext cx="2214562" cy="1714500"/>
          </a:xfrm>
          <a:prstGeom prst="snip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принцип продвижения в изучении материала быстрым темпом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57200"/>
            <a:ext cx="8563004" cy="54290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Развивающее обучение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14438"/>
            <a:ext cx="8686800" cy="5429250"/>
          </a:xfrm>
        </p:spPr>
        <p:txBody>
          <a:bodyPr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		</a:t>
            </a:r>
            <a:endParaRPr lang="ru-RU" sz="28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/>
              <a:t>     	</a:t>
            </a:r>
            <a:r>
              <a:rPr lang="ru-RU" sz="3300" dirty="0" smtClean="0"/>
              <a:t>Технология развивающего обучения (РО) направлена на целостное гармоничное развитие личности, где проявляется вся совокупность ее качеств: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/>
              <a:t>.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20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0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000" dirty="0" smtClean="0"/>
              <a:t>В современной педагогике все группы качеств личности: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000" dirty="0" smtClean="0"/>
              <a:t>ЗУН - знания, умения, навыки;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000" dirty="0" smtClean="0"/>
              <a:t>СУД - способы умственных действий;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000" dirty="0" smtClean="0"/>
              <a:t>СУМ - самоуправляющие механизмы личности;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000" dirty="0" smtClean="0"/>
              <a:t>СЭН - эмоционально-нравственная сфера;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000" dirty="0" smtClean="0"/>
              <a:t>СДП - деятельностно-практическая среда. </a:t>
            </a:r>
            <a:endParaRPr lang="ru-RU" sz="2800" dirty="0" smtClean="0"/>
          </a:p>
        </p:txBody>
      </p:sp>
      <p:sp>
        <p:nvSpPr>
          <p:cNvPr id="11" name="Блок-схема: альтернативный процесс 10"/>
          <p:cNvSpPr/>
          <p:nvPr/>
        </p:nvSpPr>
        <p:spPr>
          <a:xfrm>
            <a:off x="642938" y="3571875"/>
            <a:ext cx="7358062" cy="714375"/>
          </a:xfrm>
          <a:prstGeom prst="flowChartAlternateProcess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РО = ЗУН + СУД + СУМ + СЭН + СДП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534</TotalTime>
  <Words>1994</Words>
  <PresentationFormat>Экран (4:3)</PresentationFormat>
  <Paragraphs>201</Paragraphs>
  <Slides>38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9</vt:i4>
      </vt:variant>
      <vt:variant>
        <vt:lpstr>Заголовки слайдов</vt:lpstr>
      </vt:variant>
      <vt:variant>
        <vt:i4>38</vt:i4>
      </vt:variant>
    </vt:vector>
  </HeadingPairs>
  <TitlesOfParts>
    <vt:vector size="53" baseType="lpstr">
      <vt:lpstr>Arial</vt:lpstr>
      <vt:lpstr>Franklin Gothic Medium</vt:lpstr>
      <vt:lpstr>Franklin Gothic Book</vt:lpstr>
      <vt:lpstr>Wingdings 2</vt:lpstr>
      <vt:lpstr>Calibri</vt:lpstr>
      <vt:lpstr>Times New Roman</vt:lpstr>
      <vt:lpstr>Трек</vt:lpstr>
      <vt:lpstr>Трек</vt:lpstr>
      <vt:lpstr>Трек</vt:lpstr>
      <vt:lpstr>Трек</vt:lpstr>
      <vt:lpstr>Трек</vt:lpstr>
      <vt:lpstr>Трек</vt:lpstr>
      <vt:lpstr>Трек</vt:lpstr>
      <vt:lpstr>Трек</vt:lpstr>
      <vt:lpstr>Трек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Современные теории и концепции обучения</dc:title>
  <dc:creator>Оля</dc:creator>
  <cp:lastModifiedBy>Владимир</cp:lastModifiedBy>
  <cp:revision>55</cp:revision>
  <dcterms:created xsi:type="dcterms:W3CDTF">2013-04-16T04:54:52Z</dcterms:created>
  <dcterms:modified xsi:type="dcterms:W3CDTF">2014-05-01T18:46:49Z</dcterms:modified>
</cp:coreProperties>
</file>