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1" r:id="rId3"/>
    <p:sldId id="282" r:id="rId4"/>
    <p:sldId id="256" r:id="rId5"/>
    <p:sldId id="286" r:id="rId6"/>
    <p:sldId id="287" r:id="rId7"/>
    <p:sldId id="288" r:id="rId8"/>
    <p:sldId id="262" r:id="rId9"/>
    <p:sldId id="289" r:id="rId10"/>
    <p:sldId id="290" r:id="rId11"/>
    <p:sldId id="291" r:id="rId12"/>
    <p:sldId id="284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663300"/>
    <a:srgbClr val="FF9933"/>
    <a:srgbClr val="006600"/>
    <a:srgbClr val="008000"/>
    <a:srgbClr val="33CC33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D0B7-4BA9-4A51-B79E-F0DE95FD4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F68A5-4D12-44A9-92DA-0B1960446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C7884-398C-4BC7-A98F-142AAFF7C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7F6B-DC85-4C3B-9460-8E9325B72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E263-0C25-4657-8B14-A8B117C47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28DF-BCBA-4597-80AF-02352137D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5235-7230-4E82-8F09-1A69164F0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E148-4F7E-43E4-BD77-A307CF14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43EF-D184-4F72-B21C-DE36D91B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D7F2-84EB-445B-9CE9-28F34B56C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1750-5332-4686-931D-FD1548EE2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DB60-619F-48CF-8BD1-0772AB6F6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33"/>
            </a:gs>
            <a:gs pos="100000">
              <a:srgbClr val="006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DBCC219-CD70-4245-8935-012A23A9D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 advTm="100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motion_f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14972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ЭМОЦИОНАЛЬНОЕ ВЫГОРАНИЕ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 стадия – РЕЗИСТЕНЦИЯ (замещение)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ru-RU" sz="2000" smtClean="0"/>
              <a:t>состояние проявляется на уровне эмоций.</a:t>
            </a:r>
          </a:p>
          <a:p>
            <a:r>
              <a:rPr lang="ru-RU" sz="2000" smtClean="0"/>
              <a:t>Эмоциональная сфера начинает производить негативную энергию.</a:t>
            </a:r>
          </a:p>
          <a:p>
            <a:r>
              <a:rPr lang="ru-RU" sz="2000" smtClean="0"/>
              <a:t>Возникает недоброжелательное отношение к людям, с которыми приходится общаться каждый день: они раздражают, злят. </a:t>
            </a:r>
          </a:p>
          <a:p>
            <a:r>
              <a:rPr lang="ru-RU" sz="2000" smtClean="0"/>
              <a:t>Происходит  неосознанное отстранение от коллег, детей</a:t>
            </a:r>
          </a:p>
          <a:p>
            <a:r>
              <a:rPr lang="ru-RU" sz="2000" smtClean="0"/>
              <a:t>Стремление выполнять только минимум работы.</a:t>
            </a:r>
          </a:p>
          <a:p>
            <a:pPr>
              <a:buFontTx/>
              <a:buNone/>
            </a:pPr>
            <a:endParaRPr lang="ru-RU" sz="2000" smtClean="0"/>
          </a:p>
          <a:p>
            <a:r>
              <a:rPr lang="ru-RU" smtClean="0"/>
              <a:t>ФОРМИРОВАНИЕ </a:t>
            </a:r>
          </a:p>
          <a:p>
            <a:pPr>
              <a:buFontTx/>
              <a:buNone/>
            </a:pPr>
            <a:r>
              <a:rPr lang="ru-RU" smtClean="0"/>
              <a:t>СМЫСЛОВЫХ БАРЬЕРОВ </a:t>
            </a:r>
          </a:p>
        </p:txBody>
      </p:sp>
      <p:pic>
        <p:nvPicPr>
          <p:cNvPr id="23555" name="Picture 5" descr="3392722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050" y="3829050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 стадия - ИСТОЩЕНИЕ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 Больше нет эмоций, сил, воли…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 Работа делается на автопилоте.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Появляются резкость, озлобленность, грубость, отстраненность, замкнутость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 Переоценка профессиональных ценностей.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Появляются постоянные конфликты. Кажется, что к вам относятся гораздо хуже – мнимость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Невозможность отвлекаться от негативных обсуждений и мыслей (постоянное возвращение к ним)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>
              <a:lnSpc>
                <a:spcPct val="80000"/>
              </a:lnSpc>
            </a:pPr>
            <a:endParaRPr lang="ru-RU" sz="1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ПРОФЕССИОНАЛЬНАЯ ДЕФОРМАЦИЯ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СТРУКТУРНЫЕ ИЗМЕНЕНИЯ ЛИЧНОСТИ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СИСТЕМАТИЧЕСКИЕ БОЛЕЗНИ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smtClean="0"/>
          </a:p>
        </p:txBody>
      </p:sp>
      <p:pic>
        <p:nvPicPr>
          <p:cNvPr id="24579" name="Picture 5" descr="74695836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716338"/>
            <a:ext cx="2954338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Направления работы по преодолению эмоционального выгорания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Ø"/>
            </a:pPr>
            <a:r>
              <a:rPr lang="ru-RU" sz="2800" smtClean="0"/>
              <a:t>СНЯТИЕ ЭМОЦИОНАЛЬНОГО И НЕРВНО-ПСИХИЧЕСКОГО НАПРЯЖЕНИЯ</a:t>
            </a:r>
          </a:p>
          <a:p>
            <a:pPr marL="609600" indent="-609600">
              <a:buFont typeface="Wingdings" pitchFamily="2" charset="2"/>
              <a:buChar char="Ø"/>
            </a:pPr>
            <a:endParaRPr lang="ru-RU" sz="2800" smtClean="0"/>
          </a:p>
          <a:p>
            <a:pPr marL="609600" indent="-609600">
              <a:buFont typeface="Wingdings" pitchFamily="2" charset="2"/>
              <a:buChar char="Ø"/>
            </a:pPr>
            <a:r>
              <a:rPr lang="ru-RU" sz="2800" smtClean="0"/>
              <a:t>РЕФЛЕКСИВНЫЕ ПРАКТИКИ</a:t>
            </a:r>
          </a:p>
          <a:p>
            <a:pPr marL="609600" indent="-609600">
              <a:buFont typeface="Wingdings" pitchFamily="2" charset="2"/>
              <a:buChar char="Ø"/>
            </a:pPr>
            <a:endParaRPr lang="ru-RU" sz="2800" smtClean="0"/>
          </a:p>
          <a:p>
            <a:pPr marL="609600" indent="-609600">
              <a:buFont typeface="Wingdings" pitchFamily="2" charset="2"/>
              <a:buChar char="Ø"/>
            </a:pPr>
            <a:r>
              <a:rPr lang="ru-RU" sz="2800" smtClean="0"/>
              <a:t>ТРЕНИРОВКА НС – РЕГУЛЯЦИЯ ВОЗБУЖДЕНИЯ И ТОРМОЖЕНИЯ</a:t>
            </a:r>
          </a:p>
          <a:p>
            <a:pPr marL="609600" indent="-609600">
              <a:buFont typeface="Wingdings" pitchFamily="2" charset="2"/>
              <a:buChar char="Ø"/>
            </a:pPr>
            <a:endParaRPr lang="ru-RU" sz="2800" smtClean="0"/>
          </a:p>
          <a:p>
            <a:pPr marL="609600" indent="-609600">
              <a:buFont typeface="Wingdings" pitchFamily="2" charset="2"/>
              <a:buChar char="Ø"/>
            </a:pPr>
            <a:r>
              <a:rPr lang="ru-RU" sz="2800" smtClean="0"/>
              <a:t>ПОЗИТИВНОЕ МЫШЛЕНИЕ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692150"/>
            <a:ext cx="8007350" cy="5403850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smtClean="0"/>
              <a:t>«Я грустил от того, </a:t>
            </a:r>
          </a:p>
          <a:p>
            <a:pPr>
              <a:buFontTx/>
              <a:buNone/>
            </a:pPr>
            <a:r>
              <a:rPr lang="ru-RU" sz="4800" smtClean="0"/>
              <a:t>что у меня не было обуви</a:t>
            </a:r>
          </a:p>
          <a:p>
            <a:pPr>
              <a:buFontTx/>
              <a:buNone/>
            </a:pPr>
            <a:r>
              <a:rPr lang="ru-RU" sz="4800" smtClean="0"/>
              <a:t>До тех пор, пока не увидел на улице</a:t>
            </a:r>
          </a:p>
          <a:p>
            <a:pPr>
              <a:buFontTx/>
              <a:buNone/>
            </a:pPr>
            <a:r>
              <a:rPr lang="ru-RU" sz="4800" smtClean="0"/>
              <a:t>Человека, у которого не было ног».</a:t>
            </a:r>
          </a:p>
          <a:p>
            <a:pPr>
              <a:buFontTx/>
              <a:buNone/>
            </a:pPr>
            <a:endParaRPr lang="ru-RU" sz="4800" smtClean="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1349513994_73_75331-BDB7-3E9A-65B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68638"/>
            <a:ext cx="4176713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оценкам Всемирной организации здравоохранения</a:t>
            </a:r>
            <a:r>
              <a:rPr lang="ru-RU" smtClean="0"/>
              <a:t> 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995738" y="3500438"/>
            <a:ext cx="37449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148263" y="2997200"/>
            <a:ext cx="36734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/>
              <a:t>к 2020 году депрессия выйдет на первое место в мире в структуре заболеваемости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16394" grpId="0"/>
      <p:bldP spid="163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ЭМОЦИОНАЛЬНОЕ ВЫГОРАНИЕ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/>
              <a:t>Это выработанный личностью механизм психологической защиты в форме полного или частичного исключения эмоций». </a:t>
            </a:r>
          </a:p>
          <a:p>
            <a:pPr>
              <a:buFontTx/>
              <a:buNone/>
            </a:pPr>
            <a:endParaRPr lang="ru-RU" sz="2800" smtClean="0"/>
          </a:p>
          <a:p>
            <a:r>
              <a:rPr lang="ru-RU" sz="2800" smtClean="0"/>
              <a:t>Это ответная реакция на длительные профессиональные стрессы, возникающие в межличностных коммуникациях. </a:t>
            </a:r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6613"/>
            <a:ext cx="6840538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ГРУППЫ СИМПТОМОВ ЭМОЦИОНАЛЬНОГО ВЫГОРАНИЯ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28775"/>
            <a:ext cx="8007350" cy="4895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/>
              <a:t> 1. ПСИХОФИЗИЧЕСКИЕ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1800" smtClean="0"/>
              <a:t>чувство постоянной, не проходящей усталости (симптом хронической усталости);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ощущение истощения;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отсутствие  любопытства или страха на опасную ситуацию;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общая слабость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частые беспричинные головные боли;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постоянные расстройства желудочно-кишечного тракта;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резкая потеря или резкое увеличение веса;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полная или частичная бессонница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постоянное сонливое состояние и желание спать в течение всего дня;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одышка при физической или эмоциональной нагрузке;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ухудшение зрения, слуха, обоняния и осязания, потеря внутренних, телесных ощущений.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8007350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2. СОЦИАЛЬНО-ПСИХОЛОГИЧЕСКИЕ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</a:pPr>
            <a:r>
              <a:rPr lang="ru-RU" sz="2800" smtClean="0"/>
              <a:t>безразличие, скука, пассивность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повышенная раздражительность на незначительные события;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частые нервные срывы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постоянное переживание негативных эмоций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чувство неосознанного беспокойства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чувство гиперответственности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общая негативная установка на перспективы («как ни старайся, все равно ничего не получится»).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33375"/>
            <a:ext cx="8007350" cy="57626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3. ПОВЕДЕНЧЕСКИЕ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90000"/>
              </a:lnSpc>
            </a:pPr>
            <a:r>
              <a:rPr lang="ru-RU" sz="2800" smtClean="0"/>
              <a:t>ощущение, что работа становится все тяжелее и труднее;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заметное изменение режима рабочего дня;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постоянно берете работу домой, но дома ее не делаете;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снижение энтузиазма, безразличие к результатам;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невыполнение важных, приоритетных задач и «застревание» на мелких деталях;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дистанциированность от сотрудников, учеников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838200" y="333375"/>
            <a:ext cx="800735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/>
              <a:t>ПОКАЗАТЕЛИ ПСИХОЛОГИЧЕСКОГО ЗДОРОВЬЯ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endParaRPr lang="ru-RU" sz="2800"/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Интерес к самому себе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Общественный интерес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Самоуправление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Фрустрационная устойчивость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Гибкость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Спокойное принятие неустойчивости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Творчество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Научное мышление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Принятие себя 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Оправданный риск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/>
              <a:t>Длительный гедонизм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</a:pPr>
            <a:endParaRPr lang="ru-RU" sz="2400"/>
          </a:p>
        </p:txBody>
      </p:sp>
    </p:spTree>
  </p:cSld>
  <p:clrMapOvr>
    <a:masterClrMapping/>
  </p:clrMapOvr>
  <p:transition spd="slow" advTm="6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ru-RU" smtClean="0"/>
              <a:t>Как определить свое эмоциональное состояние?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1. СТАДИЯ - НАПРЯЖЕНИЕ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Начинается, как правило, настолько тихо, что не всегда можно заметить ее появление.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Приглушаются эмоции, ощущается неудовлетворенность собой или  безразличие к тому, что было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ярким ранее.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Необъяснимые головные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боли и боли в спине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Бесконечные простуды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и бессонница.</a:t>
            </a:r>
          </a:p>
        </p:txBody>
      </p:sp>
      <p:pic>
        <p:nvPicPr>
          <p:cNvPr id="22531" name="Picture 5" descr="9866200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838" y="3906838"/>
            <a:ext cx="29511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399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Оформление по умолчанию</vt:lpstr>
      <vt:lpstr>ЭМОЦИОНАЛЬНОЕ ВЫГОРАНИЕ</vt:lpstr>
      <vt:lpstr>По оценкам Всемирной организации здравоохранения </vt:lpstr>
      <vt:lpstr>ЭМОЦИОНАЛЬНОЕ ВЫГОРАНИЕ</vt:lpstr>
      <vt:lpstr>Слайд 4</vt:lpstr>
      <vt:lpstr>ГРУППЫ СИМПТОМОВ ЭМОЦИОНАЛЬНОГО ВЫГОРАНИЯ</vt:lpstr>
      <vt:lpstr>Слайд 6</vt:lpstr>
      <vt:lpstr>Слайд 7</vt:lpstr>
      <vt:lpstr>Слайд 8</vt:lpstr>
      <vt:lpstr>Как определить свое эмоциональное состояние?</vt:lpstr>
      <vt:lpstr>2 стадия – РЕЗИСТЕНЦИЯ (замещение)</vt:lpstr>
      <vt:lpstr>3 стадия - ИСТОЩЕНИЕ</vt:lpstr>
      <vt:lpstr>Направления работы по преодолению эмоционального выгорания</vt:lpstr>
      <vt:lpstr>Слайд 13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</dc:title>
  <dc:creator>Customer</dc:creator>
  <cp:lastModifiedBy>Владимир</cp:lastModifiedBy>
  <cp:revision>9</cp:revision>
  <dcterms:created xsi:type="dcterms:W3CDTF">2009-03-21T19:40:36Z</dcterms:created>
  <dcterms:modified xsi:type="dcterms:W3CDTF">2014-05-01T18:36:37Z</dcterms:modified>
</cp:coreProperties>
</file>