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2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87"/>
  </p:notesMasterIdLst>
  <p:sldIdLst>
    <p:sldId id="261" r:id="rId2"/>
    <p:sldId id="262" r:id="rId3"/>
    <p:sldId id="436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1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  <p:sldId id="467" r:id="rId28"/>
    <p:sldId id="471" r:id="rId29"/>
    <p:sldId id="472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82" r:id="rId40"/>
    <p:sldId id="483" r:id="rId41"/>
    <p:sldId id="484" r:id="rId42"/>
    <p:sldId id="485" r:id="rId43"/>
    <p:sldId id="486" r:id="rId44"/>
    <p:sldId id="487" r:id="rId45"/>
    <p:sldId id="488" r:id="rId46"/>
    <p:sldId id="489" r:id="rId47"/>
    <p:sldId id="490" r:id="rId48"/>
    <p:sldId id="491" r:id="rId49"/>
    <p:sldId id="492" r:id="rId50"/>
    <p:sldId id="493" r:id="rId51"/>
    <p:sldId id="494" r:id="rId52"/>
    <p:sldId id="495" r:id="rId53"/>
    <p:sldId id="496" r:id="rId54"/>
    <p:sldId id="505" r:id="rId55"/>
    <p:sldId id="499" r:id="rId56"/>
    <p:sldId id="500" r:id="rId57"/>
    <p:sldId id="501" r:id="rId58"/>
    <p:sldId id="502" r:id="rId59"/>
    <p:sldId id="503" r:id="rId60"/>
    <p:sldId id="504" r:id="rId61"/>
    <p:sldId id="397" r:id="rId62"/>
    <p:sldId id="399" r:id="rId63"/>
    <p:sldId id="401" r:id="rId64"/>
    <p:sldId id="402" r:id="rId65"/>
    <p:sldId id="404" r:id="rId66"/>
    <p:sldId id="407" r:id="rId67"/>
    <p:sldId id="409" r:id="rId68"/>
    <p:sldId id="413" r:id="rId69"/>
    <p:sldId id="414" r:id="rId70"/>
    <p:sldId id="415" r:id="rId71"/>
    <p:sldId id="416" r:id="rId72"/>
    <p:sldId id="417" r:id="rId73"/>
    <p:sldId id="418" r:id="rId74"/>
    <p:sldId id="419" r:id="rId75"/>
    <p:sldId id="420" r:id="rId76"/>
    <p:sldId id="421" r:id="rId77"/>
    <p:sldId id="422" r:id="rId78"/>
    <p:sldId id="423" r:id="rId79"/>
    <p:sldId id="424" r:id="rId80"/>
    <p:sldId id="425" r:id="rId81"/>
    <p:sldId id="426" r:id="rId82"/>
    <p:sldId id="428" r:id="rId83"/>
    <p:sldId id="433" r:id="rId84"/>
    <p:sldId id="434" r:id="rId85"/>
    <p:sldId id="435" r:id="rId8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ovin" initials="G" lastIdx="3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F4B"/>
    <a:srgbClr val="025B94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77" d="100"/>
          <a:sy n="77" d="100"/>
        </p:scale>
        <p:origin x="-82" y="-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5T15:10:04.295" idx="27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5T15:10:04.295" idx="28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5T15:10:04.295" idx="29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2T15:06:48.521" idx="30">
    <p:pos x="9017" y="5928"/>
    <p:text>(работники по обеспечению охраны образовательных организаций)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5T15:10:04.295" idx="31">
    <p:pos x="2174" y="5242"/>
    <p:text>Приказ МинобрнаукиРоссии от 9 января 2017 г. № 5 «Об утверждении единого расписания и продолжительности проведения единого государственного экзамена по каждому учебному предмету, перечня средств обучения и воспитания, используемых при его проведении в 2017 году»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2T15:10:51.307" idx="32">
    <p:pos x="6860" y="3812"/>
    <p:text>ГИА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12T15:10:51.307" idx="33">
    <p:pos x="6860" y="3812"/>
    <p:text>ГИА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50A7C1-31B5-4016-BCB1-7321428BF4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023EF-7607-41C2-8609-88C25AB14D6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Сработал металлоискатель при входе участника ГИА </a:t>
          </a:r>
          <a:br>
            <a:rPr lang="ru-RU" dirty="0" smtClean="0">
              <a:latin typeface="Calibri" pitchFamily="34" charset="0"/>
              <a:cs typeface="Calibri" pitchFamily="34" charset="0"/>
            </a:rPr>
          </a:br>
          <a:r>
            <a:rPr lang="ru-RU" dirty="0" smtClean="0">
              <a:latin typeface="Calibri" pitchFamily="34" charset="0"/>
              <a:cs typeface="Calibri" pitchFamily="34" charset="0"/>
            </a:rPr>
            <a:t>в ППЭ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3E0203D-251F-449D-BE6B-C7BA8598D98C}" type="par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AF22AAB-4991-4AC6-A944-F57168C2D8AB}" type="sib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2EA1466-5986-4E39-B43D-6BCD05C4906F}">
      <dgm:prSet phldrT="[Текст]"/>
      <dgm:spPr/>
      <dgm:t>
        <a:bodyPr/>
        <a:lstStyle/>
        <a:p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Предложить участнику ГИА предъявить предмет, </a:t>
          </a:r>
          <a: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</a:b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на который сработал </a:t>
          </a:r>
          <a:r>
            <a:rPr lang="ru-RU" dirty="0" err="1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металлодетектор</a:t>
          </a:r>
          <a:endParaRPr lang="ru-RU" dirty="0">
            <a:solidFill>
              <a:srgbClr val="012F4B"/>
            </a:solidFill>
            <a:latin typeface="Calibri" pitchFamily="34" charset="0"/>
            <a:cs typeface="Calibri" pitchFamily="34" charset="0"/>
          </a:endParaRPr>
        </a:p>
      </dgm:t>
    </dgm:pt>
    <dgm:pt modelId="{08C1117B-A5CC-4307-8D6D-90567F3AFBB2}" type="par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70D5F6C-A878-4869-8E6B-9949A1F0F1C2}" type="sib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E91856C-D6C7-41C7-A12B-1BF29E48DE0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Отказ участника ГИА сдать обнаруженное металлоискателем запрещённое средство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D6FAA9F3-9C7A-4872-8029-892F40FBCA72}" type="par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D808DA9-5720-4178-9D83-20C060197F27}" type="sib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098988F-ABA9-4952-90BE-60DDF9FE17AE}">
      <dgm:prSet phldrT="[Текст]"/>
      <dgm:spPr/>
      <dgm:t>
        <a:bodyPr/>
        <a:lstStyle/>
        <a:p>
          <a:pPr marL="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 Составление акта </a:t>
          </a:r>
          <a: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</a:b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о не допуске участника ГИА, отказавшегося от сдачи запрещённого средства </a:t>
          </a:r>
          <a: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</a:b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(в свободной форме) руководителем ППЭ в 2-х экземплярах (с подписью участника ГИА)</a:t>
          </a:r>
          <a:endParaRPr lang="ru-RU" dirty="0">
            <a:solidFill>
              <a:srgbClr val="012F4B"/>
            </a:solidFill>
            <a:latin typeface="Calibri" pitchFamily="34" charset="0"/>
            <a:cs typeface="Calibri" pitchFamily="34" charset="0"/>
          </a:endParaRPr>
        </a:p>
      </dgm:t>
    </dgm:pt>
    <dgm:pt modelId="{07E84024-59FF-4DD2-BFF9-6D2E353AC470}" type="par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BB129C4-1650-41CE-9480-77C8539E17A8}" type="sib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D88389DC-D235-46B0-BF40-21F211BD0F55}">
      <dgm:prSet phldrT="[Текст]"/>
      <dgm:spPr/>
      <dgm:t>
        <a:bodyPr/>
        <a:lstStyle/>
        <a:p>
          <a:pPr marL="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dirty="0" err="1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Недопуск</a:t>
          </a: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 участника ГИА </a:t>
          </a:r>
          <a: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/>
          </a:r>
          <a:br>
            <a:rPr lang="en-US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</a:br>
          <a:r>
            <a:rPr lang="ru-RU" dirty="0" smtClean="0">
              <a:solidFill>
                <a:srgbClr val="012F4B"/>
              </a:solidFill>
              <a:latin typeface="Calibri" pitchFamily="34" charset="0"/>
              <a:cs typeface="Calibri" pitchFamily="34" charset="0"/>
            </a:rPr>
            <a:t>в ППЭ</a:t>
          </a:r>
          <a:endParaRPr lang="ru-RU" dirty="0">
            <a:solidFill>
              <a:srgbClr val="012F4B"/>
            </a:solidFill>
            <a:latin typeface="Calibri" pitchFamily="34" charset="0"/>
            <a:cs typeface="Calibri" pitchFamily="34" charset="0"/>
          </a:endParaRPr>
        </a:p>
      </dgm:t>
    </dgm:pt>
    <dgm:pt modelId="{12343C56-5819-4438-8D7D-E79317994551}" type="parTrans" cxnId="{BFD55767-C798-4631-B048-DB7B70DBF8E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4EB1FB80-35B8-4A93-B281-05A4B374C951}" type="sibTrans" cxnId="{BFD55767-C798-4631-B048-DB7B70DBF8E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68C4713-8679-46BF-8A86-5CAE306E2254}" type="pres">
      <dgm:prSet presAssocID="{EA50A7C1-31B5-4016-BCB1-7321428BF4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3E657-1F1F-445D-AB03-5A13B3F25E5F}" type="pres">
      <dgm:prSet presAssocID="{488023EF-7607-41C2-8609-88C25AB14D61}" presName="composite" presStyleCnt="0"/>
      <dgm:spPr/>
    </dgm:pt>
    <dgm:pt modelId="{AA29E034-E631-4534-8C0B-A8977C184199}" type="pres">
      <dgm:prSet presAssocID="{488023EF-7607-41C2-8609-88C25AB14D6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207DF-99E2-43D5-B218-2D316F4FCB97}" type="pres">
      <dgm:prSet presAssocID="{488023EF-7607-41C2-8609-88C25AB14D6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598E1-D520-4E6C-91C5-00A1F413FA0E}" type="pres">
      <dgm:prSet presAssocID="{FAF22AAB-4991-4AC6-A944-F57168C2D8AB}" presName="space" presStyleCnt="0"/>
      <dgm:spPr/>
    </dgm:pt>
    <dgm:pt modelId="{0885ED08-170A-4480-937B-B2840CBA9947}" type="pres">
      <dgm:prSet presAssocID="{2E91856C-D6C7-41C7-A12B-1BF29E48DE01}" presName="composite" presStyleCnt="0"/>
      <dgm:spPr/>
    </dgm:pt>
    <dgm:pt modelId="{48A92509-615F-4654-BEED-09306BE0090A}" type="pres">
      <dgm:prSet presAssocID="{2E91856C-D6C7-41C7-A12B-1BF29E48DE0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4FC89-8A96-4579-ACF7-22FEAD3D4C9F}" type="pres">
      <dgm:prSet presAssocID="{2E91856C-D6C7-41C7-A12B-1BF29E48DE0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03FF3B-6300-4363-B831-51A0484F334D}" type="presOf" srcId="{D88389DC-D235-46B0-BF40-21F211BD0F55}" destId="{FD74FC89-8A96-4579-ACF7-22FEAD3D4C9F}" srcOrd="0" destOrd="1" presId="urn:microsoft.com/office/officeart/2005/8/layout/hList1"/>
    <dgm:cxn modelId="{378B2E47-E6B7-4D8C-A8EF-A304E658E236}" srcId="{EA50A7C1-31B5-4016-BCB1-7321428BF407}" destId="{2E91856C-D6C7-41C7-A12B-1BF29E48DE01}" srcOrd="1" destOrd="0" parTransId="{D6FAA9F3-9C7A-4872-8029-892F40FBCA72}" sibTransId="{6D808DA9-5720-4178-9D83-20C060197F27}"/>
    <dgm:cxn modelId="{E62B5C13-EA0A-42B4-B10B-DC147EF8DFD4}" srcId="{2E91856C-D6C7-41C7-A12B-1BF29E48DE01}" destId="{1098988F-ABA9-4952-90BE-60DDF9FE17AE}" srcOrd="0" destOrd="0" parTransId="{07E84024-59FF-4DD2-BFF9-6D2E353AC470}" sibTransId="{1BB129C4-1650-41CE-9480-77C8539E17A8}"/>
    <dgm:cxn modelId="{790BE244-F555-4B02-B8EB-CCE71050006B}" type="presOf" srcId="{488023EF-7607-41C2-8609-88C25AB14D61}" destId="{AA29E034-E631-4534-8C0B-A8977C184199}" srcOrd="0" destOrd="0" presId="urn:microsoft.com/office/officeart/2005/8/layout/hList1"/>
    <dgm:cxn modelId="{384A1607-1F16-4AED-9600-8C4B1FFBE93F}" type="presOf" srcId="{2E91856C-D6C7-41C7-A12B-1BF29E48DE01}" destId="{48A92509-615F-4654-BEED-09306BE0090A}" srcOrd="0" destOrd="0" presId="urn:microsoft.com/office/officeart/2005/8/layout/hList1"/>
    <dgm:cxn modelId="{BFD55767-C798-4631-B048-DB7B70DBF8E2}" srcId="{2E91856C-D6C7-41C7-A12B-1BF29E48DE01}" destId="{D88389DC-D235-46B0-BF40-21F211BD0F55}" srcOrd="1" destOrd="0" parTransId="{12343C56-5819-4438-8D7D-E79317994551}" sibTransId="{4EB1FB80-35B8-4A93-B281-05A4B374C951}"/>
    <dgm:cxn modelId="{A5293124-0BA5-4058-9FF6-BAA8CED72E2D}" srcId="{488023EF-7607-41C2-8609-88C25AB14D61}" destId="{92EA1466-5986-4E39-B43D-6BCD05C4906F}" srcOrd="0" destOrd="0" parTransId="{08C1117B-A5CC-4307-8D6D-90567F3AFBB2}" sibTransId="{370D5F6C-A878-4869-8E6B-9949A1F0F1C2}"/>
    <dgm:cxn modelId="{E10A1EB1-266C-4201-96BD-5395FB19B59D}" type="presOf" srcId="{1098988F-ABA9-4952-90BE-60DDF9FE17AE}" destId="{FD74FC89-8A96-4579-ACF7-22FEAD3D4C9F}" srcOrd="0" destOrd="0" presId="urn:microsoft.com/office/officeart/2005/8/layout/hList1"/>
    <dgm:cxn modelId="{545515ED-1A60-45C5-A1F9-4AB7EEDB07D0}" type="presOf" srcId="{EA50A7C1-31B5-4016-BCB1-7321428BF407}" destId="{368C4713-8679-46BF-8A86-5CAE306E2254}" srcOrd="0" destOrd="0" presId="urn:microsoft.com/office/officeart/2005/8/layout/hList1"/>
    <dgm:cxn modelId="{2805CFC0-4F7E-487B-9152-1457D1BA6152}" srcId="{EA50A7C1-31B5-4016-BCB1-7321428BF407}" destId="{488023EF-7607-41C2-8609-88C25AB14D61}" srcOrd="0" destOrd="0" parTransId="{03E0203D-251F-449D-BE6B-C7BA8598D98C}" sibTransId="{FAF22AAB-4991-4AC6-A944-F57168C2D8AB}"/>
    <dgm:cxn modelId="{AB692016-DFC1-4B44-9199-89DEC93B36BB}" type="presOf" srcId="{92EA1466-5986-4E39-B43D-6BCD05C4906F}" destId="{18D207DF-99E2-43D5-B218-2D316F4FCB97}" srcOrd="0" destOrd="0" presId="urn:microsoft.com/office/officeart/2005/8/layout/hList1"/>
    <dgm:cxn modelId="{46F746A9-BC08-4C4C-A678-CAD69C5893B2}" type="presParOf" srcId="{368C4713-8679-46BF-8A86-5CAE306E2254}" destId="{4E83E657-1F1F-445D-AB03-5A13B3F25E5F}" srcOrd="0" destOrd="0" presId="urn:microsoft.com/office/officeart/2005/8/layout/hList1"/>
    <dgm:cxn modelId="{09D1C9C4-C3BF-4ADC-877F-F0BEF8CD3863}" type="presParOf" srcId="{4E83E657-1F1F-445D-AB03-5A13B3F25E5F}" destId="{AA29E034-E631-4534-8C0B-A8977C184199}" srcOrd="0" destOrd="0" presId="urn:microsoft.com/office/officeart/2005/8/layout/hList1"/>
    <dgm:cxn modelId="{F82E4AF8-36DA-4C23-A0F7-51C241B9F0BD}" type="presParOf" srcId="{4E83E657-1F1F-445D-AB03-5A13B3F25E5F}" destId="{18D207DF-99E2-43D5-B218-2D316F4FCB97}" srcOrd="1" destOrd="0" presId="urn:microsoft.com/office/officeart/2005/8/layout/hList1"/>
    <dgm:cxn modelId="{55532372-5627-4832-B40C-F0A7889BD709}" type="presParOf" srcId="{368C4713-8679-46BF-8A86-5CAE306E2254}" destId="{63E598E1-D520-4E6C-91C5-00A1F413FA0E}" srcOrd="1" destOrd="0" presId="urn:microsoft.com/office/officeart/2005/8/layout/hList1"/>
    <dgm:cxn modelId="{D644FEFD-CDDB-43F8-8124-153F6D630EFA}" type="presParOf" srcId="{368C4713-8679-46BF-8A86-5CAE306E2254}" destId="{0885ED08-170A-4480-937B-B2840CBA9947}" srcOrd="2" destOrd="0" presId="urn:microsoft.com/office/officeart/2005/8/layout/hList1"/>
    <dgm:cxn modelId="{85D809DC-9F9C-4A9B-A369-FAAA930E1B54}" type="presParOf" srcId="{0885ED08-170A-4480-937B-B2840CBA9947}" destId="{48A92509-615F-4654-BEED-09306BE0090A}" srcOrd="0" destOrd="0" presId="urn:microsoft.com/office/officeart/2005/8/layout/hList1"/>
    <dgm:cxn modelId="{CCCC4B30-E9DB-42D9-8F73-AA4087FBC699}" type="presParOf" srcId="{0885ED08-170A-4480-937B-B2840CBA9947}" destId="{FD74FC89-8A96-4579-ACF7-22FEAD3D4C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50A7C1-31B5-4016-BCB1-7321428BF4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023EF-7607-41C2-8609-88C25AB14D6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Отсутствие в списках автоматизированного распределения участников ГИА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3E0203D-251F-449D-BE6B-C7BA8598D98C}" type="par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AF22AAB-4991-4AC6-A944-F57168C2D8AB}" type="sibTrans" cxnId="{2805CFC0-4F7E-487B-9152-1457D1BA615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2EA1466-5986-4E39-B43D-6BCD05C4906F}">
      <dgm:prSet phldrT="[Текст]"/>
      <dgm:spPr/>
      <dgm:t>
        <a:bodyPr/>
        <a:lstStyle/>
        <a:p>
          <a:r>
            <a:rPr lang="ru-RU" dirty="0" err="1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Недопуск</a:t>
          </a: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 участника ГИА </a:t>
          </a:r>
          <a:b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</a:b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в ППЭ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8C1117B-A5CC-4307-8D6D-90567F3AFBB2}" type="par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70D5F6C-A878-4869-8E6B-9949A1F0F1C2}" type="sibTrans" cxnId="{A5293124-0BA5-4058-9FF6-BAA8CED72E2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E91856C-D6C7-41C7-A12B-1BF29E48DE0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Явка без документа, удостоверяющего личность, выпускника текущего года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D6FAA9F3-9C7A-4872-8029-892F40FBCA72}" type="par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D808DA9-5720-4178-9D83-20C060197F27}" type="sibTrans" cxnId="{378B2E47-E6B7-4D8C-A8EF-A304E658E236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098988F-ABA9-4952-90BE-60DDF9FE17AE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Идентификация личности участника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7E84024-59FF-4DD2-BFF9-6D2E353AC470}" type="par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BB129C4-1650-41CE-9480-77C8539E17A8}" type="sibTrans" cxnId="{E62B5C13-EA0A-42B4-B10B-DC147EF8DFD4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1AA42E1-742C-412C-9820-0AF751B4D5B9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Явка без документа, удостоверяющего личность, выпускника прошлых лет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CC8CC16B-E284-43CE-AA03-F968AC55AB5A}" type="parTrans" cxnId="{0CBE1716-099C-42B7-8B7C-DB8E88A3A25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99718E1-96EC-4FB6-BB7E-7CA9F6FD4201}" type="sibTrans" cxnId="{0CBE1716-099C-42B7-8B7C-DB8E88A3A250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20078EEE-E248-4235-A861-B134F57D784D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rPr>
            <a:t>Составление акта о </a:t>
          </a:r>
          <a:r>
            <a:rPr lang="ru-RU" dirty="0" err="1" smtClean="0">
              <a:solidFill>
                <a:srgbClr val="FF0000"/>
              </a:solidFill>
              <a:latin typeface="Calibri" pitchFamily="34" charset="0"/>
              <a:cs typeface="Calibri" pitchFamily="34" charset="0"/>
            </a:rPr>
            <a:t>недопуске</a:t>
          </a:r>
          <a:r>
            <a:rPr lang="ru-RU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rPr>
            <a:t> участника ГИА в ППЭ руководителем ППЭ в 2-х экземплярах (с подписью участника ГИА)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0DD31BB9-9921-4B02-BD65-25DEDD0B7F21}" type="parTrans" cxnId="{868330A7-D151-498A-9021-86FFD7FAE3A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6274A4C-FF44-46B4-99E2-E6206D553D58}" type="sibTrans" cxnId="{868330A7-D151-498A-9021-86FFD7FAE3AD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E4B12F6-FF6D-447B-8A41-A08A77D62C36}">
      <dgm:prSet/>
      <dgm:spPr/>
      <dgm:t>
        <a:bodyPr/>
        <a:lstStyle/>
        <a:p>
          <a:r>
            <a:rPr lang="ru-RU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rPr>
            <a:t>Фиксация данного факта для дальнейшего принятия решения</a:t>
          </a:r>
          <a:endParaRPr lang="ru-RU" dirty="0">
            <a:solidFill>
              <a:srgbClr val="FF0000"/>
            </a:solidFill>
            <a:latin typeface="Calibri" pitchFamily="34" charset="0"/>
            <a:cs typeface="Calibri" pitchFamily="34" charset="0"/>
          </a:endParaRPr>
        </a:p>
      </dgm:t>
    </dgm:pt>
    <dgm:pt modelId="{649D17A7-B6F5-4F8A-B0BD-5BC137CE13E1}" type="parTrans" cxnId="{5620762E-592D-48DB-A2C3-621F26B8E15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D198435-D08A-4E4D-9A96-5B31DFAC977F}" type="sibTrans" cxnId="{5620762E-592D-48DB-A2C3-621F26B8E15E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44C6268-4843-43BE-9D26-FAA6EF48F2F2}">
      <dgm:prSet/>
      <dgm:spPr/>
      <dgm:t>
        <a:bodyPr/>
        <a:lstStyle/>
        <a:p>
          <a:pPr marL="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>
              <a:tab pos="0" algn="l"/>
            </a:tabLst>
          </a:pP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Допуск участника на экзамен</a:t>
          </a:r>
          <a:endParaRPr lang="ru-RU" dirty="0">
            <a:solidFill>
              <a:prstClr val="black"/>
            </a:solidFill>
            <a:latin typeface="Calibri" pitchFamily="34" charset="0"/>
            <a:cs typeface="Calibri" pitchFamily="34" charset="0"/>
          </a:endParaRPr>
        </a:p>
      </dgm:t>
    </dgm:pt>
    <dgm:pt modelId="{29066B93-7FFB-48CB-A06F-A6DBF7763D00}" type="parTrans" cxnId="{0CC6A86C-4A05-4F9F-9F3D-439F020DB188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725D277B-FEC4-4B20-8751-EBB7BC5D6E18}" type="sibTrans" cxnId="{0CC6A86C-4A05-4F9F-9F3D-439F020DB188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66E61D8-FE08-4BE5-A529-6580189BD03C}">
      <dgm:prSet/>
      <dgm:spPr/>
      <dgm:t>
        <a:bodyPr/>
        <a:lstStyle/>
        <a:p>
          <a:r>
            <a:rPr lang="ru-RU" dirty="0" err="1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Недопуск</a:t>
          </a: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 участника ГИА </a:t>
          </a:r>
          <a:b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</a:b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в ППЭ</a:t>
          </a:r>
          <a:endParaRPr lang="ru-RU" dirty="0">
            <a:solidFill>
              <a:prstClr val="black"/>
            </a:solidFill>
            <a:latin typeface="Calibri" pitchFamily="34" charset="0"/>
            <a:cs typeface="Calibri" pitchFamily="34" charset="0"/>
          </a:endParaRPr>
        </a:p>
      </dgm:t>
    </dgm:pt>
    <dgm:pt modelId="{1616C67D-01D0-462A-AFE8-2C0238D36AC1}" type="parTrans" cxnId="{C38FA783-6886-4BB1-B2B4-F2F6CB32865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0144359-78B3-46DF-B1B0-8276430714F3}" type="sibTrans" cxnId="{C38FA783-6886-4BB1-B2B4-F2F6CB32865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E814D7C-FDDE-459A-A308-8A3BEDF23666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rPr>
            <a:t>Составление акта об идентификации личности участника ГИА (форма ППЭ-20) сопровождающим </a:t>
          </a:r>
          <a:r>
            <a:rPr lang="ru-RU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rPr>
            <a:t>в присутствии члена ГЭК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BFDF03F8-4500-4B5D-AF30-F2C4A29C114C}" type="parTrans" cxnId="{F8A7A69C-9AF7-44EF-8FFE-6B7788136C1E}">
      <dgm:prSet/>
      <dgm:spPr/>
    </dgm:pt>
    <dgm:pt modelId="{AEA31B6A-95E7-44EB-AA5B-7FDE6BBFFE87}" type="sibTrans" cxnId="{F8A7A69C-9AF7-44EF-8FFE-6B7788136C1E}">
      <dgm:prSet/>
      <dgm:spPr/>
    </dgm:pt>
    <dgm:pt modelId="{368C4713-8679-46BF-8A86-5CAE306E2254}" type="pres">
      <dgm:prSet presAssocID="{EA50A7C1-31B5-4016-BCB1-7321428BF4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3E657-1F1F-445D-AB03-5A13B3F25E5F}" type="pres">
      <dgm:prSet presAssocID="{488023EF-7607-41C2-8609-88C25AB14D61}" presName="composite" presStyleCnt="0"/>
      <dgm:spPr/>
    </dgm:pt>
    <dgm:pt modelId="{AA29E034-E631-4534-8C0B-A8977C184199}" type="pres">
      <dgm:prSet presAssocID="{488023EF-7607-41C2-8609-88C25AB14D6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207DF-99E2-43D5-B218-2D316F4FCB97}" type="pres">
      <dgm:prSet presAssocID="{488023EF-7607-41C2-8609-88C25AB14D6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598E1-D520-4E6C-91C5-00A1F413FA0E}" type="pres">
      <dgm:prSet presAssocID="{FAF22AAB-4991-4AC6-A944-F57168C2D8AB}" presName="space" presStyleCnt="0"/>
      <dgm:spPr/>
    </dgm:pt>
    <dgm:pt modelId="{0885ED08-170A-4480-937B-B2840CBA9947}" type="pres">
      <dgm:prSet presAssocID="{2E91856C-D6C7-41C7-A12B-1BF29E48DE01}" presName="composite" presStyleCnt="0"/>
      <dgm:spPr/>
    </dgm:pt>
    <dgm:pt modelId="{48A92509-615F-4654-BEED-09306BE0090A}" type="pres">
      <dgm:prSet presAssocID="{2E91856C-D6C7-41C7-A12B-1BF29E48DE0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4FC89-8A96-4579-ACF7-22FEAD3D4C9F}" type="pres">
      <dgm:prSet presAssocID="{2E91856C-D6C7-41C7-A12B-1BF29E48DE0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DE017-C48F-4326-9CB9-F7ADB1907764}" type="pres">
      <dgm:prSet presAssocID="{6D808DA9-5720-4178-9D83-20C060197F27}" presName="space" presStyleCnt="0"/>
      <dgm:spPr/>
    </dgm:pt>
    <dgm:pt modelId="{4AF4D86E-B215-4C9D-B315-3B0071AEB88E}" type="pres">
      <dgm:prSet presAssocID="{F1AA42E1-742C-412C-9820-0AF751B4D5B9}" presName="composite" presStyleCnt="0"/>
      <dgm:spPr/>
    </dgm:pt>
    <dgm:pt modelId="{6F9BDCC5-CAB1-40BD-8EA7-187A44BDD624}" type="pres">
      <dgm:prSet presAssocID="{F1AA42E1-742C-412C-9820-0AF751B4D5B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75DD6-83B9-48F2-B217-C892F542B73F}" type="pres">
      <dgm:prSet presAssocID="{F1AA42E1-742C-412C-9820-0AF751B4D5B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EC4299-06BC-4861-93DD-7299144AD71B}" type="presOf" srcId="{20078EEE-E248-4235-A861-B134F57D784D}" destId="{83675DD6-83B9-48F2-B217-C892F542B73F}" srcOrd="0" destOrd="0" presId="urn:microsoft.com/office/officeart/2005/8/layout/hList1"/>
    <dgm:cxn modelId="{378B2E47-E6B7-4D8C-A8EF-A304E658E236}" srcId="{EA50A7C1-31B5-4016-BCB1-7321428BF407}" destId="{2E91856C-D6C7-41C7-A12B-1BF29E48DE01}" srcOrd="1" destOrd="0" parTransId="{D6FAA9F3-9C7A-4872-8029-892F40FBCA72}" sibTransId="{6D808DA9-5720-4178-9D83-20C060197F27}"/>
    <dgm:cxn modelId="{67AECFA8-3F2F-4B53-949B-DE1DB3F3A3D9}" type="presOf" srcId="{CE814D7C-FDDE-459A-A308-8A3BEDF23666}" destId="{FD74FC89-8A96-4579-ACF7-22FEAD3D4C9F}" srcOrd="0" destOrd="1" presId="urn:microsoft.com/office/officeart/2005/8/layout/hList1"/>
    <dgm:cxn modelId="{F8A7A69C-9AF7-44EF-8FFE-6B7788136C1E}" srcId="{2E91856C-D6C7-41C7-A12B-1BF29E48DE01}" destId="{CE814D7C-FDDE-459A-A308-8A3BEDF23666}" srcOrd="1" destOrd="0" parTransId="{BFDF03F8-4500-4B5D-AF30-F2C4A29C114C}" sibTransId="{AEA31B6A-95E7-44EB-AA5B-7FDE6BBFFE87}"/>
    <dgm:cxn modelId="{9462788E-3D2E-4155-8A8D-83219D6EDC2B}" type="presOf" srcId="{3E4B12F6-FF6D-447B-8A41-A08A77D62C36}" destId="{18D207DF-99E2-43D5-B218-2D316F4FCB97}" srcOrd="0" destOrd="1" presId="urn:microsoft.com/office/officeart/2005/8/layout/hList1"/>
    <dgm:cxn modelId="{C38FA783-6886-4BB1-B2B4-F2F6CB328657}" srcId="{F1AA42E1-742C-412C-9820-0AF751B4D5B9}" destId="{366E61D8-FE08-4BE5-A529-6580189BD03C}" srcOrd="1" destOrd="0" parTransId="{1616C67D-01D0-462A-AFE8-2C0238D36AC1}" sibTransId="{00144359-78B3-46DF-B1B0-8276430714F3}"/>
    <dgm:cxn modelId="{115A05E6-4F28-4B5E-8EA2-24F94906A349}" type="presOf" srcId="{EA50A7C1-31B5-4016-BCB1-7321428BF407}" destId="{368C4713-8679-46BF-8A86-5CAE306E2254}" srcOrd="0" destOrd="0" presId="urn:microsoft.com/office/officeart/2005/8/layout/hList1"/>
    <dgm:cxn modelId="{E62B5C13-EA0A-42B4-B10B-DC147EF8DFD4}" srcId="{2E91856C-D6C7-41C7-A12B-1BF29E48DE01}" destId="{1098988F-ABA9-4952-90BE-60DDF9FE17AE}" srcOrd="0" destOrd="0" parTransId="{07E84024-59FF-4DD2-BFF9-6D2E353AC470}" sibTransId="{1BB129C4-1650-41CE-9480-77C8539E17A8}"/>
    <dgm:cxn modelId="{49415551-1519-4FBE-B73D-D8FBA8E96986}" type="presOf" srcId="{2E91856C-D6C7-41C7-A12B-1BF29E48DE01}" destId="{48A92509-615F-4654-BEED-09306BE0090A}" srcOrd="0" destOrd="0" presId="urn:microsoft.com/office/officeart/2005/8/layout/hList1"/>
    <dgm:cxn modelId="{0E11668A-525B-4E1A-8C1F-E662EB21BED0}" type="presOf" srcId="{F1AA42E1-742C-412C-9820-0AF751B4D5B9}" destId="{6F9BDCC5-CAB1-40BD-8EA7-187A44BDD624}" srcOrd="0" destOrd="0" presId="urn:microsoft.com/office/officeart/2005/8/layout/hList1"/>
    <dgm:cxn modelId="{A16FFFAD-B468-45E2-9C22-7FBB7AA4C687}" type="presOf" srcId="{1098988F-ABA9-4952-90BE-60DDF9FE17AE}" destId="{FD74FC89-8A96-4579-ACF7-22FEAD3D4C9F}" srcOrd="0" destOrd="0" presId="urn:microsoft.com/office/officeart/2005/8/layout/hList1"/>
    <dgm:cxn modelId="{623EB819-32B5-4B9A-9F93-368D965E5A00}" type="presOf" srcId="{366E61D8-FE08-4BE5-A529-6580189BD03C}" destId="{83675DD6-83B9-48F2-B217-C892F542B73F}" srcOrd="0" destOrd="1" presId="urn:microsoft.com/office/officeart/2005/8/layout/hList1"/>
    <dgm:cxn modelId="{5620762E-592D-48DB-A2C3-621F26B8E15E}" srcId="{488023EF-7607-41C2-8609-88C25AB14D61}" destId="{3E4B12F6-FF6D-447B-8A41-A08A77D62C36}" srcOrd="1" destOrd="0" parTransId="{649D17A7-B6F5-4F8A-B0BD-5BC137CE13E1}" sibTransId="{0D198435-D08A-4E4D-9A96-5B31DFAC977F}"/>
    <dgm:cxn modelId="{02005AB5-4966-4643-A206-980F76D6839D}" type="presOf" srcId="{488023EF-7607-41C2-8609-88C25AB14D61}" destId="{AA29E034-E631-4534-8C0B-A8977C184199}" srcOrd="0" destOrd="0" presId="urn:microsoft.com/office/officeart/2005/8/layout/hList1"/>
    <dgm:cxn modelId="{A5293124-0BA5-4058-9FF6-BAA8CED72E2D}" srcId="{488023EF-7607-41C2-8609-88C25AB14D61}" destId="{92EA1466-5986-4E39-B43D-6BCD05C4906F}" srcOrd="0" destOrd="0" parTransId="{08C1117B-A5CC-4307-8D6D-90567F3AFBB2}" sibTransId="{370D5F6C-A878-4869-8E6B-9949A1F0F1C2}"/>
    <dgm:cxn modelId="{C48585B2-9F73-4023-B725-D6F33CB01125}" type="presOf" srcId="{92EA1466-5986-4E39-B43D-6BCD05C4906F}" destId="{18D207DF-99E2-43D5-B218-2D316F4FCB97}" srcOrd="0" destOrd="0" presId="urn:microsoft.com/office/officeart/2005/8/layout/hList1"/>
    <dgm:cxn modelId="{2805CFC0-4F7E-487B-9152-1457D1BA6152}" srcId="{EA50A7C1-31B5-4016-BCB1-7321428BF407}" destId="{488023EF-7607-41C2-8609-88C25AB14D61}" srcOrd="0" destOrd="0" parTransId="{03E0203D-251F-449D-BE6B-C7BA8598D98C}" sibTransId="{FAF22AAB-4991-4AC6-A944-F57168C2D8AB}"/>
    <dgm:cxn modelId="{12B57B2F-C066-4697-A2FA-878FBB4762C6}" type="presOf" srcId="{744C6268-4843-43BE-9D26-FAA6EF48F2F2}" destId="{FD74FC89-8A96-4579-ACF7-22FEAD3D4C9F}" srcOrd="0" destOrd="2" presId="urn:microsoft.com/office/officeart/2005/8/layout/hList1"/>
    <dgm:cxn modelId="{0CC6A86C-4A05-4F9F-9F3D-439F020DB188}" srcId="{2E91856C-D6C7-41C7-A12B-1BF29E48DE01}" destId="{744C6268-4843-43BE-9D26-FAA6EF48F2F2}" srcOrd="2" destOrd="0" parTransId="{29066B93-7FFB-48CB-A06F-A6DBF7763D00}" sibTransId="{725D277B-FEC4-4B20-8751-EBB7BC5D6E18}"/>
    <dgm:cxn modelId="{0CBE1716-099C-42B7-8B7C-DB8E88A3A250}" srcId="{EA50A7C1-31B5-4016-BCB1-7321428BF407}" destId="{F1AA42E1-742C-412C-9820-0AF751B4D5B9}" srcOrd="2" destOrd="0" parTransId="{CC8CC16B-E284-43CE-AA03-F968AC55AB5A}" sibTransId="{699718E1-96EC-4FB6-BB7E-7CA9F6FD4201}"/>
    <dgm:cxn modelId="{868330A7-D151-498A-9021-86FFD7FAE3AD}" srcId="{F1AA42E1-742C-412C-9820-0AF751B4D5B9}" destId="{20078EEE-E248-4235-A861-B134F57D784D}" srcOrd="0" destOrd="0" parTransId="{0DD31BB9-9921-4B02-BD65-25DEDD0B7F21}" sibTransId="{96274A4C-FF44-46B4-99E2-E6206D553D58}"/>
    <dgm:cxn modelId="{4C4E379B-0877-421A-882A-C784CA8C5160}" type="presParOf" srcId="{368C4713-8679-46BF-8A86-5CAE306E2254}" destId="{4E83E657-1F1F-445D-AB03-5A13B3F25E5F}" srcOrd="0" destOrd="0" presId="urn:microsoft.com/office/officeart/2005/8/layout/hList1"/>
    <dgm:cxn modelId="{80E81ADB-2AC1-4318-9833-329F6FDA05DD}" type="presParOf" srcId="{4E83E657-1F1F-445D-AB03-5A13B3F25E5F}" destId="{AA29E034-E631-4534-8C0B-A8977C184199}" srcOrd="0" destOrd="0" presId="urn:microsoft.com/office/officeart/2005/8/layout/hList1"/>
    <dgm:cxn modelId="{F26CA7BE-BEF7-445A-BCE8-114730B65466}" type="presParOf" srcId="{4E83E657-1F1F-445D-AB03-5A13B3F25E5F}" destId="{18D207DF-99E2-43D5-B218-2D316F4FCB97}" srcOrd="1" destOrd="0" presId="urn:microsoft.com/office/officeart/2005/8/layout/hList1"/>
    <dgm:cxn modelId="{0D769695-0E52-4278-951B-DA1EE073146C}" type="presParOf" srcId="{368C4713-8679-46BF-8A86-5CAE306E2254}" destId="{63E598E1-D520-4E6C-91C5-00A1F413FA0E}" srcOrd="1" destOrd="0" presId="urn:microsoft.com/office/officeart/2005/8/layout/hList1"/>
    <dgm:cxn modelId="{8E6F714C-A3B9-4D53-A421-7977D3223E36}" type="presParOf" srcId="{368C4713-8679-46BF-8A86-5CAE306E2254}" destId="{0885ED08-170A-4480-937B-B2840CBA9947}" srcOrd="2" destOrd="0" presId="urn:microsoft.com/office/officeart/2005/8/layout/hList1"/>
    <dgm:cxn modelId="{16227BB8-015A-4388-ACE0-9A39E29420C0}" type="presParOf" srcId="{0885ED08-170A-4480-937B-B2840CBA9947}" destId="{48A92509-615F-4654-BEED-09306BE0090A}" srcOrd="0" destOrd="0" presId="urn:microsoft.com/office/officeart/2005/8/layout/hList1"/>
    <dgm:cxn modelId="{D03C6F28-F4DD-4401-A5D8-A10A43B4D17D}" type="presParOf" srcId="{0885ED08-170A-4480-937B-B2840CBA9947}" destId="{FD74FC89-8A96-4579-ACF7-22FEAD3D4C9F}" srcOrd="1" destOrd="0" presId="urn:microsoft.com/office/officeart/2005/8/layout/hList1"/>
    <dgm:cxn modelId="{D216BF5D-C0F0-44DA-808A-1A7D024E4D54}" type="presParOf" srcId="{368C4713-8679-46BF-8A86-5CAE306E2254}" destId="{794DE017-C48F-4326-9CB9-F7ADB1907764}" srcOrd="3" destOrd="0" presId="urn:microsoft.com/office/officeart/2005/8/layout/hList1"/>
    <dgm:cxn modelId="{3616F42F-6338-4596-BADA-695DC89091A4}" type="presParOf" srcId="{368C4713-8679-46BF-8A86-5CAE306E2254}" destId="{4AF4D86E-B215-4C9D-B315-3B0071AEB88E}" srcOrd="4" destOrd="0" presId="urn:microsoft.com/office/officeart/2005/8/layout/hList1"/>
    <dgm:cxn modelId="{DBC99EA8-D034-444E-8394-0353D73EE691}" type="presParOf" srcId="{4AF4D86E-B215-4C9D-B315-3B0071AEB88E}" destId="{6F9BDCC5-CAB1-40BD-8EA7-187A44BDD624}" srcOrd="0" destOrd="0" presId="urn:microsoft.com/office/officeart/2005/8/layout/hList1"/>
    <dgm:cxn modelId="{00547002-F3EC-437B-BDB1-F07C05E8D624}" type="presParOf" srcId="{4AF4D86E-B215-4C9D-B315-3B0071AEB88E}" destId="{83675DD6-83B9-48F2-B217-C892F542B7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50A7C1-31B5-4016-BCB1-7321428BF4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8023EF-7607-41C2-8609-88C25AB14D6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/>
            <a:t>Технический сбой </a:t>
          </a:r>
          <a:br>
            <a:rPr lang="ru-RU" dirty="0" smtClean="0"/>
          </a:br>
          <a:r>
            <a:rPr lang="ru-RU" dirty="0" smtClean="0"/>
            <a:t>на станции печати</a:t>
          </a:r>
          <a:endParaRPr lang="ru-RU" dirty="0"/>
        </a:p>
      </dgm:t>
    </dgm:pt>
    <dgm:pt modelId="{03E0203D-251F-449D-BE6B-C7BA8598D98C}" type="parTrans" cxnId="{2805CFC0-4F7E-487B-9152-1457D1BA6152}">
      <dgm:prSet/>
      <dgm:spPr/>
      <dgm:t>
        <a:bodyPr/>
        <a:lstStyle/>
        <a:p>
          <a:endParaRPr lang="ru-RU"/>
        </a:p>
      </dgm:t>
    </dgm:pt>
    <dgm:pt modelId="{FAF22AAB-4991-4AC6-A944-F57168C2D8AB}" type="sibTrans" cxnId="{2805CFC0-4F7E-487B-9152-1457D1BA6152}">
      <dgm:prSet/>
      <dgm:spPr/>
      <dgm:t>
        <a:bodyPr/>
        <a:lstStyle/>
        <a:p>
          <a:endParaRPr lang="ru-RU"/>
        </a:p>
      </dgm:t>
    </dgm:pt>
    <dgm:pt modelId="{92EA1466-5986-4E39-B43D-6BCD05C4906F}">
      <dgm:prSet phldrT="[Текст]"/>
      <dgm:spPr/>
      <dgm:t>
        <a:bodyPr/>
        <a:lstStyle/>
        <a:p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Пригласить технического специалиста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через организатора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вне аудитории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для восстановления работоспособности ПО</a:t>
          </a:r>
          <a:endParaRPr lang="ru-RU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08C1117B-A5CC-4307-8D6D-90567F3AFBB2}" type="parTrans" cxnId="{A5293124-0BA5-4058-9FF6-BAA8CED72E2D}">
      <dgm:prSet/>
      <dgm:spPr/>
      <dgm:t>
        <a:bodyPr/>
        <a:lstStyle/>
        <a:p>
          <a:endParaRPr lang="ru-RU"/>
        </a:p>
      </dgm:t>
    </dgm:pt>
    <dgm:pt modelId="{370D5F6C-A878-4869-8E6B-9949A1F0F1C2}" type="sibTrans" cxnId="{A5293124-0BA5-4058-9FF6-BAA8CED72E2D}">
      <dgm:prSet/>
      <dgm:spPr/>
      <dgm:t>
        <a:bodyPr/>
        <a:lstStyle/>
        <a:p>
          <a:endParaRPr lang="ru-RU"/>
        </a:p>
      </dgm:t>
    </dgm:pt>
    <dgm:pt modelId="{2E91856C-D6C7-41C7-A12B-1BF29E48DE01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/>
            <a:t>Участник опоздал </a:t>
          </a:r>
          <a:br>
            <a:rPr lang="ru-RU" dirty="0" smtClean="0"/>
          </a:br>
          <a:r>
            <a:rPr lang="ru-RU" dirty="0" smtClean="0"/>
            <a:t>на экзамен</a:t>
          </a:r>
          <a:endParaRPr lang="ru-RU" dirty="0"/>
        </a:p>
      </dgm:t>
    </dgm:pt>
    <dgm:pt modelId="{D6FAA9F3-9C7A-4872-8029-892F40FBCA72}" type="parTrans" cxnId="{378B2E47-E6B7-4D8C-A8EF-A304E658E236}">
      <dgm:prSet/>
      <dgm:spPr/>
      <dgm:t>
        <a:bodyPr/>
        <a:lstStyle/>
        <a:p>
          <a:endParaRPr lang="ru-RU"/>
        </a:p>
      </dgm:t>
    </dgm:pt>
    <dgm:pt modelId="{6D808DA9-5720-4178-9D83-20C060197F27}" type="sibTrans" cxnId="{378B2E47-E6B7-4D8C-A8EF-A304E658E236}">
      <dgm:prSet/>
      <dgm:spPr/>
      <dgm:t>
        <a:bodyPr/>
        <a:lstStyle/>
        <a:p>
          <a:endParaRPr lang="ru-RU"/>
        </a:p>
      </dgm:t>
    </dgm:pt>
    <dgm:pt modelId="{1098988F-ABA9-4952-90BE-60DDF9FE17AE}">
      <dgm:prSet phldrT="[Текст]"/>
      <dgm:spPr/>
      <dgm:t>
        <a:bodyPr/>
        <a:lstStyle/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Пригласить члена ГЭК для активации дополнительной печати ЭМ</a:t>
          </a:r>
          <a:endParaRPr lang="ru-RU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07E84024-59FF-4DD2-BFF9-6D2E353AC470}" type="parTrans" cxnId="{E62B5C13-EA0A-42B4-B10B-DC147EF8DFD4}">
      <dgm:prSet/>
      <dgm:spPr/>
      <dgm:t>
        <a:bodyPr/>
        <a:lstStyle/>
        <a:p>
          <a:endParaRPr lang="ru-RU"/>
        </a:p>
      </dgm:t>
    </dgm:pt>
    <dgm:pt modelId="{1BB129C4-1650-41CE-9480-77C8539E17A8}" type="sibTrans" cxnId="{E62B5C13-EA0A-42B4-B10B-DC147EF8DFD4}">
      <dgm:prSet/>
      <dgm:spPr/>
      <dgm:t>
        <a:bodyPr/>
        <a:lstStyle/>
        <a:p>
          <a:endParaRPr lang="ru-RU"/>
        </a:p>
      </dgm:t>
    </dgm:pt>
    <dgm:pt modelId="{F1AA42E1-742C-412C-9820-0AF751B4D5B9}">
      <dgm:prSet phldrT="[Текст]"/>
      <dgm:spPr>
        <a:solidFill>
          <a:srgbClr val="025B94"/>
        </a:solidFill>
      </dgm:spPr>
      <dgm:t>
        <a:bodyPr/>
        <a:lstStyle/>
        <a:p>
          <a:r>
            <a:rPr lang="ru-RU" dirty="0" smtClean="0"/>
            <a:t>Обнаружение участников ЕГЭ брака/ некомплектности или порчи  ИК</a:t>
          </a:r>
          <a:endParaRPr lang="ru-RU" dirty="0"/>
        </a:p>
      </dgm:t>
    </dgm:pt>
    <dgm:pt modelId="{CC8CC16B-E284-43CE-AA03-F968AC55AB5A}" type="parTrans" cxnId="{0CBE1716-099C-42B7-8B7C-DB8E88A3A250}">
      <dgm:prSet/>
      <dgm:spPr/>
      <dgm:t>
        <a:bodyPr/>
        <a:lstStyle/>
        <a:p>
          <a:endParaRPr lang="ru-RU"/>
        </a:p>
      </dgm:t>
    </dgm:pt>
    <dgm:pt modelId="{699718E1-96EC-4FB6-BB7E-7CA9F6FD4201}" type="sibTrans" cxnId="{0CBE1716-099C-42B7-8B7C-DB8E88A3A250}">
      <dgm:prSet/>
      <dgm:spPr/>
      <dgm:t>
        <a:bodyPr/>
        <a:lstStyle/>
        <a:p>
          <a:endParaRPr lang="ru-RU"/>
        </a:p>
      </dgm:t>
    </dgm:pt>
    <dgm:pt modelId="{20078EEE-E248-4235-A861-B134F57D784D}">
      <dgm:prSet phldrT="[Текст]"/>
      <dgm:spPr/>
      <dgm:t>
        <a:bodyPr/>
        <a:lstStyle/>
        <a:p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Распечатать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со вставленного диска 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и выдать новый комплект ЭМ (если участников меньше, чем ИК на диске)</a:t>
          </a:r>
          <a:endParaRPr lang="ru-RU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0DD31BB9-9921-4B02-BD65-25DEDD0B7F21}" type="parTrans" cxnId="{868330A7-D151-498A-9021-86FFD7FAE3AD}">
      <dgm:prSet/>
      <dgm:spPr/>
      <dgm:t>
        <a:bodyPr/>
        <a:lstStyle/>
        <a:p>
          <a:endParaRPr lang="ru-RU"/>
        </a:p>
      </dgm:t>
    </dgm:pt>
    <dgm:pt modelId="{96274A4C-FF44-46B4-99E2-E6206D553D58}" type="sibTrans" cxnId="{868330A7-D151-498A-9021-86FFD7FAE3AD}">
      <dgm:prSet/>
      <dgm:spPr/>
      <dgm:t>
        <a:bodyPr/>
        <a:lstStyle/>
        <a:p>
          <a:endParaRPr lang="ru-RU"/>
        </a:p>
      </dgm:t>
    </dgm:pt>
    <dgm:pt modelId="{3E4B12F6-FF6D-447B-8A41-A08A77D62C36}">
      <dgm:prSet/>
      <dgm:spPr/>
      <dgm:t>
        <a:bodyPr/>
        <a:lstStyle/>
        <a:p>
          <a:r>
            <a:rPr lang="ru-RU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rPr>
            <a:t>Фиксация данного факта в служебной записке</a:t>
          </a:r>
          <a:endParaRPr lang="ru-RU" dirty="0">
            <a:solidFill>
              <a:srgbClr val="FF0000"/>
            </a:solidFill>
            <a:latin typeface="Calibri" pitchFamily="34" charset="0"/>
            <a:cs typeface="Calibri" pitchFamily="34" charset="0"/>
          </a:endParaRPr>
        </a:p>
      </dgm:t>
    </dgm:pt>
    <dgm:pt modelId="{649D17A7-B6F5-4F8A-B0BD-5BC137CE13E1}" type="parTrans" cxnId="{5620762E-592D-48DB-A2C3-621F26B8E15E}">
      <dgm:prSet/>
      <dgm:spPr/>
      <dgm:t>
        <a:bodyPr/>
        <a:lstStyle/>
        <a:p>
          <a:endParaRPr lang="ru-RU"/>
        </a:p>
      </dgm:t>
    </dgm:pt>
    <dgm:pt modelId="{0D198435-D08A-4E4D-9A96-5B31DFAC977F}" type="sibTrans" cxnId="{5620762E-592D-48DB-A2C3-621F26B8E15E}">
      <dgm:prSet/>
      <dgm:spPr/>
      <dgm:t>
        <a:bodyPr/>
        <a:lstStyle/>
        <a:p>
          <a:endParaRPr lang="ru-RU"/>
        </a:p>
      </dgm:t>
    </dgm:pt>
    <dgm:pt modelId="{C493CE99-8940-467F-9B61-E716A0C7251A}">
      <dgm:prSet phldrT="[Текст]"/>
      <dgm:spPr/>
      <dgm:t>
        <a:bodyPr/>
        <a:lstStyle/>
        <a:p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Распечатать ИК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с резервного диска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и выдать участнику </a:t>
          </a:r>
          <a:b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</a:b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(если на вставленном не осталось ЭМ), пригласив для активации члена ГЭК</a:t>
          </a:r>
          <a:endParaRPr lang="ru-RU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FD376425-ECD9-4BE7-B166-24BB10BD2D45}" type="parTrans" cxnId="{83C44064-A8DD-4FB7-B49C-270E07317298}">
      <dgm:prSet/>
      <dgm:spPr/>
      <dgm:t>
        <a:bodyPr/>
        <a:lstStyle/>
        <a:p>
          <a:endParaRPr lang="ru-RU"/>
        </a:p>
      </dgm:t>
    </dgm:pt>
    <dgm:pt modelId="{C4B16932-3040-40FE-884C-53889A24DBF1}" type="sibTrans" cxnId="{83C44064-A8DD-4FB7-B49C-270E07317298}">
      <dgm:prSet/>
      <dgm:spPr/>
      <dgm:t>
        <a:bodyPr/>
        <a:lstStyle/>
        <a:p>
          <a:endParaRPr lang="ru-RU"/>
        </a:p>
      </dgm:t>
    </dgm:pt>
    <dgm:pt modelId="{11EF9DA8-1F1E-480B-9F52-3C3E5C9BA03C}">
      <dgm:prSet phldrT="[Текст]"/>
      <dgm:spPr/>
      <dgm:t>
        <a:bodyPr/>
        <a:lstStyle/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rPr>
            <a:t>Выдать участнику ЭМ</a:t>
          </a:r>
          <a:endParaRPr lang="ru-RU" dirty="0">
            <a:solidFill>
              <a:srgbClr val="025B94"/>
            </a:solidFill>
            <a:latin typeface="Arial" pitchFamily="34" charset="0"/>
            <a:cs typeface="Arial" pitchFamily="34" charset="0"/>
          </a:endParaRPr>
        </a:p>
      </dgm:t>
    </dgm:pt>
    <dgm:pt modelId="{1B6BCD93-158F-47B8-842A-63B2C893227B}" type="parTrans" cxnId="{785ACF3B-D006-47A1-BCF3-29E57121B9C6}">
      <dgm:prSet/>
      <dgm:spPr/>
      <dgm:t>
        <a:bodyPr/>
        <a:lstStyle/>
        <a:p>
          <a:endParaRPr lang="ru-RU"/>
        </a:p>
      </dgm:t>
    </dgm:pt>
    <dgm:pt modelId="{1D14D727-00DF-4C4E-8C54-AB64E1E1D2D4}" type="sibTrans" cxnId="{785ACF3B-D006-47A1-BCF3-29E57121B9C6}">
      <dgm:prSet/>
      <dgm:spPr/>
      <dgm:t>
        <a:bodyPr/>
        <a:lstStyle/>
        <a:p>
          <a:endParaRPr lang="ru-RU"/>
        </a:p>
      </dgm:t>
    </dgm:pt>
    <dgm:pt modelId="{368C4713-8679-46BF-8A86-5CAE306E2254}" type="pres">
      <dgm:prSet presAssocID="{EA50A7C1-31B5-4016-BCB1-7321428BF4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83E657-1F1F-445D-AB03-5A13B3F25E5F}" type="pres">
      <dgm:prSet presAssocID="{488023EF-7607-41C2-8609-88C25AB14D61}" presName="composite" presStyleCnt="0"/>
      <dgm:spPr/>
    </dgm:pt>
    <dgm:pt modelId="{AA29E034-E631-4534-8C0B-A8977C184199}" type="pres">
      <dgm:prSet presAssocID="{488023EF-7607-41C2-8609-88C25AB14D61}" presName="parTx" presStyleLbl="alignNode1" presStyleIdx="0" presStyleCnt="3" custLinFactNeighborX="310" custLinFactNeighborY="-84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207DF-99E2-43D5-B218-2D316F4FCB97}" type="pres">
      <dgm:prSet presAssocID="{488023EF-7607-41C2-8609-88C25AB14D61}" presName="desTx" presStyleLbl="alignAccFollowNode1" presStyleIdx="0" presStyleCnt="3" custLinFactNeighborX="310" custLinFactNeighborY="-28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598E1-D520-4E6C-91C5-00A1F413FA0E}" type="pres">
      <dgm:prSet presAssocID="{FAF22AAB-4991-4AC6-A944-F57168C2D8AB}" presName="space" presStyleCnt="0"/>
      <dgm:spPr/>
    </dgm:pt>
    <dgm:pt modelId="{0885ED08-170A-4480-937B-B2840CBA9947}" type="pres">
      <dgm:prSet presAssocID="{2E91856C-D6C7-41C7-A12B-1BF29E48DE01}" presName="composite" presStyleCnt="0"/>
      <dgm:spPr/>
    </dgm:pt>
    <dgm:pt modelId="{48A92509-615F-4654-BEED-09306BE0090A}" type="pres">
      <dgm:prSet presAssocID="{2E91856C-D6C7-41C7-A12B-1BF29E48DE01}" presName="parTx" presStyleLbl="alignNode1" presStyleIdx="1" presStyleCnt="3" custLinFactNeighborX="-2104" custLinFactNeighborY="-79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4FC89-8A96-4579-ACF7-22FEAD3D4C9F}" type="pres">
      <dgm:prSet presAssocID="{2E91856C-D6C7-41C7-A12B-1BF29E48DE01}" presName="desTx" presStyleLbl="alignAccFollowNode1" presStyleIdx="1" presStyleCnt="3" custLinFactNeighborX="-2104" custLinFactNeighborY="-29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DE017-C48F-4326-9CB9-F7ADB1907764}" type="pres">
      <dgm:prSet presAssocID="{6D808DA9-5720-4178-9D83-20C060197F27}" presName="space" presStyleCnt="0"/>
      <dgm:spPr/>
    </dgm:pt>
    <dgm:pt modelId="{4AF4D86E-B215-4C9D-B315-3B0071AEB88E}" type="pres">
      <dgm:prSet presAssocID="{F1AA42E1-742C-412C-9820-0AF751B4D5B9}" presName="composite" presStyleCnt="0"/>
      <dgm:spPr/>
    </dgm:pt>
    <dgm:pt modelId="{6F9BDCC5-CAB1-40BD-8EA7-187A44BDD624}" type="pres">
      <dgm:prSet presAssocID="{F1AA42E1-742C-412C-9820-0AF751B4D5B9}" presName="parTx" presStyleLbl="alignNode1" presStyleIdx="2" presStyleCnt="3" custLinFactNeighborX="-4106" custLinFactNeighborY="-796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75DD6-83B9-48F2-B217-C892F542B73F}" type="pres">
      <dgm:prSet presAssocID="{F1AA42E1-742C-412C-9820-0AF751B4D5B9}" presName="desTx" presStyleLbl="alignAccFollowNode1" presStyleIdx="2" presStyleCnt="3" custLinFactNeighborX="-4106" custLinFactNeighborY="-29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3B2C04-00B1-4556-92DE-03460595641C}" type="presOf" srcId="{EA50A7C1-31B5-4016-BCB1-7321428BF407}" destId="{368C4713-8679-46BF-8A86-5CAE306E2254}" srcOrd="0" destOrd="0" presId="urn:microsoft.com/office/officeart/2005/8/layout/hList1"/>
    <dgm:cxn modelId="{5E3A214B-D1C7-44ED-8B25-5ADC9384843D}" type="presOf" srcId="{F1AA42E1-742C-412C-9820-0AF751B4D5B9}" destId="{6F9BDCC5-CAB1-40BD-8EA7-187A44BDD624}" srcOrd="0" destOrd="0" presId="urn:microsoft.com/office/officeart/2005/8/layout/hList1"/>
    <dgm:cxn modelId="{378B2E47-E6B7-4D8C-A8EF-A304E658E236}" srcId="{EA50A7C1-31B5-4016-BCB1-7321428BF407}" destId="{2E91856C-D6C7-41C7-A12B-1BF29E48DE01}" srcOrd="1" destOrd="0" parTransId="{D6FAA9F3-9C7A-4872-8029-892F40FBCA72}" sibTransId="{6D808DA9-5720-4178-9D83-20C060197F27}"/>
    <dgm:cxn modelId="{83C44064-A8DD-4FB7-B49C-270E07317298}" srcId="{F1AA42E1-742C-412C-9820-0AF751B4D5B9}" destId="{C493CE99-8940-467F-9B61-E716A0C7251A}" srcOrd="1" destOrd="0" parTransId="{FD376425-ECD9-4BE7-B166-24BB10BD2D45}" sibTransId="{C4B16932-3040-40FE-884C-53889A24DBF1}"/>
    <dgm:cxn modelId="{DF455EF6-472A-48AB-9520-860B6F9D8559}" type="presOf" srcId="{92EA1466-5986-4E39-B43D-6BCD05C4906F}" destId="{18D207DF-99E2-43D5-B218-2D316F4FCB97}" srcOrd="0" destOrd="0" presId="urn:microsoft.com/office/officeart/2005/8/layout/hList1"/>
    <dgm:cxn modelId="{E62B5C13-EA0A-42B4-B10B-DC147EF8DFD4}" srcId="{2E91856C-D6C7-41C7-A12B-1BF29E48DE01}" destId="{1098988F-ABA9-4952-90BE-60DDF9FE17AE}" srcOrd="0" destOrd="0" parTransId="{07E84024-59FF-4DD2-BFF9-6D2E353AC470}" sibTransId="{1BB129C4-1650-41CE-9480-77C8539E17A8}"/>
    <dgm:cxn modelId="{BEA475D5-5741-4DB8-BDFD-8A02D1193326}" type="presOf" srcId="{1098988F-ABA9-4952-90BE-60DDF9FE17AE}" destId="{FD74FC89-8A96-4579-ACF7-22FEAD3D4C9F}" srcOrd="0" destOrd="0" presId="urn:microsoft.com/office/officeart/2005/8/layout/hList1"/>
    <dgm:cxn modelId="{B947B8A6-F36A-43C5-B228-DA27309DE6D6}" type="presOf" srcId="{20078EEE-E248-4235-A861-B134F57D784D}" destId="{83675DD6-83B9-48F2-B217-C892F542B73F}" srcOrd="0" destOrd="0" presId="urn:microsoft.com/office/officeart/2005/8/layout/hList1"/>
    <dgm:cxn modelId="{5620762E-592D-48DB-A2C3-621F26B8E15E}" srcId="{488023EF-7607-41C2-8609-88C25AB14D61}" destId="{3E4B12F6-FF6D-447B-8A41-A08A77D62C36}" srcOrd="1" destOrd="0" parTransId="{649D17A7-B6F5-4F8A-B0BD-5BC137CE13E1}" sibTransId="{0D198435-D08A-4E4D-9A96-5B31DFAC977F}"/>
    <dgm:cxn modelId="{B0B4F808-EEE2-4D47-A2C1-5161E3776D10}" type="presOf" srcId="{11EF9DA8-1F1E-480B-9F52-3C3E5C9BA03C}" destId="{FD74FC89-8A96-4579-ACF7-22FEAD3D4C9F}" srcOrd="0" destOrd="1" presId="urn:microsoft.com/office/officeart/2005/8/layout/hList1"/>
    <dgm:cxn modelId="{A5293124-0BA5-4058-9FF6-BAA8CED72E2D}" srcId="{488023EF-7607-41C2-8609-88C25AB14D61}" destId="{92EA1466-5986-4E39-B43D-6BCD05C4906F}" srcOrd="0" destOrd="0" parTransId="{08C1117B-A5CC-4307-8D6D-90567F3AFBB2}" sibTransId="{370D5F6C-A878-4869-8E6B-9949A1F0F1C2}"/>
    <dgm:cxn modelId="{785ACF3B-D006-47A1-BCF3-29E57121B9C6}" srcId="{2E91856C-D6C7-41C7-A12B-1BF29E48DE01}" destId="{11EF9DA8-1F1E-480B-9F52-3C3E5C9BA03C}" srcOrd="1" destOrd="0" parTransId="{1B6BCD93-158F-47B8-842A-63B2C893227B}" sibTransId="{1D14D727-00DF-4C4E-8C54-AB64E1E1D2D4}"/>
    <dgm:cxn modelId="{7987BC6C-8B2A-4835-B886-006A70835A01}" type="presOf" srcId="{2E91856C-D6C7-41C7-A12B-1BF29E48DE01}" destId="{48A92509-615F-4654-BEED-09306BE0090A}" srcOrd="0" destOrd="0" presId="urn:microsoft.com/office/officeart/2005/8/layout/hList1"/>
    <dgm:cxn modelId="{2805CFC0-4F7E-487B-9152-1457D1BA6152}" srcId="{EA50A7C1-31B5-4016-BCB1-7321428BF407}" destId="{488023EF-7607-41C2-8609-88C25AB14D61}" srcOrd="0" destOrd="0" parTransId="{03E0203D-251F-449D-BE6B-C7BA8598D98C}" sibTransId="{FAF22AAB-4991-4AC6-A944-F57168C2D8AB}"/>
    <dgm:cxn modelId="{0CBE1716-099C-42B7-8B7C-DB8E88A3A250}" srcId="{EA50A7C1-31B5-4016-BCB1-7321428BF407}" destId="{F1AA42E1-742C-412C-9820-0AF751B4D5B9}" srcOrd="2" destOrd="0" parTransId="{CC8CC16B-E284-43CE-AA03-F968AC55AB5A}" sibTransId="{699718E1-96EC-4FB6-BB7E-7CA9F6FD4201}"/>
    <dgm:cxn modelId="{868330A7-D151-498A-9021-86FFD7FAE3AD}" srcId="{F1AA42E1-742C-412C-9820-0AF751B4D5B9}" destId="{20078EEE-E248-4235-A861-B134F57D784D}" srcOrd="0" destOrd="0" parTransId="{0DD31BB9-9921-4B02-BD65-25DEDD0B7F21}" sibTransId="{96274A4C-FF44-46B4-99E2-E6206D553D58}"/>
    <dgm:cxn modelId="{31B290B4-7AF3-45E1-9409-DC11737A3DD4}" type="presOf" srcId="{488023EF-7607-41C2-8609-88C25AB14D61}" destId="{AA29E034-E631-4534-8C0B-A8977C184199}" srcOrd="0" destOrd="0" presId="urn:microsoft.com/office/officeart/2005/8/layout/hList1"/>
    <dgm:cxn modelId="{C9670353-21C4-4AEF-8117-4D04E4BA3876}" type="presOf" srcId="{C493CE99-8940-467F-9B61-E716A0C7251A}" destId="{83675DD6-83B9-48F2-B217-C892F542B73F}" srcOrd="0" destOrd="1" presId="urn:microsoft.com/office/officeart/2005/8/layout/hList1"/>
    <dgm:cxn modelId="{A5F8D745-3A0B-4020-96C5-7555AFE3EA24}" type="presOf" srcId="{3E4B12F6-FF6D-447B-8A41-A08A77D62C36}" destId="{18D207DF-99E2-43D5-B218-2D316F4FCB97}" srcOrd="0" destOrd="1" presId="urn:microsoft.com/office/officeart/2005/8/layout/hList1"/>
    <dgm:cxn modelId="{CEB7DE84-8C07-4CFF-BA6C-D6DE9BE61832}" type="presParOf" srcId="{368C4713-8679-46BF-8A86-5CAE306E2254}" destId="{4E83E657-1F1F-445D-AB03-5A13B3F25E5F}" srcOrd="0" destOrd="0" presId="urn:microsoft.com/office/officeart/2005/8/layout/hList1"/>
    <dgm:cxn modelId="{8769C0DA-4D95-44AE-A029-1C9BFFEB7347}" type="presParOf" srcId="{4E83E657-1F1F-445D-AB03-5A13B3F25E5F}" destId="{AA29E034-E631-4534-8C0B-A8977C184199}" srcOrd="0" destOrd="0" presId="urn:microsoft.com/office/officeart/2005/8/layout/hList1"/>
    <dgm:cxn modelId="{8798255E-6A29-47F3-85B8-832AFE6FDC2A}" type="presParOf" srcId="{4E83E657-1F1F-445D-AB03-5A13B3F25E5F}" destId="{18D207DF-99E2-43D5-B218-2D316F4FCB97}" srcOrd="1" destOrd="0" presId="urn:microsoft.com/office/officeart/2005/8/layout/hList1"/>
    <dgm:cxn modelId="{5C5FFA54-F965-4E9B-8893-ABAA6E669CE4}" type="presParOf" srcId="{368C4713-8679-46BF-8A86-5CAE306E2254}" destId="{63E598E1-D520-4E6C-91C5-00A1F413FA0E}" srcOrd="1" destOrd="0" presId="urn:microsoft.com/office/officeart/2005/8/layout/hList1"/>
    <dgm:cxn modelId="{3725CB4B-25C7-4C2A-930C-2526A8BFB5BF}" type="presParOf" srcId="{368C4713-8679-46BF-8A86-5CAE306E2254}" destId="{0885ED08-170A-4480-937B-B2840CBA9947}" srcOrd="2" destOrd="0" presId="urn:microsoft.com/office/officeart/2005/8/layout/hList1"/>
    <dgm:cxn modelId="{682D8652-402A-4B07-956A-0A187AAF6C2D}" type="presParOf" srcId="{0885ED08-170A-4480-937B-B2840CBA9947}" destId="{48A92509-615F-4654-BEED-09306BE0090A}" srcOrd="0" destOrd="0" presId="urn:microsoft.com/office/officeart/2005/8/layout/hList1"/>
    <dgm:cxn modelId="{E19DDDB5-5FB3-4202-863F-985351ACB053}" type="presParOf" srcId="{0885ED08-170A-4480-937B-B2840CBA9947}" destId="{FD74FC89-8A96-4579-ACF7-22FEAD3D4C9F}" srcOrd="1" destOrd="0" presId="urn:microsoft.com/office/officeart/2005/8/layout/hList1"/>
    <dgm:cxn modelId="{9D011397-8611-4209-BAA7-8DE530ECEAD9}" type="presParOf" srcId="{368C4713-8679-46BF-8A86-5CAE306E2254}" destId="{794DE017-C48F-4326-9CB9-F7ADB1907764}" srcOrd="3" destOrd="0" presId="urn:microsoft.com/office/officeart/2005/8/layout/hList1"/>
    <dgm:cxn modelId="{E3ABDC64-858D-4A15-987E-4A614D233679}" type="presParOf" srcId="{368C4713-8679-46BF-8A86-5CAE306E2254}" destId="{4AF4D86E-B215-4C9D-B315-3B0071AEB88E}" srcOrd="4" destOrd="0" presId="urn:microsoft.com/office/officeart/2005/8/layout/hList1"/>
    <dgm:cxn modelId="{202CCC6A-0DAB-4328-98CC-16B1AE44C6A7}" type="presParOf" srcId="{4AF4D86E-B215-4C9D-B315-3B0071AEB88E}" destId="{6F9BDCC5-CAB1-40BD-8EA7-187A44BDD624}" srcOrd="0" destOrd="0" presId="urn:microsoft.com/office/officeart/2005/8/layout/hList1"/>
    <dgm:cxn modelId="{FFCAEB7D-47B1-4606-8932-197BF1D49BBA}" type="presParOf" srcId="{4AF4D86E-B215-4C9D-B315-3B0071AEB88E}" destId="{83675DD6-83B9-48F2-B217-C892F542B7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FC4AD-315F-472C-8163-287B8274A7D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B5C44-4C27-4921-9CBF-86CE17CBCE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3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706563" fontAlgn="base">
              <a:spcBef>
                <a:spcPct val="0"/>
              </a:spcBef>
              <a:spcAft>
                <a:spcPct val="0"/>
              </a:spcAft>
            </a:pPr>
            <a:fld id="{0202B27C-BE4B-47B6-B1E0-3DAA74133E78}" type="slidenum">
              <a:rPr lang="ru-RU"/>
              <a:pPr defTabSz="1706563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>
            <a:lvl1pPr>
              <a:defRPr b="1">
                <a:solidFill>
                  <a:srgbClr val="025B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052664"/>
            <a:ext cx="4139952" cy="1116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6C3C-EC69-44CA-B608-C50BB003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42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16224" y="2354957"/>
            <a:ext cx="6548264" cy="1362075"/>
          </a:xfrm>
        </p:spPr>
        <p:txBody>
          <a:bodyPr anchor="t"/>
          <a:lstStyle>
            <a:lvl1pPr algn="l">
              <a:defRPr sz="4000" b="1" cap="all">
                <a:solidFill>
                  <a:srgbClr val="ED1C2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6C3C-EC69-44CA-B608-C50BB003DA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979712" y="0"/>
            <a:ext cx="7128792" cy="1052736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25B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98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общий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504" y="-18256"/>
            <a:ext cx="7380000" cy="1070992"/>
          </a:xfrm>
        </p:spPr>
        <p:txBody>
          <a:bodyPr/>
          <a:lstStyle>
            <a:lvl1pPr>
              <a:defRPr>
                <a:solidFill>
                  <a:srgbClr val="ED1C2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12F4B"/>
                </a:solidFill>
              </a:defRPr>
            </a:lvl1pPr>
            <a:lvl2pPr>
              <a:defRPr>
                <a:solidFill>
                  <a:srgbClr val="012F4B"/>
                </a:solidFill>
              </a:defRPr>
            </a:lvl2pPr>
            <a:lvl3pPr>
              <a:defRPr>
                <a:solidFill>
                  <a:srgbClr val="012F4B"/>
                </a:solidFill>
              </a:defRPr>
            </a:lvl3pPr>
            <a:lvl4pPr>
              <a:defRPr>
                <a:solidFill>
                  <a:srgbClr val="012F4B"/>
                </a:solidFill>
              </a:defRPr>
            </a:lvl4pPr>
            <a:lvl5pPr>
              <a:defRPr>
                <a:solidFill>
                  <a:srgbClr val="012F4B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5D9A6-5B85-4D61-AA1C-8EB817CEA403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6C3C-EC69-44CA-B608-C50BB003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9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новые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504" y="-18256"/>
            <a:ext cx="7380000" cy="1070992"/>
          </a:xfrm>
        </p:spPr>
        <p:txBody>
          <a:bodyPr/>
          <a:lstStyle>
            <a:lvl1pPr>
              <a:defRPr>
                <a:solidFill>
                  <a:srgbClr val="ED1C2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12F4B"/>
                </a:solidFill>
              </a:defRPr>
            </a:lvl1pPr>
            <a:lvl2pPr>
              <a:defRPr>
                <a:solidFill>
                  <a:srgbClr val="012F4B"/>
                </a:solidFill>
              </a:defRPr>
            </a:lvl2pPr>
            <a:lvl3pPr>
              <a:defRPr>
                <a:solidFill>
                  <a:srgbClr val="012F4B"/>
                </a:solidFill>
              </a:defRPr>
            </a:lvl3pPr>
            <a:lvl4pPr>
              <a:defRPr>
                <a:solidFill>
                  <a:srgbClr val="012F4B"/>
                </a:solidFill>
              </a:defRPr>
            </a:lvl4pPr>
            <a:lvl5pPr>
              <a:defRPr>
                <a:solidFill>
                  <a:srgbClr val="012F4B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72200" y="627970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Материал для вновь привлекаемых специалистов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372200" y="627970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Материал для вновь привлекаемых специалистов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2352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опытные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504" y="-18256"/>
            <a:ext cx="7380000" cy="1070992"/>
          </a:xfrm>
        </p:spPr>
        <p:txBody>
          <a:bodyPr/>
          <a:lstStyle>
            <a:lvl1pPr>
              <a:defRPr>
                <a:solidFill>
                  <a:srgbClr val="ED1C2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12F4B"/>
                </a:solidFill>
              </a:defRPr>
            </a:lvl1pPr>
            <a:lvl2pPr>
              <a:defRPr>
                <a:solidFill>
                  <a:srgbClr val="012F4B"/>
                </a:solidFill>
              </a:defRPr>
            </a:lvl2pPr>
            <a:lvl3pPr>
              <a:defRPr>
                <a:solidFill>
                  <a:srgbClr val="012F4B"/>
                </a:solidFill>
              </a:defRPr>
            </a:lvl3pPr>
            <a:lvl4pPr>
              <a:defRPr>
                <a:solidFill>
                  <a:srgbClr val="012F4B"/>
                </a:solidFill>
              </a:defRPr>
            </a:lvl4pPr>
            <a:lvl5pPr>
              <a:defRPr>
                <a:solidFill>
                  <a:srgbClr val="012F4B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627970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Материал для имеющих </a:t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опыт специалистов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372200" y="627970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Материал для имеющих </a:t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опыт специалистов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5152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16224" y="2354957"/>
            <a:ext cx="6548264" cy="1362075"/>
          </a:xfrm>
        </p:spPr>
        <p:txBody>
          <a:bodyPr anchor="t"/>
          <a:lstStyle>
            <a:lvl1pPr algn="l">
              <a:defRPr sz="4000" b="1" cap="all">
                <a:solidFill>
                  <a:srgbClr val="ED1C2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6C3C-EC69-44CA-B608-C50BB003DA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979712" y="0"/>
            <a:ext cx="7128792" cy="1052736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25B9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98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5C63D-0D9C-4DB4-BAB2-E2D82A67D27F}" type="datetimeFigureOut">
              <a:rPr lang="ru-RU"/>
              <a:pPr>
                <a:defRPr/>
              </a:pPr>
              <a:t>25.04.2018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C0D89-6B67-4B84-95C8-E9BE24F29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5D9A6-5B85-4D61-AA1C-8EB817CEA403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6C3C-EC69-44CA-B608-C50BB003DA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1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51" r:id="rId6"/>
    <p:sldLayoutId id="214748366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omments" Target="../comments/commen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9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omments" Target="../comments/commen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2" Type="http://schemas.openxmlformats.org/officeDocument/2006/relationships/slide" Target="slide7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2.xml"/><Relationship Id="rId5" Type="http://schemas.openxmlformats.org/officeDocument/2006/relationships/image" Target="../media/image128.png"/><Relationship Id="rId4" Type="http://schemas.openxmlformats.org/officeDocument/2006/relationships/slide" Target="slide71.xml"/><Relationship Id="rId9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6" Type="http://schemas.openxmlformats.org/officeDocument/2006/relationships/slide" Target="slide69.xml"/><Relationship Id="rId5" Type="http://schemas.openxmlformats.org/officeDocument/2006/relationships/image" Target="../media/image114.png"/><Relationship Id="rId4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69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69.xml"/><Relationship Id="rId5" Type="http://schemas.openxmlformats.org/officeDocument/2006/relationships/image" Target="../media/image141.png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4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166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5.png"/><Relationship Id="rId15" Type="http://schemas.openxmlformats.org/officeDocument/2006/relationships/image" Target="../media/image163.png"/><Relationship Id="rId10" Type="http://schemas.openxmlformats.org/officeDocument/2006/relationships/image" Target="../media/image171.png"/><Relationship Id="rId4" Type="http://schemas.openxmlformats.org/officeDocument/2006/relationships/image" Target="../media/image164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3.png"/><Relationship Id="rId3" Type="http://schemas.openxmlformats.org/officeDocument/2006/relationships/image" Target="../media/image177.png"/><Relationship Id="rId7" Type="http://schemas.openxmlformats.org/officeDocument/2006/relationships/image" Target="../media/image163.png"/><Relationship Id="rId12" Type="http://schemas.openxmlformats.org/officeDocument/2006/relationships/image" Target="../media/image18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5.png"/><Relationship Id="rId11" Type="http://schemas.openxmlformats.org/officeDocument/2006/relationships/image" Target="../media/image181.png"/><Relationship Id="rId5" Type="http://schemas.openxmlformats.org/officeDocument/2006/relationships/image" Target="../media/image179.png"/><Relationship Id="rId10" Type="http://schemas.openxmlformats.org/officeDocument/2006/relationships/image" Target="../media/image164.png"/><Relationship Id="rId4" Type="http://schemas.openxmlformats.org/officeDocument/2006/relationships/image" Target="../media/image178.png"/><Relationship Id="rId9" Type="http://schemas.openxmlformats.org/officeDocument/2006/relationships/image" Target="../media/image1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421142"/>
            <a:ext cx="8358246" cy="2110391"/>
          </a:xfrm>
        </p:spPr>
        <p:txBody>
          <a:bodyPr>
            <a:noAutofit/>
          </a:bodyPr>
          <a:lstStyle/>
          <a:p>
            <a:r>
              <a:rPr lang="ru-RU" sz="2400" smtClean="0">
                <a:latin typeface="Arial" charset="0"/>
                <a:cs typeface="Arial" charset="0"/>
              </a:rPr>
              <a:t>Подготовка лиц, </a:t>
            </a:r>
            <a:br>
              <a:rPr lang="ru-RU" sz="2400" smtClean="0">
                <a:latin typeface="Arial" charset="0"/>
                <a:cs typeface="Arial" charset="0"/>
              </a:rPr>
            </a:br>
            <a:r>
              <a:rPr lang="ru-RU" sz="2400" smtClean="0">
                <a:latin typeface="Arial" charset="0"/>
                <a:cs typeface="Arial" charset="0"/>
              </a:rPr>
              <a:t>задействованных при проведении государственной итоговой аттестации </a:t>
            </a:r>
            <a:br>
              <a:rPr lang="ru-RU" sz="2400" smtClean="0">
                <a:latin typeface="Arial" charset="0"/>
                <a:cs typeface="Arial" charset="0"/>
              </a:rPr>
            </a:br>
            <a:r>
              <a:rPr lang="ru-RU" sz="2400" smtClean="0">
                <a:latin typeface="Arial" charset="0"/>
                <a:cs typeface="Arial" charset="0"/>
              </a:rPr>
              <a:t>по образовательным программам среднего общего образования в пункте проведения экзаменов (организатор в аудитории)</a:t>
            </a:r>
            <a:endParaRPr lang="ru-RU" sz="2049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Организация и проведение ГИА </a:t>
            </a:r>
            <a:br>
              <a:rPr lang="ru-RU" b="1" dirty="0" smtClean="0"/>
            </a:br>
            <a:r>
              <a:rPr lang="ru-RU" b="1" dirty="0" smtClean="0"/>
              <a:t>в ППЭ в форме ЕГЭ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527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Подготовка экзамена: особенности организации аудиторий для участников ЕГЭ 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883367"/>
            <a:ext cx="8229600" cy="439331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80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спользуется звукоусиливающая </a:t>
            </a:r>
            <a:r>
              <a:rPr lang="ru-RU" sz="18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аппаратура как коллективного, так и индивидуального пользования</a:t>
            </a:r>
          </a:p>
          <a:p>
            <a:r>
              <a:rPr lang="ru-RU" sz="180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привлекается ассистент-</a:t>
            </a:r>
            <a:r>
              <a:rPr lang="ru-RU" sz="1800" dirty="0" err="1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сурдопереводчик</a:t>
            </a:r>
            <a:endParaRPr lang="ru-RU" sz="180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325410"/>
            <a:ext cx="8113208" cy="405479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Для глухих и слабослышащих участников экзамена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501008"/>
            <a:ext cx="2305802" cy="3165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1953582" cy="2581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573016"/>
            <a:ext cx="2276707" cy="29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Подготовка экзамена: особенности организации аудиторий для участников ЕГЭ 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259" y="1951372"/>
            <a:ext cx="7958236" cy="2648744"/>
          </a:xfrm>
        </p:spPr>
        <p:txBody>
          <a:bodyPr>
            <a:normAutofit/>
          </a:bodyPr>
          <a:lstStyle/>
          <a:p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экзаменационные материалы предоставляются в увеличенном 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размере</a:t>
            </a:r>
            <a:endParaRPr lang="ru-RU" sz="182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рименяются технические </a:t>
            </a: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средства для масштабирования 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ЭМ </a:t>
            </a:r>
            <a:b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(не менее 16</a:t>
            </a:r>
            <a:r>
              <a:rPr lang="en-US" sz="182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pt</a:t>
            </a:r>
            <a:r>
              <a:rPr lang="en-US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сразу  после печати </a:t>
            </a:r>
            <a:endParaRPr lang="ru-RU" sz="182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аличие увеличительных устройств</a:t>
            </a:r>
          </a:p>
          <a:p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ндивидуальное равномерное освещение не менее  </a:t>
            </a: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300 люкс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6259" y="1354318"/>
            <a:ext cx="7958236" cy="405479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Для слабовидящих участников экзамена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3861048"/>
            <a:ext cx="1740442" cy="2557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437112"/>
            <a:ext cx="1584940" cy="2323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b="38086"/>
          <a:stretch/>
        </p:blipFill>
        <p:spPr>
          <a:xfrm>
            <a:off x="323528" y="4221088"/>
            <a:ext cx="1742176" cy="1414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4077072"/>
            <a:ext cx="1534525" cy="19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Подготовка экзамена: особенности организации аудиторий для участников ЕГЭ 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011" y="1959888"/>
            <a:ext cx="8066817" cy="4393311"/>
          </a:xfrm>
        </p:spPr>
        <p:txBody>
          <a:bodyPr>
            <a:normAutofit/>
          </a:bodyPr>
          <a:lstStyle/>
          <a:p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письменные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задания могут выполнятся на компьютере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 специализированным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программным обеспечением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(без доступа к сети «Интернет»)</a:t>
            </a:r>
          </a:p>
          <a:p>
            <a:pPr marL="0" indent="0">
              <a:buNone/>
            </a:pPr>
            <a:endParaRPr lang="ru-RU" sz="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перенос ответов участника с компьютера в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стандартные бланки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ответов осуществляется ассистентом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члена ГЭК</a:t>
            </a:r>
            <a:endParaRPr lang="ru-RU" sz="1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347716"/>
            <a:ext cx="8074628" cy="612172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Для участников экзамена 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с </a:t>
            </a:r>
            <a:r>
              <a:rPr lang="ru-RU" sz="2000" dirty="0">
                <a:solidFill>
                  <a:schemeClr val="bg1"/>
                </a:solidFill>
              </a:rPr>
              <a:t>нарушениями опорно-двигательного аппарата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4293096"/>
            <a:ext cx="2045408" cy="2357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250516"/>
            <a:ext cx="1967404" cy="2607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233169"/>
            <a:ext cx="1996723" cy="26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Подготовка экзамена: особенности организации </a:t>
            </a:r>
            <a:r>
              <a:rPr lang="ru-RU" sz="2400" dirty="0" smtClean="0"/>
              <a:t>ППЭ </a:t>
            </a:r>
            <a:br>
              <a:rPr lang="ru-RU" sz="2400" dirty="0" smtClean="0"/>
            </a:br>
            <a:r>
              <a:rPr lang="ru-RU" sz="2400" dirty="0" smtClean="0"/>
              <a:t>и аудиторий </a:t>
            </a:r>
            <a:r>
              <a:rPr lang="ru-RU" sz="2400" dirty="0"/>
              <a:t>для участников ЕГЭ  с </a:t>
            </a:r>
            <a:r>
              <a:rPr lang="ru-RU" sz="2400" dirty="0" smtClean="0"/>
              <a:t>ОВЗ </a:t>
            </a:r>
            <a:br>
              <a:rPr lang="ru-RU" sz="2400" dirty="0" smtClean="0"/>
            </a:br>
            <a:r>
              <a:rPr lang="ru-RU" sz="2400" dirty="0" smtClean="0"/>
              <a:t>на дому/на базе медицинского учреждения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011" y="1959888"/>
            <a:ext cx="8066817" cy="4393311"/>
          </a:xfrm>
        </p:spPr>
        <p:txBody>
          <a:bodyPr>
            <a:normAutofit/>
          </a:bodyPr>
          <a:lstStyle/>
          <a:p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Организуется по месту жительства /нахождения медицинского учреждения</a:t>
            </a:r>
          </a:p>
          <a:p>
            <a:pPr marL="0" indent="0">
              <a:buNone/>
            </a:pPr>
            <a:endParaRPr lang="ru-RU" sz="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Применяется бумажная технология/допускается использование печати ЭМ в ППЭ</a:t>
            </a:r>
          </a:p>
          <a:p>
            <a:pPr marL="0" indent="0">
              <a:buNone/>
            </a:pPr>
            <a:endParaRPr lang="ru-RU" sz="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Присутствуют: член ГЭК, руководитель ППЭ, не менее одного организатора, ассистент</a:t>
            </a:r>
          </a:p>
          <a:p>
            <a:pPr marL="0" indent="0">
              <a:buNone/>
            </a:pPr>
            <a:endParaRPr lang="ru-RU" sz="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Обеспечивается видеонаблюдение в режиме «офлайн»</a:t>
            </a:r>
          </a:p>
          <a:p>
            <a:pPr marL="0" indent="0">
              <a:buNone/>
            </a:pPr>
            <a:endParaRPr lang="ru-RU" sz="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 проведении ЕГЭ по иностранному языку  с разделом «Говорение» организуется только одна аудитория</a:t>
            </a:r>
            <a:endParaRPr lang="ru-RU" sz="1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347716"/>
            <a:ext cx="8074628" cy="612172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 Предъявляются минимальные требования 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к процедуре и технологии проведения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Подготовка экзамена: особенности организации </a:t>
            </a:r>
            <a:r>
              <a:rPr lang="ru-RU" sz="2400" dirty="0" smtClean="0"/>
              <a:t>ППЭ ТОМ: дополнительные требования и исключения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011" y="1959888"/>
            <a:ext cx="8066817" cy="4393311"/>
          </a:xfrm>
        </p:spPr>
        <p:txBody>
          <a:bodyPr>
            <a:normAutofit/>
          </a:bodyPr>
          <a:lstStyle/>
          <a:p>
            <a:endParaRPr lang="ru-RU" sz="1800" dirty="0" smtClean="0">
              <a:solidFill>
                <a:srgbClr val="0070C0"/>
              </a:solidFill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Штаб ППЭ обеспечивается специализированным аппаратно-программным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комплексом для обеспечения сканирования бланков участников ЕГЭ</a:t>
            </a:r>
          </a:p>
          <a:p>
            <a:pPr marL="0" indent="0">
              <a:buNone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ППЭ может присутствовать менее  15 участников</a:t>
            </a:r>
          </a:p>
          <a:p>
            <a:pPr marL="0" indent="0">
              <a:buNone/>
            </a:pPr>
            <a:endParaRPr lang="ru-RU" sz="1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Допускается привлекать в качестве работников ППЭ педагогических работников, являющихся учителями обучающихся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347716"/>
            <a:ext cx="8074628" cy="612172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 Осуществляется полный цикл подготовки и обработки материалов ЕГЭ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 smtClean="0"/>
              <a:t>Подготовка экзамена: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>лица, привлекаемые к проведению ЕГЭ</a:t>
            </a:r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1907704" y="1484784"/>
            <a:ext cx="420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8763" indent="-258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руководитель и организаторы ППЭ</a:t>
            </a:r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9842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Прямоугольник 5"/>
          <p:cNvSpPr>
            <a:spLocks noChangeArrowheads="1"/>
          </p:cNvSpPr>
          <p:nvPr/>
        </p:nvSpPr>
        <p:spPr bwMode="auto">
          <a:xfrm>
            <a:off x="1907704" y="2348880"/>
            <a:ext cx="2328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8763" indent="-258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руководитель ОО</a:t>
            </a:r>
          </a:p>
        </p:txBody>
      </p:sp>
      <p:pic>
        <p:nvPicPr>
          <p:cNvPr id="1331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98266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7"/>
          <p:cNvSpPr>
            <a:spLocks noChangeArrowheads="1"/>
          </p:cNvSpPr>
          <p:nvPr/>
        </p:nvSpPr>
        <p:spPr bwMode="auto">
          <a:xfrm>
            <a:off x="2687638" y="3151188"/>
            <a:ext cx="5664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8763" indent="-258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члены </a:t>
            </a:r>
            <a:r>
              <a:rPr lang="ru-RU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ГЭК, в том числе с </a:t>
            </a:r>
            <a:r>
              <a:rPr lang="ru-RU" altLang="ru-RU" sz="18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токенами</a:t>
            </a:r>
            <a:r>
              <a:rPr lang="ru-RU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(не менее 2)</a:t>
            </a:r>
          </a:p>
        </p:txBody>
      </p:sp>
      <p:pic>
        <p:nvPicPr>
          <p:cNvPr id="13320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13081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01072"/>
            <a:ext cx="864096" cy="110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013176"/>
            <a:ext cx="971600" cy="14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933056"/>
            <a:ext cx="1008112" cy="107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Прямоугольник 12"/>
          <p:cNvSpPr>
            <a:spLocks noChangeArrowheads="1"/>
          </p:cNvSpPr>
          <p:nvPr/>
        </p:nvSpPr>
        <p:spPr bwMode="auto">
          <a:xfrm>
            <a:off x="4283968" y="3933056"/>
            <a:ext cx="323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8763" indent="-258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технические специалисты</a:t>
            </a:r>
          </a:p>
        </p:txBody>
      </p:sp>
      <p:sp>
        <p:nvSpPr>
          <p:cNvPr id="13325" name="Прямоугольник 13"/>
          <p:cNvSpPr>
            <a:spLocks noChangeArrowheads="1"/>
          </p:cNvSpPr>
          <p:nvPr/>
        </p:nvSpPr>
        <p:spPr bwMode="auto">
          <a:xfrm>
            <a:off x="1403648" y="4221088"/>
            <a:ext cx="4383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8763" indent="-258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медицинские работники, ассистенты</a:t>
            </a:r>
          </a:p>
        </p:txBody>
      </p:sp>
      <p:sp>
        <p:nvSpPr>
          <p:cNvPr id="13326" name="Прямоугольник 14"/>
          <p:cNvSpPr>
            <a:spLocks noChangeArrowheads="1"/>
          </p:cNvSpPr>
          <p:nvPr/>
        </p:nvSpPr>
        <p:spPr bwMode="auto">
          <a:xfrm>
            <a:off x="2219325" y="5016500"/>
            <a:ext cx="5994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8763" indent="-258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сотрудники, осуществляющие охрану правопорядка и (или) сотрудники органов внутренних дел (полиции)</a:t>
            </a:r>
          </a:p>
        </p:txBody>
      </p:sp>
      <p:sp>
        <p:nvSpPr>
          <p:cNvPr id="13327" name="Прямоугольник 15"/>
          <p:cNvSpPr>
            <a:spLocks noChangeArrowheads="1"/>
          </p:cNvSpPr>
          <p:nvPr/>
        </p:nvSpPr>
        <p:spPr bwMode="auto">
          <a:xfrm>
            <a:off x="467544" y="6165304"/>
            <a:ext cx="618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8763" indent="-258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представители ОО, сопровождающие участников </a:t>
            </a:r>
          </a:p>
        </p:txBody>
      </p:sp>
      <p:pic>
        <p:nvPicPr>
          <p:cNvPr id="13328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8563"/>
            <a:ext cx="10636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6270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7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3506788"/>
            <a:ext cx="18097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3254375"/>
            <a:ext cx="18859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Заголовок 1"/>
          <p:cNvSpPr>
            <a:spLocks noGrp="1"/>
          </p:cNvSpPr>
          <p:nvPr>
            <p:ph type="title"/>
          </p:nvPr>
        </p:nvSpPr>
        <p:spPr>
          <a:xfrm>
            <a:off x="1763713" y="25400"/>
            <a:ext cx="7380287" cy="1049338"/>
          </a:xfrm>
        </p:spPr>
        <p:txBody>
          <a:bodyPr>
            <a:noAutofit/>
          </a:bodyPr>
          <a:lstStyle/>
          <a:p>
            <a:r>
              <a:rPr lang="ru-RU" altLang="ru-RU" sz="2400" b="1" dirty="0" smtClean="0"/>
              <a:t>Подготовка экзамена: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>лица, имеющие право находиться 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>в ППЭ в день экзамена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313" y="1347788"/>
            <a:ext cx="7683500" cy="528637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Представители СМИ</a:t>
            </a:r>
          </a:p>
        </p:txBody>
      </p:sp>
      <p:pic>
        <p:nvPicPr>
          <p:cNvPr id="1639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52638"/>
            <a:ext cx="9080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025650"/>
            <a:ext cx="1703387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122363" y="2128838"/>
            <a:ext cx="5641975" cy="7651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>
              <a:buFont typeface="Arial" panose="020B0604020202020204" pitchFamily="34" charset="0"/>
              <a:buChar char="•"/>
              <a:defRPr/>
            </a:pPr>
            <a:r>
              <a:rPr lang="ru-RU" dirty="0"/>
              <a:t>присутствуют в аудиториях только до момента  </a:t>
            </a:r>
            <a:r>
              <a:rPr lang="ru-RU" dirty="0" smtClean="0"/>
              <a:t>начала печати или выдачи </a:t>
            </a:r>
            <a:r>
              <a:rPr lang="ru-RU" dirty="0"/>
              <a:t>участникам </a:t>
            </a:r>
            <a:r>
              <a:rPr lang="ru-RU" dirty="0" smtClean="0"/>
              <a:t>ЕГЭ ЭМ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54313" y="3167063"/>
            <a:ext cx="6167437" cy="554037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Общественные наблюдатели</a:t>
            </a:r>
          </a:p>
        </p:txBody>
      </p:sp>
      <p:pic>
        <p:nvPicPr>
          <p:cNvPr id="16394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602038"/>
            <a:ext cx="13525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979712" y="3933056"/>
            <a:ext cx="6904037" cy="15875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dirty="0"/>
              <a:t>имеют удостоверение об аккредитации;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dirty="0"/>
              <a:t>могут свободно перемещаться по ППЭ </a:t>
            </a:r>
            <a:r>
              <a:rPr lang="ru-RU" dirty="0" smtClean="0"/>
              <a:t>(при этом в одной аудитории находится не более одного общественного наблюдателя);</a:t>
            </a:r>
            <a:endParaRPr lang="ru-RU" dirty="0"/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dirty="0"/>
              <a:t>фиксируют все нарушения во время проведения экзамена и доводят до членов ГЭК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5576" y="5661248"/>
            <a:ext cx="5616575" cy="552450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Должностные лица </a:t>
            </a:r>
            <a:r>
              <a:rPr lang="ru-RU" sz="2000" dirty="0" err="1">
                <a:solidFill>
                  <a:schemeClr val="bg1"/>
                </a:solidFill>
              </a:rPr>
              <a:t>Рособрнадзора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</a:rPr>
              <a:t>ОИВ субъекта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8275" y="6292850"/>
            <a:ext cx="8975725" cy="44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38" b="1" dirty="0">
                <a:solidFill>
                  <a:srgbClr val="FF0000"/>
                </a:solidFill>
              </a:rPr>
              <a:t>Допуск в ППЭ вышеперечисленных лиц осуществляется при наличии документов, </a:t>
            </a:r>
          </a:p>
          <a:p>
            <a:pPr algn="ctr">
              <a:defRPr/>
            </a:pPr>
            <a:r>
              <a:rPr lang="ru-RU" sz="1138" b="1" dirty="0">
                <a:solidFill>
                  <a:srgbClr val="FF0000"/>
                </a:solidFill>
              </a:rPr>
              <a:t>удостоверяющих личность, и документов, подтверждающих их полномочия</a:t>
            </a:r>
          </a:p>
        </p:txBody>
      </p:sp>
      <p:pic>
        <p:nvPicPr>
          <p:cNvPr id="16398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1897063"/>
            <a:ext cx="1703387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1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Подготовка экзамена:</a:t>
            </a:r>
            <a:br>
              <a:rPr lang="ru-RU" sz="2800" b="1" dirty="0" smtClean="0"/>
            </a:br>
            <a:r>
              <a:rPr lang="ru-RU" sz="2800" b="1" dirty="0" smtClean="0"/>
              <a:t>информационная </a:t>
            </a:r>
            <a:r>
              <a:rPr lang="ru-RU" sz="2800" b="1" dirty="0"/>
              <a:t>безопасность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197" y="1422445"/>
            <a:ext cx="8831803" cy="1073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solidFill>
                  <a:srgbClr val="FF0000"/>
                </a:solidFill>
              </a:rPr>
              <a:t>ЗАПРЕЩАЕТСЯ</a:t>
            </a:r>
            <a:endParaRPr lang="ru-RU" sz="1024" b="1" u="sng" dirty="0">
              <a:solidFill>
                <a:srgbClr val="FF0000"/>
              </a:solidFill>
            </a:endParaRPr>
          </a:p>
          <a:p>
            <a:pPr algn="ctr"/>
            <a:r>
              <a:rPr lang="ru-RU" sz="1593" b="1" dirty="0">
                <a:solidFill>
                  <a:srgbClr val="025B94"/>
                </a:solidFill>
              </a:rPr>
              <a:t>Иметь при себе и использовать средства </a:t>
            </a:r>
            <a:r>
              <a:rPr lang="ru-RU" sz="1593" b="1" dirty="0" smtClean="0">
                <a:solidFill>
                  <a:srgbClr val="025B94"/>
                </a:solidFill>
              </a:rPr>
              <a:t>связи (кроме штаба ППЭ по служебной необходимости определенным категориям работников), </a:t>
            </a:r>
            <a:r>
              <a:rPr lang="ru-RU" sz="1593" b="1" dirty="0">
                <a:solidFill>
                  <a:srgbClr val="025B94"/>
                </a:solidFill>
              </a:rPr>
              <a:t>электронно-вычислительную технику, фото, аудио и видеоаппаратуру, и иные средства передачи информации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553" y="2442059"/>
            <a:ext cx="5830938" cy="3122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u="sng" dirty="0">
                <a:solidFill>
                  <a:srgbClr val="0070C0"/>
                </a:solidFill>
              </a:rPr>
              <a:t>Категорически запрещается: </a:t>
            </a:r>
          </a:p>
          <a:p>
            <a:pPr algn="ctr"/>
            <a:r>
              <a:rPr lang="ru-RU" sz="1593" b="1" i="1" dirty="0">
                <a:solidFill>
                  <a:srgbClr val="025B94"/>
                </a:solidFill>
              </a:rPr>
              <a:t>* выносить из аудиторий и ППЭ экзаменационные материалы на</a:t>
            </a:r>
          </a:p>
          <a:p>
            <a:pPr algn="ctr"/>
            <a:r>
              <a:rPr lang="ru-RU" sz="1593" b="1" i="1" dirty="0">
                <a:solidFill>
                  <a:srgbClr val="025B94"/>
                </a:solidFill>
              </a:rPr>
              <a:t>бумажных или электронных носителях</a:t>
            </a:r>
          </a:p>
          <a:p>
            <a:pPr algn="ctr"/>
            <a:r>
              <a:rPr lang="ru-RU" sz="1593" b="1" i="1" dirty="0">
                <a:solidFill>
                  <a:srgbClr val="025B94"/>
                </a:solidFill>
              </a:rPr>
              <a:t>* фотографировать КИМ  и бланки ответов экзаменационных работ</a:t>
            </a:r>
          </a:p>
          <a:p>
            <a:pPr algn="ctr"/>
            <a:r>
              <a:rPr lang="ru-RU" sz="1593" b="1" i="1" dirty="0">
                <a:solidFill>
                  <a:srgbClr val="025B94"/>
                </a:solidFill>
              </a:rPr>
              <a:t>*передавать информацию третьим лицам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97670"/>
            <a:ext cx="1514552" cy="1131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3608" y="3697670"/>
            <a:ext cx="1429540" cy="1176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630" y="3855054"/>
            <a:ext cx="1144805" cy="862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630" y="3894688"/>
            <a:ext cx="1065208" cy="822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8438" y="3796179"/>
            <a:ext cx="1317110" cy="10195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3609" y="3726686"/>
            <a:ext cx="1317110" cy="110218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92919" y="5964977"/>
            <a:ext cx="6874204" cy="596868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66" dirty="0">
                <a:solidFill>
                  <a:schemeClr val="bg1"/>
                </a:solidFill>
              </a:rPr>
              <a:t>Федеральный закон от 30 декабря 2001 г. № 195</a:t>
            </a:r>
          </a:p>
          <a:p>
            <a:pPr algn="ctr"/>
            <a:r>
              <a:rPr lang="ru-RU" sz="1366" dirty="0">
                <a:solidFill>
                  <a:schemeClr val="bg1"/>
                </a:solidFill>
              </a:rPr>
              <a:t>«Кодекс Российской Федерации об административных  правонарушениях»</a:t>
            </a:r>
          </a:p>
        </p:txBody>
      </p:sp>
    </p:spTree>
    <p:extLst>
      <p:ext uri="{BB962C8B-B14F-4D97-AF65-F5344CB8AC3E}">
        <p14:creationId xmlns:p14="http://schemas.microsoft.com/office/powerpoint/2010/main" val="41559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Подготовка экзамена: </a:t>
            </a:r>
            <a:br>
              <a:rPr lang="ru-RU" sz="2800" b="1" dirty="0" smtClean="0"/>
            </a:br>
            <a:r>
              <a:rPr lang="ru-RU" sz="2800" b="1" dirty="0" smtClean="0"/>
              <a:t>экзаменационные материалы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8229600" cy="29029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>
            <a:off x="467544" y="4725144"/>
            <a:ext cx="8064896" cy="1224136"/>
          </a:xfrm>
          <a:prstGeom prst="rect">
            <a:avLst/>
          </a:prstGeom>
          <a:solidFill>
            <a:srgbClr val="02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случае использования бумажной технологии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(на дому, в медицинских учреждениях) </a:t>
            </a:r>
            <a:r>
              <a:rPr lang="ru-RU" sz="2000" b="1" dirty="0" err="1" smtClean="0">
                <a:solidFill>
                  <a:schemeClr val="bg1"/>
                </a:solidFill>
              </a:rPr>
              <a:t>спецпакеты</a:t>
            </a:r>
            <a:r>
              <a:rPr lang="ru-RU" sz="2000" b="1" dirty="0" smtClean="0">
                <a:solidFill>
                  <a:schemeClr val="bg1"/>
                </a:solidFill>
              </a:rPr>
              <a:t> по 5 ИК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3861048"/>
            <a:ext cx="25202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84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Подготовка экзамена: </a:t>
            </a:r>
            <a:br>
              <a:rPr lang="ru-RU" sz="2800" b="1" dirty="0"/>
            </a:br>
            <a:r>
              <a:rPr lang="ru-RU" sz="2800" b="1" dirty="0"/>
              <a:t>экзаменационные материалы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1"/>
            <a:ext cx="37547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Электронные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ЭМ шифруются пакетами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по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15 и 5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штук,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записываются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компакт-диск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вкладываются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доставочный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сейф-пакет малый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object 7"/>
          <p:cNvSpPr/>
          <p:nvPr/>
        </p:nvSpPr>
        <p:spPr>
          <a:xfrm rot="16200000">
            <a:off x="4644008" y="1772816"/>
            <a:ext cx="2088231" cy="2088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6"/>
          <p:cNvSpPr/>
          <p:nvPr/>
        </p:nvSpPr>
        <p:spPr>
          <a:xfrm rot="16200000">
            <a:off x="6480211" y="4041070"/>
            <a:ext cx="2232248" cy="2304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21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04234" y="2636912"/>
            <a:ext cx="6791082" cy="2382235"/>
          </a:xfrm>
        </p:spPr>
        <p:txBody>
          <a:bodyPr>
            <a:normAutofit fontScale="90000"/>
          </a:bodyPr>
          <a:lstStyle/>
          <a:p>
            <a:r>
              <a:rPr lang="ru-RU" sz="3073" dirty="0"/>
              <a:t>Организация и проведение государственной итоговой аттестации в пунктах проведения </a:t>
            </a:r>
            <a:r>
              <a:rPr lang="ru-RU" sz="3073" dirty="0" smtClean="0"/>
              <a:t>экзаменов</a:t>
            </a:r>
            <a:br>
              <a:rPr lang="ru-RU" sz="3073" dirty="0" smtClean="0"/>
            </a:br>
            <a:r>
              <a:rPr lang="ru-RU" sz="3073" dirty="0" smtClean="0"/>
              <a:t>в форме единого государственного экзамена</a:t>
            </a:r>
            <a:endParaRPr lang="ru-RU" sz="3073" dirty="0"/>
          </a:p>
        </p:txBody>
      </p:sp>
    </p:spTree>
    <p:extLst>
      <p:ext uri="{BB962C8B-B14F-4D97-AF65-F5344CB8AC3E}">
        <p14:creationId xmlns:p14="http://schemas.microsoft.com/office/powerpoint/2010/main" val="12077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Подготовка экзамена:</a:t>
            </a:r>
            <a:br>
              <a:rPr lang="ru-RU" sz="2800" b="1" dirty="0" smtClean="0"/>
            </a:br>
            <a:r>
              <a:rPr lang="ru-RU" sz="2800" b="1" dirty="0" smtClean="0"/>
              <a:t>доставка ЭМ в ППЭ</a:t>
            </a:r>
            <a:endParaRPr lang="ru-RU" sz="2800" b="1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457200" y="1600201"/>
            <a:ext cx="281865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ППЭ с количеством аудиторий </a:t>
            </a:r>
            <a:r>
              <a:rPr lang="ru-RU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более 5</a:t>
            </a:r>
            <a:endParaRPr lang="ru-RU" sz="1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1628800"/>
            <a:ext cx="340672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ППЭ с количеством аудиторий </a:t>
            </a:r>
            <a:r>
              <a:rPr lang="ru-RU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менее 5</a:t>
            </a:r>
            <a:endParaRPr lang="ru-RU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115616" y="2348880"/>
            <a:ext cx="0" cy="5306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771800" y="2420888"/>
            <a:ext cx="0" cy="5306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084168" y="2348880"/>
            <a:ext cx="0" cy="5306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100392" y="2348880"/>
            <a:ext cx="0" cy="5306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536" y="2852936"/>
            <a:ext cx="139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 большой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1720" y="285293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 стандартный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292494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 стандартный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292494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 стандартный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3573016"/>
            <a:ext cx="1584176" cy="22775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Упаковочные материалы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Опись доставочного сейф-пакета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(ППЭ-14-03)</a:t>
            </a:r>
          </a:p>
          <a:p>
            <a:pPr algn="ct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3573016"/>
            <a:ext cx="1872208" cy="22775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Сейф-пакеты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дисками (ЭМ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Опись доставочного сейф-пакета (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ППЭ-14-03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материалов доставочного сейф-пакета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(ППЭ-14-04)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4048" y="3573016"/>
            <a:ext cx="1872208" cy="22775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Упаковочные материалы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Опись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доставочного сейф-пакета (ППЭ-14-03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2280" y="3573016"/>
            <a:ext cx="1872208" cy="22775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Сейф-пакеты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дисками (ЭМ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Опись доставочного сейф-пакета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(ППЭ-14-03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Ведомость материалов доставочного сейф-пакета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(ППЭ-14-04)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5949280"/>
            <a:ext cx="6408712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Пакет руководителя в бумажном или электронном виде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08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Подготовка экзамена:</a:t>
            </a:r>
            <a:br>
              <a:rPr lang="ru-RU" sz="2800" b="1" dirty="0"/>
            </a:br>
            <a:r>
              <a:rPr lang="ru-RU" sz="2800" b="1" dirty="0" smtClean="0"/>
              <a:t>упаковочный материал</a:t>
            </a:r>
            <a:endParaRPr lang="ru-RU" sz="2800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611560" y="1484784"/>
            <a:ext cx="77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ВОЗВРАТНЫЙ ДОСТАВОЧНЫЙ ПАКЕТ (ВДП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194466" y="2132856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779912" y="2132856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516216" y="2060848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8213" y="3018123"/>
            <a:ext cx="1893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УПАКОВКИ ИСПОЛЬЗОВАННЫХ БЛАНКОВ</a:t>
            </a:r>
            <a:endParaRPr lang="ru-RU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3068960"/>
            <a:ext cx="208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УПАКОВКИ ИСПОРЧЕННЫХ/ БРАКОВАННЫХ ИК</a:t>
            </a:r>
            <a:endParaRPr lang="ru-RU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4" y="2996952"/>
            <a:ext cx="2561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УПАКОВКИ ИСПОЛЬЗОВАННЫХ КИМ И КОНТРОЛЬНЫХ ЛИСТОВ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4581128"/>
            <a:ext cx="242281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АУДИТОРИЯХ (малых), ГДЕ КОЛИЧЕСТВО УЧАСТНИКОВ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БОЛЕЕ 7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4437112"/>
            <a:ext cx="46805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ЛЮБЫХ АУДИТОРИЯХ</a:t>
            </a:r>
            <a:endParaRPr lang="ru-RU" b="1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5589240"/>
            <a:ext cx="46805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Черновики</a:t>
            </a:r>
            <a:r>
              <a:rPr lang="en-US" b="1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конверты А4</a:t>
            </a:r>
            <a:endParaRPr lang="ru-RU" b="1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3"/>
          <p:cNvSpPr/>
          <p:nvPr/>
        </p:nvSpPr>
        <p:spPr>
          <a:xfrm rot="16200000">
            <a:off x="7416316" y="1520788"/>
            <a:ext cx="1224136" cy="187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668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Подготовка экзамена:</a:t>
            </a:r>
            <a:br>
              <a:rPr lang="ru-RU" sz="2800" b="1" dirty="0"/>
            </a:br>
            <a:r>
              <a:rPr lang="ru-RU" sz="2800" b="1" dirty="0"/>
              <a:t>упаковочный материал</a:t>
            </a:r>
            <a:endParaRPr lang="ru-RU" sz="2800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-324544" y="1556792"/>
            <a:ext cx="84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 СТАНДАРТНЫЙ (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СПс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115616" y="2132856"/>
            <a:ext cx="0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067944" y="2060848"/>
            <a:ext cx="0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228184" y="2060848"/>
            <a:ext cx="0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3068960"/>
            <a:ext cx="1892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УПАКОВКИ НЕИСПОЛЬЗО</a:t>
            </a:r>
            <a:r>
              <a:rPr lang="en-US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ВАННЫХ ДИСКОВ</a:t>
            </a:r>
            <a:endParaRPr lang="ru-RU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3068960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УПАКОВКИ ВДП С ИСПОРЧЕННЫМИ/ БРАКОВАННЫМИ ИК И ИСПОЛЬЗОВАННЫХ ДИСКОВ</a:t>
            </a:r>
            <a:endParaRPr lang="ru-RU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3068960"/>
            <a:ext cx="2561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УПАКОВКИ ИСПОЛЬЗОВАННЫХ КИМ И КОНТРОЛЬНЫХ ЛИСТОВ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869160"/>
            <a:ext cx="48965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ШТАБЕ ППЭ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4869160"/>
            <a:ext cx="242281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АУДИТОРИЯХ (больших), ГДЕ КОЛИЧЕСТВО УЧАСТНИКОВ БОЛЕЕ 7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5"/>
          <p:cNvSpPr/>
          <p:nvPr/>
        </p:nvSpPr>
        <p:spPr>
          <a:xfrm rot="16200000">
            <a:off x="6885889" y="1907199"/>
            <a:ext cx="2636139" cy="1647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693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Подготовка экзамена:</a:t>
            </a:r>
            <a:br>
              <a:rPr lang="ru-RU" sz="2800" b="1" dirty="0"/>
            </a:br>
            <a:r>
              <a:rPr lang="ru-RU" sz="2800" b="1" dirty="0"/>
              <a:t>упаковочный материал</a:t>
            </a:r>
            <a:endParaRPr lang="ru-RU" sz="2800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-22786" y="1556792"/>
            <a:ext cx="821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 БОЛЬШОЙ (СПб)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2996952"/>
            <a:ext cx="340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УПАКОВКИ ВДП </a:t>
            </a:r>
            <a:r>
              <a:rPr lang="en-US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ИСПОЛЬЗОВАННЫМИ БЛАНКАМИ И ФОРМ ППЭ</a:t>
            </a:r>
            <a:endParaRPr lang="ru-RU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132856"/>
            <a:ext cx="231668" cy="1121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933056"/>
            <a:ext cx="231668" cy="1121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5085184"/>
            <a:ext cx="46805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ШТАБЕ ППЭ</a:t>
            </a:r>
            <a:endParaRPr lang="ru-RU" b="1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4"/>
          <p:cNvSpPr/>
          <p:nvPr/>
        </p:nvSpPr>
        <p:spPr>
          <a:xfrm rot="16200000">
            <a:off x="6340921" y="2812207"/>
            <a:ext cx="3262248" cy="2047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062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55959">
            <a:off x="5334108" y="3092129"/>
            <a:ext cx="1529302" cy="796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Подготовка экзамена: </a:t>
            </a:r>
            <a:br>
              <a:rPr lang="ru-RU" sz="2400" b="1" dirty="0" smtClean="0"/>
            </a:br>
            <a:r>
              <a:rPr lang="ru-RU" sz="2400" b="1" dirty="0" smtClean="0"/>
              <a:t>действия руководителя ППЭ до начала экзамена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910614">
            <a:off x="2856284" y="3377311"/>
            <a:ext cx="1679598" cy="29423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7504" y="1268760"/>
            <a:ext cx="8769363" cy="20162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006AB3"/>
                </a:solidFill>
              </a:rPr>
              <a:t>До организации входа участников в ППЭ руководитель ППЭ осуществляет:</a:t>
            </a:r>
          </a:p>
          <a:p>
            <a:pPr marL="260193" indent="-260193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AB3"/>
                </a:solidFill>
              </a:rPr>
              <a:t>Получение </a:t>
            </a:r>
            <a:r>
              <a:rPr lang="ru-RU" sz="1400" dirty="0" smtClean="0">
                <a:solidFill>
                  <a:srgbClr val="006AB3"/>
                </a:solidFill>
              </a:rPr>
              <a:t>сейф-пакетов от члена </a:t>
            </a:r>
            <a:r>
              <a:rPr lang="ru-RU" sz="1400" dirty="0">
                <a:solidFill>
                  <a:srgbClr val="006AB3"/>
                </a:solidFill>
              </a:rPr>
              <a:t>Г</a:t>
            </a:r>
            <a:r>
              <a:rPr lang="ru-RU" sz="1400" dirty="0" smtClean="0">
                <a:solidFill>
                  <a:srgbClr val="006AB3"/>
                </a:solidFill>
              </a:rPr>
              <a:t>ЭК с экзаменационными материалами, проверку </a:t>
            </a:r>
            <a:r>
              <a:rPr lang="ru-RU" sz="1400" dirty="0">
                <a:solidFill>
                  <a:srgbClr val="006AB3"/>
                </a:solidFill>
              </a:rPr>
              <a:t>комплектности </a:t>
            </a:r>
            <a:r>
              <a:rPr lang="en-US" sz="1400" dirty="0" smtClean="0">
                <a:solidFill>
                  <a:srgbClr val="006AB3"/>
                </a:solidFill>
              </a:rPr>
              <a:t/>
            </a:r>
            <a:br>
              <a:rPr lang="en-US" sz="1400" dirty="0" smtClean="0">
                <a:solidFill>
                  <a:srgbClr val="006AB3"/>
                </a:solidFill>
              </a:rPr>
            </a:br>
            <a:r>
              <a:rPr lang="ru-RU" sz="1400" dirty="0" smtClean="0">
                <a:solidFill>
                  <a:srgbClr val="006AB3"/>
                </a:solidFill>
              </a:rPr>
              <a:t>и </a:t>
            </a:r>
            <a:r>
              <a:rPr lang="ru-RU" sz="1400" dirty="0">
                <a:solidFill>
                  <a:srgbClr val="006AB3"/>
                </a:solidFill>
              </a:rPr>
              <a:t>целостности </a:t>
            </a:r>
            <a:r>
              <a:rPr lang="ru-RU" sz="1400" dirty="0" smtClean="0">
                <a:solidFill>
                  <a:srgbClr val="006AB3"/>
                </a:solidFill>
              </a:rPr>
              <a:t>ЭМ</a:t>
            </a:r>
            <a:r>
              <a:rPr lang="ru-RU" sz="1400" dirty="0">
                <a:solidFill>
                  <a:srgbClr val="006AB3"/>
                </a:solidFill>
              </a:rPr>
              <a:t> (форма </a:t>
            </a:r>
            <a:r>
              <a:rPr lang="ru-RU" sz="1400" dirty="0" smtClean="0">
                <a:solidFill>
                  <a:srgbClr val="006AB3"/>
                </a:solidFill>
              </a:rPr>
              <a:t>ППЭ-14-03), заполнение формы ППЭ-14-01, </a:t>
            </a:r>
            <a:r>
              <a:rPr lang="ru-RU" sz="1400" dirty="0">
                <a:solidFill>
                  <a:srgbClr val="006AB3"/>
                </a:solidFill>
              </a:rPr>
              <a:t>размещение в сейфе ППЭ – </a:t>
            </a:r>
            <a:r>
              <a:rPr lang="en-US" sz="1400" dirty="0" smtClean="0">
                <a:solidFill>
                  <a:srgbClr val="006AB3"/>
                </a:solidFill>
              </a:rPr>
              <a:t/>
            </a:r>
            <a:br>
              <a:rPr lang="en-US" sz="1400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не </a:t>
            </a:r>
            <a:r>
              <a:rPr lang="ru-RU" sz="1400" b="1" dirty="0">
                <a:solidFill>
                  <a:srgbClr val="006AB3"/>
                </a:solidFill>
              </a:rPr>
              <a:t>позднее 7.30</a:t>
            </a:r>
            <a:r>
              <a:rPr lang="ru-RU" sz="1400" dirty="0">
                <a:solidFill>
                  <a:srgbClr val="006AB3"/>
                </a:solidFill>
              </a:rPr>
              <a:t>;</a:t>
            </a:r>
          </a:p>
          <a:p>
            <a:pPr marL="260193" indent="-260193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AB3"/>
                </a:solidFill>
              </a:rPr>
              <a:t>Вскрытие пакета руководителя </a:t>
            </a:r>
            <a:r>
              <a:rPr lang="ru-RU" sz="1400" dirty="0" smtClean="0">
                <a:solidFill>
                  <a:srgbClr val="006AB3"/>
                </a:solidFill>
              </a:rPr>
              <a:t>ППЭ (распечатка – в случае использования электронной версии), </a:t>
            </a:r>
            <a:r>
              <a:rPr lang="ru-RU" sz="1400" dirty="0">
                <a:solidFill>
                  <a:srgbClr val="006AB3"/>
                </a:solidFill>
              </a:rPr>
              <a:t>регистрация (по форме ППЭ-07), распределение, назначение ответственных организаторов </a:t>
            </a:r>
            <a:r>
              <a:rPr lang="en-US" sz="1400" dirty="0" smtClean="0">
                <a:solidFill>
                  <a:srgbClr val="006AB3"/>
                </a:solidFill>
              </a:rPr>
              <a:t/>
            </a:r>
            <a:br>
              <a:rPr lang="en-US" sz="1400" dirty="0" smtClean="0">
                <a:solidFill>
                  <a:srgbClr val="006AB3"/>
                </a:solidFill>
              </a:rPr>
            </a:br>
            <a:r>
              <a:rPr lang="ru-RU" sz="1400" dirty="0" smtClean="0">
                <a:solidFill>
                  <a:srgbClr val="006AB3"/>
                </a:solidFill>
              </a:rPr>
              <a:t>(</a:t>
            </a:r>
            <a:r>
              <a:rPr lang="ru-RU" sz="1400" dirty="0">
                <a:solidFill>
                  <a:srgbClr val="006AB3"/>
                </a:solidFill>
              </a:rPr>
              <a:t>форма ППЭ-07) – </a:t>
            </a:r>
            <a:r>
              <a:rPr lang="ru-RU" sz="1400" b="1" dirty="0">
                <a:solidFill>
                  <a:srgbClr val="006AB3"/>
                </a:solidFill>
              </a:rPr>
              <a:t>не позднее </a:t>
            </a:r>
            <a:r>
              <a:rPr lang="ru-RU" sz="1400" b="1" dirty="0" smtClean="0">
                <a:solidFill>
                  <a:srgbClr val="006AB3"/>
                </a:solidFill>
              </a:rPr>
              <a:t>7.50</a:t>
            </a:r>
            <a:r>
              <a:rPr lang="ru-RU" sz="1400" dirty="0">
                <a:solidFill>
                  <a:srgbClr val="006AB3"/>
                </a:solidFill>
              </a:rPr>
              <a:t>;</a:t>
            </a:r>
          </a:p>
          <a:p>
            <a:pPr marL="260193" indent="-260193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6AB3"/>
                </a:solidFill>
              </a:rPr>
              <a:t> Проведение краткого инструктажа организаторов и работников </a:t>
            </a:r>
            <a:r>
              <a:rPr lang="ru-RU" sz="1400" dirty="0" smtClean="0">
                <a:solidFill>
                  <a:srgbClr val="006AB3"/>
                </a:solidFill>
              </a:rPr>
              <a:t>ППЭ (приложение 1.9 МР по подготовке </a:t>
            </a:r>
            <a:r>
              <a:rPr lang="en-US" sz="1400" dirty="0" smtClean="0">
                <a:solidFill>
                  <a:srgbClr val="006AB3"/>
                </a:solidFill>
              </a:rPr>
              <a:t/>
            </a:r>
            <a:br>
              <a:rPr lang="en-US" sz="1400" dirty="0" smtClean="0">
                <a:solidFill>
                  <a:srgbClr val="006AB3"/>
                </a:solidFill>
              </a:rPr>
            </a:br>
            <a:r>
              <a:rPr lang="ru-RU" sz="1400" dirty="0" smtClean="0">
                <a:solidFill>
                  <a:srgbClr val="006AB3"/>
                </a:solidFill>
              </a:rPr>
              <a:t>и проведению ЕГЭ в ППЭ), </a:t>
            </a:r>
            <a:r>
              <a:rPr lang="ru-RU" sz="1400" dirty="0">
                <a:solidFill>
                  <a:srgbClr val="006AB3"/>
                </a:solidFill>
              </a:rPr>
              <a:t>выдача ведомостей и протоколов </a:t>
            </a:r>
            <a:r>
              <a:rPr lang="ru-RU" sz="1400" dirty="0" smtClean="0">
                <a:solidFill>
                  <a:srgbClr val="006AB3"/>
                </a:solidFill>
              </a:rPr>
              <a:t>организаторам </a:t>
            </a:r>
            <a:r>
              <a:rPr lang="ru-RU" sz="1400" dirty="0">
                <a:solidFill>
                  <a:srgbClr val="006AB3"/>
                </a:solidFill>
              </a:rPr>
              <a:t>– </a:t>
            </a:r>
            <a:r>
              <a:rPr lang="ru-RU" sz="1400" b="1" dirty="0">
                <a:solidFill>
                  <a:srgbClr val="006AB3"/>
                </a:solidFill>
              </a:rPr>
              <a:t>не ранее </a:t>
            </a:r>
            <a:r>
              <a:rPr lang="ru-RU" sz="1400" b="1" dirty="0" smtClean="0">
                <a:solidFill>
                  <a:srgbClr val="006AB3"/>
                </a:solidFill>
              </a:rPr>
              <a:t>8.15</a:t>
            </a:r>
            <a:endParaRPr lang="ru-RU" sz="1400" dirty="0">
              <a:solidFill>
                <a:srgbClr val="006AB3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3717032"/>
            <a:ext cx="5169646" cy="172435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366" b="1" i="1" dirty="0" smtClean="0">
                <a:solidFill>
                  <a:srgbClr val="006AB3"/>
                </a:solidFill>
              </a:rPr>
              <a:t> </a:t>
            </a:r>
            <a:r>
              <a:rPr lang="ru-RU" sz="1366" b="1" i="1" dirty="0" smtClean="0">
                <a:solidFill>
                  <a:srgbClr val="006AB3"/>
                </a:solidFill>
              </a:rPr>
              <a:t>Организаторам </a:t>
            </a:r>
            <a:r>
              <a:rPr lang="ru-RU" sz="1366" b="1" i="1" dirty="0">
                <a:solidFill>
                  <a:srgbClr val="006AB3"/>
                </a:solidFill>
              </a:rPr>
              <a:t>в аудиториях</a:t>
            </a:r>
          </a:p>
          <a:p>
            <a:pPr marL="260193" indent="-260193">
              <a:buFont typeface="Wingdings" panose="05000000000000000000" pitchFamily="2" charset="2"/>
              <a:buChar char="ü"/>
            </a:pPr>
            <a:r>
              <a:rPr lang="ru-RU" sz="1366" dirty="0">
                <a:solidFill>
                  <a:srgbClr val="006AB3"/>
                </a:solidFill>
              </a:rPr>
              <a:t>списки участников экзамена в аудиториях, протоколы (формы ППЭ-05-01, ППЭ-05-02, 12-02, 12-03, </a:t>
            </a:r>
            <a:r>
              <a:rPr lang="ru-RU" sz="1366" dirty="0" smtClean="0">
                <a:solidFill>
                  <a:srgbClr val="006AB3"/>
                </a:solidFill>
              </a:rPr>
              <a:t>12-04-МАШ, ППЭ-16</a:t>
            </a:r>
            <a:r>
              <a:rPr lang="ru-RU" sz="1366" dirty="0">
                <a:solidFill>
                  <a:srgbClr val="006AB3"/>
                </a:solidFill>
              </a:rPr>
              <a:t>);</a:t>
            </a:r>
          </a:p>
          <a:p>
            <a:pPr marL="260193" indent="-260193">
              <a:buFont typeface="Wingdings" panose="05000000000000000000" pitchFamily="2" charset="2"/>
              <a:buChar char="ü"/>
            </a:pPr>
            <a:r>
              <a:rPr lang="ru-RU" sz="1366" dirty="0">
                <a:solidFill>
                  <a:srgbClr val="006AB3"/>
                </a:solidFill>
              </a:rPr>
              <a:t>таблички с номером аудитории, ножницы;</a:t>
            </a:r>
          </a:p>
          <a:p>
            <a:pPr marL="260193" indent="-260193">
              <a:buFont typeface="Wingdings" panose="05000000000000000000" pitchFamily="2" charset="2"/>
              <a:buChar char="ü"/>
            </a:pPr>
            <a:r>
              <a:rPr lang="ru-RU" sz="1366" dirty="0">
                <a:solidFill>
                  <a:srgbClr val="006AB3"/>
                </a:solidFill>
              </a:rPr>
              <a:t>инструкцию, зачитываемую организатором в аудитории перед началом экзамена для участников;</a:t>
            </a:r>
          </a:p>
          <a:p>
            <a:pPr marL="260193" indent="-260193">
              <a:buFont typeface="Wingdings" panose="05000000000000000000" pitchFamily="2" charset="2"/>
              <a:buChar char="ü"/>
            </a:pPr>
            <a:r>
              <a:rPr lang="ru-RU" sz="1366" dirty="0" smtClean="0">
                <a:solidFill>
                  <a:srgbClr val="006AB3"/>
                </a:solidFill>
              </a:rPr>
              <a:t>черновики, конверт </a:t>
            </a:r>
            <a:r>
              <a:rPr lang="ru-RU" sz="1366" dirty="0">
                <a:solidFill>
                  <a:srgbClr val="006AB3"/>
                </a:solidFill>
              </a:rPr>
              <a:t>для упаковки </a:t>
            </a:r>
            <a:r>
              <a:rPr lang="ru-RU" sz="1366" dirty="0" smtClean="0">
                <a:solidFill>
                  <a:srgbClr val="006AB3"/>
                </a:solidFill>
              </a:rPr>
              <a:t>черновиков</a:t>
            </a:r>
            <a:endParaRPr lang="ru-RU" sz="1366" dirty="0">
              <a:solidFill>
                <a:srgbClr val="006AB3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36096" y="3717032"/>
            <a:ext cx="3456384" cy="17148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66" b="1" i="1" dirty="0">
                <a:solidFill>
                  <a:srgbClr val="006AB3"/>
                </a:solidFill>
              </a:rPr>
              <a:t>Ответственному организатору </a:t>
            </a:r>
            <a:r>
              <a:rPr lang="en-US" sz="1366" b="1" i="1" dirty="0" smtClean="0">
                <a:solidFill>
                  <a:srgbClr val="006AB3"/>
                </a:solidFill>
              </a:rPr>
              <a:t/>
            </a:r>
            <a:br>
              <a:rPr lang="en-US" sz="1366" b="1" i="1" dirty="0" smtClean="0">
                <a:solidFill>
                  <a:srgbClr val="006AB3"/>
                </a:solidFill>
              </a:rPr>
            </a:br>
            <a:r>
              <a:rPr lang="ru-RU" sz="1366" b="1" i="1" dirty="0" smtClean="0">
                <a:solidFill>
                  <a:srgbClr val="006AB3"/>
                </a:solidFill>
              </a:rPr>
              <a:t>вне </a:t>
            </a:r>
            <a:r>
              <a:rPr lang="ru-RU" sz="1366" b="1" i="1" dirty="0">
                <a:solidFill>
                  <a:srgbClr val="006AB3"/>
                </a:solidFill>
              </a:rPr>
              <a:t>аудитории </a:t>
            </a:r>
          </a:p>
          <a:p>
            <a:r>
              <a:rPr lang="ru-RU" sz="1366" dirty="0" smtClean="0">
                <a:solidFill>
                  <a:srgbClr val="006AB3"/>
                </a:solidFill>
              </a:rPr>
              <a:t>ППЭ-06-01</a:t>
            </a:r>
            <a:r>
              <a:rPr lang="ru-RU" sz="1366" dirty="0">
                <a:solidFill>
                  <a:srgbClr val="006AB3"/>
                </a:solidFill>
              </a:rPr>
              <a:t>, </a:t>
            </a:r>
            <a:r>
              <a:rPr lang="ru-RU" sz="1366" dirty="0" smtClean="0">
                <a:solidFill>
                  <a:srgbClr val="006AB3"/>
                </a:solidFill>
              </a:rPr>
              <a:t>ППЭ-06-02 </a:t>
            </a:r>
            <a:r>
              <a:rPr lang="ru-RU" sz="1366" dirty="0">
                <a:solidFill>
                  <a:srgbClr val="006AB3"/>
                </a:solidFill>
              </a:rPr>
              <a:t>– для размещения  на информационном стенде при входе </a:t>
            </a:r>
            <a:r>
              <a:rPr lang="ru-RU" sz="1366" dirty="0" smtClean="0">
                <a:solidFill>
                  <a:srgbClr val="006AB3"/>
                </a:solidFill>
              </a:rPr>
              <a:t>в</a:t>
            </a:r>
            <a:r>
              <a:rPr lang="en-US" sz="1366" dirty="0" smtClean="0">
                <a:solidFill>
                  <a:srgbClr val="006AB3"/>
                </a:solidFill>
              </a:rPr>
              <a:t> </a:t>
            </a:r>
            <a:r>
              <a:rPr lang="ru-RU" sz="1366" dirty="0" smtClean="0">
                <a:solidFill>
                  <a:srgbClr val="006AB3"/>
                </a:solidFill>
              </a:rPr>
              <a:t>ППЭ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327" y="5517232"/>
            <a:ext cx="8925169" cy="1144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6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0193" indent="-260193" defTabSz="972122"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</a:rPr>
              <a:t>передать медицинскому работнику инструкцию, определяющую порядок его работы во время проведения ЕГЭ в ППЭ, журнал учета участников ЕГЭ, обратившихся к медицинскому работнику;</a:t>
            </a:r>
          </a:p>
          <a:p>
            <a:pPr marL="260193" indent="-260193" defTabSz="972122"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</a:rPr>
              <a:t>дать распоряжение техническим специалистам, отвечающим за организацию видеонаблюдения в ППЭ, о начале видеонаблюдения в аудиториях ППЭ </a:t>
            </a:r>
            <a:r>
              <a:rPr lang="ru-RU" sz="1366" dirty="0">
                <a:solidFill>
                  <a:srgbClr val="FF0000"/>
                </a:solidFill>
              </a:rPr>
              <a:t>не позднее </a:t>
            </a:r>
            <a:r>
              <a:rPr lang="ru-RU" sz="1366" dirty="0" smtClean="0">
                <a:solidFill>
                  <a:srgbClr val="FF0000"/>
                </a:solidFill>
              </a:rPr>
              <a:t>8:00 </a:t>
            </a:r>
            <a:r>
              <a:rPr lang="ru-RU" sz="1366" dirty="0">
                <a:solidFill>
                  <a:srgbClr val="006AB3"/>
                </a:solidFill>
              </a:rPr>
              <a:t>по местному времени, о сверке часов во всех аудиториях ППЭ, сверке времени на ПАК.</a:t>
            </a:r>
          </a:p>
        </p:txBody>
      </p:sp>
    </p:spTree>
    <p:extLst>
      <p:ext uri="{BB962C8B-B14F-4D97-AF65-F5344CB8AC3E}">
        <p14:creationId xmlns:p14="http://schemas.microsoft.com/office/powerpoint/2010/main" val="28663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Подготовка экзамена: </a:t>
            </a:r>
            <a:br>
              <a:rPr lang="ru-RU" sz="2800" b="1" dirty="0" smtClean="0"/>
            </a:br>
            <a:r>
              <a:rPr lang="ru-RU" sz="2800" b="1" dirty="0" smtClean="0"/>
              <a:t>новые формы ППЭ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248473" cy="5018816"/>
          </a:xfrm>
          <a:prstGeom prst="rect">
            <a:avLst/>
          </a:prstGeom>
        </p:spPr>
      </p:pic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4788024" y="2636912"/>
            <a:ext cx="4042792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Форма ППЭ-14-03 «Опись доставочного сейф-пакета» </a:t>
            </a:r>
          </a:p>
          <a:p>
            <a:pPr marL="0" indent="0" algn="ctr"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(помещается на сейф-пакеты с ЭМ и упаковочным материалом)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Подготовка экзамена: </a:t>
            </a:r>
            <a:br>
              <a:rPr lang="ru-RU" sz="2800" b="1" dirty="0"/>
            </a:br>
            <a:r>
              <a:rPr lang="ru-RU" sz="2800" b="1" dirty="0"/>
              <a:t>новые формы ППЭ</a:t>
            </a:r>
            <a:endParaRPr lang="ru-RU" sz="2800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267314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2204864"/>
            <a:ext cx="4367679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ППЭ-14-04 </a:t>
            </a:r>
            <a: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«Ведомость материалов доставочного сейф-пакета </a:t>
            </a:r>
            <a: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___ по экзамену </a:t>
            </a:r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_____»</a:t>
            </a:r>
            <a:endParaRPr lang="ru-RU" sz="2400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spc="-15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(помещается внутрь </a:t>
            </a:r>
            <a:r>
              <a:rPr lang="en-US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сейф-пакета с дисками с ЭМ)</a:t>
            </a:r>
          </a:p>
        </p:txBody>
      </p:sp>
    </p:spTree>
    <p:extLst>
      <p:ext uri="{BB962C8B-B14F-4D97-AF65-F5344CB8AC3E}">
        <p14:creationId xmlns:p14="http://schemas.microsoft.com/office/powerpoint/2010/main" val="28223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Подготовка экзамена: </a:t>
            </a:r>
            <a:br>
              <a:rPr lang="ru-RU" sz="2800" b="1" dirty="0"/>
            </a:br>
            <a:r>
              <a:rPr lang="ru-RU" sz="2800" b="1" dirty="0"/>
              <a:t>новые формы ППЭ</a:t>
            </a:r>
            <a:endParaRPr lang="ru-RU" sz="2800" dirty="0"/>
          </a:p>
        </p:txBody>
      </p:sp>
      <p:sp>
        <p:nvSpPr>
          <p:cNvPr id="6" name="object 3"/>
          <p:cNvSpPr/>
          <p:nvPr/>
        </p:nvSpPr>
        <p:spPr>
          <a:xfrm>
            <a:off x="323528" y="1340768"/>
            <a:ext cx="4176464" cy="5328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2551544"/>
            <a:ext cx="3816424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400" spc="-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ППЭ-12-04-МАШ «Ведомость учета времени отсутствия участников ГИА в аудитории</a:t>
            </a:r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spc="-15" dirty="0">
              <a:solidFill>
                <a:srgbClr val="012F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(выдается в аудитории </a:t>
            </a:r>
            <a:r>
              <a:rPr lang="en-US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-15" dirty="0" smtClean="0">
                <a:solidFill>
                  <a:srgbClr val="012F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необходимом количестве)</a:t>
            </a:r>
          </a:p>
        </p:txBody>
      </p:sp>
    </p:spTree>
    <p:extLst>
      <p:ext uri="{BB962C8B-B14F-4D97-AF65-F5344CB8AC3E}">
        <p14:creationId xmlns:p14="http://schemas.microsoft.com/office/powerpoint/2010/main" val="5344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Подготовка экзамена: </a:t>
            </a:r>
            <a:br>
              <a:rPr lang="ru-RU" sz="2400" b="1" dirty="0" smtClean="0"/>
            </a:br>
            <a:r>
              <a:rPr lang="ru-RU" sz="2400" b="1" dirty="0" smtClean="0"/>
              <a:t>действия организаторов ППЭ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до начала входа участников ЕГЭ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23014"/>
            <a:ext cx="8507288" cy="4393311"/>
          </a:xfrm>
        </p:spPr>
        <p:txBody>
          <a:bodyPr>
            <a:normAutofit fontScale="85000" lnSpcReduction="20000"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не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позднее 8.45 пройти в свою 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аудиторию </a:t>
            </a:r>
          </a:p>
          <a:p>
            <a:pPr marL="285750" indent="-285750" algn="just">
              <a:lnSpc>
                <a:spcPct val="115000"/>
              </a:lnSpc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проверить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ее готовность к экзамену (в том числе готовность средств 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видеонаблюдения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)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 </a:t>
            </a:r>
            <a:endParaRPr lang="ru-RU" sz="2000" dirty="0">
              <a:solidFill>
                <a:srgbClr val="000000"/>
              </a:solidFill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  <a:p>
            <a:pPr marL="285750" indent="-285750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проветрить аудиторию (при 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необходимости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)</a:t>
            </a:r>
            <a:endParaRPr lang="ru-RU" sz="2000" dirty="0">
              <a:solidFill>
                <a:srgbClr val="000000"/>
              </a:solidFill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  <a:p>
            <a:pPr marL="285750" indent="-285750" algn="just">
              <a:lnSpc>
                <a:spcPct val="115000"/>
              </a:lnSpc>
            </a:pPr>
            <a:r>
              <a:rPr lang="ru-RU" sz="2000" dirty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вывесить у входа в аудиторию один экземпляр формы ППЭ-05-01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«Список участников ГИА в аудитории ППЭ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»</a:t>
            </a:r>
            <a:endParaRPr lang="ru-RU" sz="2000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  <a:p>
            <a:pPr marL="285750" indent="-285750" algn="just">
              <a:lnSpc>
                <a:spcPct val="115000"/>
              </a:lnSpc>
            </a:pPr>
            <a:r>
              <a:rPr lang="ru-RU" sz="2000" dirty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раздать на рабочие места участников ЕГЭ черновики со штампом образовательной организации, на базе которой расположен ППЭ, на каждого участника ЕГЭ (минимальное количество - два листа</a:t>
            </a:r>
            <a:r>
              <a:rPr lang="ru-RU" sz="2000" dirty="0" smtClean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)</a:t>
            </a:r>
            <a:endParaRPr lang="ru-RU" sz="2000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  <a:p>
            <a:pPr marL="285750" indent="-285750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оформить на доске образец регистрационных полей бланка регистрации участника ЕГЭ </a:t>
            </a:r>
            <a:r>
              <a:rPr lang="ru-RU" sz="2000" dirty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(оформление на доске регистрационных полей бланка регистрации участника ЕГЭ может быть произведено за день до проведения экзамена</a:t>
            </a:r>
            <a:r>
              <a:rPr lang="ru-RU" sz="2000" dirty="0" smtClean="0"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)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  </a:t>
            </a:r>
            <a:endParaRPr lang="ru-RU" sz="2000" dirty="0">
              <a:solidFill>
                <a:srgbClr val="000000"/>
              </a:solidFill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  <a:p>
            <a:pPr marL="285750" indent="-285750" algn="just">
              <a:lnSpc>
                <a:spcPct val="115000"/>
              </a:lnSpc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подготовить необходимую информацию для заполнения бланков регистрации с использованием полученной у руководителя формы ППЭ-16 «Расшифровка кодов образовательных организаций ППЭ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3795" y="1303517"/>
            <a:ext cx="4301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6AB3"/>
                </a:solidFill>
              </a:rPr>
              <a:t>Организаторы в аудитории обязаны:</a:t>
            </a:r>
          </a:p>
        </p:txBody>
      </p:sp>
    </p:spTree>
    <p:extLst>
      <p:ext uri="{BB962C8B-B14F-4D97-AF65-F5344CB8AC3E}">
        <p14:creationId xmlns:p14="http://schemas.microsoft.com/office/powerpoint/2010/main" val="1611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dirty="0" smtClean="0"/>
              <a:t>Подготовка экзамена: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>организация входа участников в ППЭ</a:t>
            </a:r>
          </a:p>
        </p:txBody>
      </p:sp>
      <p:pic>
        <p:nvPicPr>
          <p:cNvPr id="2355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717032"/>
            <a:ext cx="3688400" cy="2560542"/>
          </a:xfrm>
        </p:spPr>
      </p:pic>
      <p:sp>
        <p:nvSpPr>
          <p:cNvPr id="5" name="Прямоугольник 4"/>
          <p:cNvSpPr/>
          <p:nvPr/>
        </p:nvSpPr>
        <p:spPr>
          <a:xfrm>
            <a:off x="163513" y="1311275"/>
            <a:ext cx="2997200" cy="33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593" b="1" dirty="0">
                <a:solidFill>
                  <a:srgbClr val="FF0000"/>
                </a:solidFill>
              </a:rPr>
              <a:t>С 9:00 в день экзамена.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2588" y="2852936"/>
            <a:ext cx="8675687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6AB3"/>
                </a:solidFill>
              </a:rPr>
              <a:t>Паспортный контроль. Организатор на входе в ППЭ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92613" y="3429000"/>
            <a:ext cx="4468812" cy="903288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dirty="0">
                <a:solidFill>
                  <a:schemeClr val="bg1"/>
                </a:solidFill>
              </a:rPr>
              <a:t>проверяет документ, удостоверяющий личность участника, наличие его в списке распределения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92613" y="4365104"/>
            <a:ext cx="4572000" cy="1143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366" b="1" dirty="0">
                <a:solidFill>
                  <a:srgbClr val="FF0000"/>
                </a:solidFill>
              </a:rPr>
              <a:t>в случае отсутствия у обучающегося документа, </a:t>
            </a:r>
          </a:p>
          <a:p>
            <a:pPr algn="ctr">
              <a:defRPr/>
            </a:pPr>
            <a:r>
              <a:rPr lang="ru-RU" sz="1366" b="1" dirty="0">
                <a:solidFill>
                  <a:srgbClr val="FF0000"/>
                </a:solidFill>
              </a:rPr>
              <a:t>его личность ПИСЬМЕННО подтверждает сопровождающий в форме ППЭ-20</a:t>
            </a:r>
          </a:p>
          <a:p>
            <a:pPr algn="ctr">
              <a:defRPr/>
            </a:pPr>
            <a:endParaRPr lang="ru-RU" sz="1366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366" b="1" dirty="0" smtClean="0">
                <a:solidFill>
                  <a:srgbClr val="0070C0"/>
                </a:solidFill>
              </a:rPr>
              <a:t>Организатор</a:t>
            </a:r>
            <a:endParaRPr lang="ru-RU" sz="1366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2600" y="1811338"/>
            <a:ext cx="7950200" cy="9144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>
                <a:solidFill>
                  <a:schemeClr val="bg1"/>
                </a:solidFill>
              </a:rPr>
              <a:t>Организаторы вне аудитории указывают участникам на необходимость оставить личные вещи (в специально выделенном в ППЭ месте для личных вещей участников)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98763" y="1336675"/>
            <a:ext cx="6108700" cy="387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66" dirty="0">
                <a:solidFill>
                  <a:schemeClr val="bg1"/>
                </a:solidFill>
              </a:rPr>
              <a:t>Член ГЭК осуществляет контроль за организацией входа участников в ППЭ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92613" y="5445224"/>
            <a:ext cx="4468812" cy="712787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dirty="0">
                <a:solidFill>
                  <a:schemeClr val="bg1"/>
                </a:solidFill>
              </a:rPr>
              <a:t>сопровождает участников в аудитории </a:t>
            </a:r>
            <a:br>
              <a:rPr lang="ru-RU" sz="1593" dirty="0">
                <a:solidFill>
                  <a:schemeClr val="bg1"/>
                </a:solidFill>
              </a:rPr>
            </a:br>
            <a:r>
              <a:rPr lang="ru-RU" sz="1593" dirty="0">
                <a:solidFill>
                  <a:schemeClr val="bg1"/>
                </a:solidFill>
              </a:rPr>
              <a:t>в соответствии с автоматизированным распределением</a:t>
            </a:r>
          </a:p>
        </p:txBody>
      </p:sp>
    </p:spTree>
    <p:extLst>
      <p:ext uri="{BB962C8B-B14F-4D97-AF65-F5344CB8AC3E}">
        <p14:creationId xmlns:p14="http://schemas.microsoft.com/office/powerpoint/2010/main" val="12049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dirty="0"/>
              <a:t>Подготовка экзамена:</a:t>
            </a:r>
            <a:br>
              <a:rPr lang="ru-RU" altLang="ru-RU" sz="2400" b="1" dirty="0"/>
            </a:br>
            <a:r>
              <a:rPr lang="ru-RU" altLang="ru-RU" sz="2400" b="1" dirty="0"/>
              <a:t>организация помещений и техническое оснащение ППЭ </a:t>
            </a:r>
            <a:endParaRPr lang="ru-RU" sz="24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81424" y="1268760"/>
            <a:ext cx="8883064" cy="5064967"/>
            <a:chOff x="81424" y="1268760"/>
            <a:chExt cx="8883064" cy="506496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44869" y="1272729"/>
              <a:ext cx="3195520" cy="221715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endParaRPr lang="ru-RU" sz="1024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/>
            <a:srcRect b="33117"/>
            <a:stretch/>
          </p:blipFill>
          <p:spPr>
            <a:xfrm>
              <a:off x="946784" y="2235653"/>
              <a:ext cx="1678153" cy="140246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399374" y="1568489"/>
              <a:ext cx="3019133" cy="472910"/>
            </a:xfrm>
            <a:prstGeom prst="rect">
              <a:avLst/>
            </a:prstGeom>
          </p:spPr>
          <p:txBody>
            <a:bodyPr wrap="square" lIns="52029" tIns="26015" rIns="52029" bIns="26015">
              <a:spAutoFit/>
            </a:bodyPr>
            <a:lstStyle/>
            <a:p>
              <a:pPr algn="ctr"/>
              <a:r>
                <a:rPr lang="ru-RU" sz="1366" dirty="0"/>
                <a:t>Помещение для сопровождающих участников ГИА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44870" y="4105753"/>
              <a:ext cx="3195520" cy="222797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endParaRPr lang="ru-RU" sz="1024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366" y="4217971"/>
              <a:ext cx="759982" cy="15762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2941" y="4280973"/>
              <a:ext cx="1446563" cy="1446509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99373" y="5794171"/>
              <a:ext cx="2993532" cy="472910"/>
            </a:xfrm>
            <a:prstGeom prst="rect">
              <a:avLst/>
            </a:prstGeom>
          </p:spPr>
          <p:txBody>
            <a:bodyPr wrap="square" lIns="52029" tIns="26015" rIns="52029" bIns="26015">
              <a:spAutoFit/>
            </a:bodyPr>
            <a:lstStyle/>
            <a:p>
              <a:pPr algn="ctr"/>
              <a:r>
                <a:rPr lang="ru-RU" sz="1366" dirty="0"/>
                <a:t>Специально выделенное место</a:t>
              </a:r>
            </a:p>
            <a:p>
              <a:pPr algn="ctr"/>
              <a:r>
                <a:rPr lang="ru-RU" sz="1366" dirty="0"/>
                <a:t> для личных вещей участников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1424" y="2927054"/>
              <a:ext cx="535652" cy="170612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r>
                <a:rPr lang="ru-RU" sz="1138" b="1" dirty="0"/>
                <a:t>В</a:t>
              </a:r>
            </a:p>
            <a:p>
              <a:pPr algn="ctr"/>
              <a:r>
                <a:rPr lang="ru-RU" sz="1138" b="1" dirty="0"/>
                <a:t>Х</a:t>
              </a:r>
            </a:p>
            <a:p>
              <a:pPr algn="ctr"/>
              <a:r>
                <a:rPr lang="ru-RU" sz="1138" b="1" dirty="0"/>
                <a:t>О</a:t>
              </a:r>
            </a:p>
            <a:p>
              <a:pPr algn="ctr"/>
              <a:r>
                <a:rPr lang="ru-RU" sz="1138" b="1" dirty="0"/>
                <a:t>Д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33391" y="2926411"/>
              <a:ext cx="536706" cy="170612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r>
                <a:rPr lang="ru-RU" sz="1138" b="1" dirty="0"/>
                <a:t>В</a:t>
              </a:r>
              <a:br>
                <a:rPr lang="ru-RU" sz="1138" b="1" dirty="0"/>
              </a:br>
              <a:r>
                <a:rPr lang="ru-RU" sz="1138" b="1" dirty="0"/>
                <a:t>Х</a:t>
              </a:r>
              <a:br>
                <a:rPr lang="ru-RU" sz="1138" b="1" dirty="0"/>
              </a:br>
              <a:r>
                <a:rPr lang="ru-RU" sz="1138" b="1" dirty="0"/>
                <a:t>О</a:t>
              </a:r>
              <a:br>
                <a:rPr lang="ru-RU" sz="1138" b="1" dirty="0"/>
              </a:br>
              <a:r>
                <a:rPr lang="ru-RU" sz="1138" b="1" dirty="0"/>
                <a:t>Д</a:t>
              </a:r>
              <a:br>
                <a:rPr lang="ru-RU" sz="1138" b="1" dirty="0"/>
              </a:br>
              <a:r>
                <a:rPr lang="ru-RU" sz="1138" b="1" dirty="0"/>
                <a:t/>
              </a:r>
              <a:br>
                <a:rPr lang="ru-RU" sz="1138" b="1" dirty="0"/>
              </a:br>
              <a:r>
                <a:rPr lang="ru-RU" sz="1138" b="1" dirty="0"/>
                <a:t>в</a:t>
              </a:r>
              <a:br>
                <a:rPr lang="ru-RU" sz="1138" b="1" dirty="0"/>
              </a:br>
              <a:r>
                <a:rPr lang="ru-RU" sz="1138" b="1" dirty="0"/>
                <a:t/>
              </a:r>
              <a:br>
                <a:rPr lang="ru-RU" sz="1138" b="1" dirty="0"/>
              </a:br>
              <a:r>
                <a:rPr lang="ru-RU" sz="1138" b="1" dirty="0"/>
                <a:t>П</a:t>
              </a:r>
              <a:br>
                <a:rPr lang="ru-RU" sz="1138" b="1" dirty="0"/>
              </a:br>
              <a:r>
                <a:rPr lang="ru-RU" sz="1138" b="1" dirty="0" err="1"/>
                <a:t>П</a:t>
              </a:r>
              <a:r>
                <a:rPr lang="ru-RU" sz="1138" b="1" dirty="0"/>
                <a:t/>
              </a:r>
              <a:br>
                <a:rPr lang="ru-RU" sz="1138" b="1" dirty="0"/>
              </a:br>
              <a:r>
                <a:rPr lang="ru-RU" sz="1138" b="1" dirty="0"/>
                <a:t>Э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828" y="3448867"/>
              <a:ext cx="1828186" cy="288485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r>
                <a:rPr lang="ru-RU" sz="1366" dirty="0"/>
                <a:t>Пункт охраны правопорядка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1370" y="3524917"/>
              <a:ext cx="867196" cy="116167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6" cstate="print"/>
            <a:srcRect t="-1" b="45438"/>
            <a:stretch/>
          </p:blipFill>
          <p:spPr>
            <a:xfrm>
              <a:off x="4442682" y="5222934"/>
              <a:ext cx="725886" cy="900566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5762321" y="3448867"/>
              <a:ext cx="1581607" cy="288485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r>
                <a:rPr lang="ru-RU" sz="1138" dirty="0"/>
                <a:t>Помещение для руководителя </a:t>
              </a:r>
              <a:r>
                <a:rPr lang="ru-RU" sz="1138" dirty="0" smtClean="0"/>
                <a:t>ППЭ </a:t>
              </a:r>
              <a:endParaRPr lang="ru-RU" sz="1138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5057" y="3708459"/>
              <a:ext cx="1150364" cy="1042958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5762321" y="1272729"/>
              <a:ext cx="1581607" cy="202439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r>
                <a:rPr lang="ru-RU" sz="1138" dirty="0"/>
                <a:t>Помещение для медицинских </a:t>
              </a:r>
            </a:p>
            <a:p>
              <a:pPr algn="ctr"/>
              <a:r>
                <a:rPr lang="ru-RU" sz="1138" dirty="0"/>
                <a:t>работников </a:t>
              </a: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9995" y="1424473"/>
              <a:ext cx="820859" cy="107029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7380312" y="1268760"/>
              <a:ext cx="1572408" cy="295232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r>
                <a:rPr lang="ru-RU" sz="1138" dirty="0"/>
                <a:t>Аудитории для участников ГИА, в том числе для участников </a:t>
              </a:r>
              <a:br>
                <a:rPr lang="ru-RU" sz="1138" dirty="0"/>
              </a:br>
              <a:r>
                <a:rPr lang="ru-RU" sz="1138" dirty="0"/>
                <a:t>с ОВЗ (на 1 этаже)</a:t>
              </a: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print"/>
            <a:srcRect b="35576"/>
            <a:stretch/>
          </p:blipFill>
          <p:spPr>
            <a:xfrm>
              <a:off x="7568458" y="1534427"/>
              <a:ext cx="1256248" cy="886461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0" cstate="print"/>
            <a:srcRect b="30319"/>
            <a:stretch/>
          </p:blipFill>
          <p:spPr>
            <a:xfrm>
              <a:off x="7524328" y="3212976"/>
              <a:ext cx="1283589" cy="1008112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3851827" y="1272729"/>
              <a:ext cx="1829563" cy="202439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2029" tIns="26015" rIns="52029" bIns="26015" rtlCol="0" anchor="ctr"/>
            <a:lstStyle/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endParaRPr lang="ru-RU" sz="1138" dirty="0"/>
            </a:p>
            <a:p>
              <a:pPr algn="ctr"/>
              <a:r>
                <a:rPr lang="ru-RU" sz="1138" dirty="0"/>
                <a:t>Помещение для общественных наблюдателей, представителей СМИ </a:t>
              </a:r>
              <a:br>
                <a:rPr lang="ru-RU" sz="1138" dirty="0"/>
              </a:br>
              <a:r>
                <a:rPr lang="ru-RU" sz="1138" dirty="0"/>
                <a:t>и иных лиц, имеющих право присутствовать </a:t>
              </a:r>
              <a:r>
                <a:rPr lang="ru-RU" sz="1138" dirty="0" smtClean="0"/>
                <a:t>в ППЭ </a:t>
              </a:r>
              <a:r>
                <a:rPr lang="ru-RU" sz="1138" dirty="0"/>
                <a:t>в день экзамена 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1" cstate="print"/>
            <a:srcRect b="4635"/>
            <a:stretch/>
          </p:blipFill>
          <p:spPr>
            <a:xfrm>
              <a:off x="4211455" y="1289841"/>
              <a:ext cx="1127648" cy="7421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7380312" y="4293096"/>
              <a:ext cx="1584176" cy="20162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/>
                <a:t>Рабочие места для </a:t>
              </a:r>
              <a:r>
                <a:rPr lang="ru-RU" sz="1370" dirty="0" smtClean="0"/>
                <a:t>организаторов</a:t>
              </a:r>
              <a:r>
                <a:rPr lang="ru-RU" sz="1200" dirty="0" smtClean="0"/>
                <a:t> вне аудитории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6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b="1" dirty="0"/>
              <a:t>Подготовка экзамена:</a:t>
            </a:r>
            <a:br>
              <a:rPr lang="ru-RU" altLang="ru-RU" sz="2800" b="1" dirty="0"/>
            </a:br>
            <a:r>
              <a:rPr lang="ru-RU" altLang="ru-RU" sz="2800" b="1" dirty="0"/>
              <a:t>организация входа участников в ППЭ</a:t>
            </a:r>
            <a:endParaRPr lang="ru-RU" altLang="ru-RU" sz="2800" b="1" dirty="0" smtClean="0"/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6717"/>
            <a:ext cx="3773751" cy="2597121"/>
          </a:xfrm>
        </p:spPr>
      </p:pic>
      <p:sp>
        <p:nvSpPr>
          <p:cNvPr id="5" name="Прямоугольник 4"/>
          <p:cNvSpPr/>
          <p:nvPr/>
        </p:nvSpPr>
        <p:spPr>
          <a:xfrm>
            <a:off x="4319588" y="1268760"/>
            <a:ext cx="4556125" cy="2630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b="1" dirty="0">
                <a:solidFill>
                  <a:srgbClr val="006AB3"/>
                </a:solidFill>
              </a:rPr>
              <a:t>Сотрудники полиции с использованием металлоискателей проверяют наличие </a:t>
            </a:r>
            <a:r>
              <a:rPr lang="en-US" sz="1593" b="1" dirty="0" smtClean="0">
                <a:solidFill>
                  <a:srgbClr val="006AB3"/>
                </a:solidFill>
              </a:rPr>
              <a:t/>
            </a:r>
            <a:br>
              <a:rPr lang="en-US" sz="1593" b="1" dirty="0" smtClean="0">
                <a:solidFill>
                  <a:srgbClr val="006AB3"/>
                </a:solidFill>
              </a:rPr>
            </a:br>
            <a:r>
              <a:rPr lang="ru-RU" sz="1593" b="1" dirty="0" smtClean="0">
                <a:solidFill>
                  <a:srgbClr val="006AB3"/>
                </a:solidFill>
              </a:rPr>
              <a:t>у </a:t>
            </a:r>
            <a:r>
              <a:rPr lang="ru-RU" sz="1593" b="1" dirty="0">
                <a:solidFill>
                  <a:srgbClr val="006AB3"/>
                </a:solidFill>
              </a:rPr>
              <a:t>участников ЕГЭ запрещенных средств. При появлении сигнала металлоискателя сотрудник полиции и организатор предлагают участнику ЕГЭ показать предмет, вызывающий сигнал, </a:t>
            </a:r>
            <a:r>
              <a:rPr lang="en-US" sz="1593" b="1" dirty="0" smtClean="0">
                <a:solidFill>
                  <a:srgbClr val="006AB3"/>
                </a:solidFill>
              </a:rPr>
              <a:t/>
            </a:r>
            <a:br>
              <a:rPr lang="en-US" sz="1593" b="1" dirty="0" smtClean="0">
                <a:solidFill>
                  <a:srgbClr val="006AB3"/>
                </a:solidFill>
              </a:rPr>
            </a:br>
            <a:r>
              <a:rPr lang="ru-RU" sz="1593" b="1" dirty="0" smtClean="0">
                <a:solidFill>
                  <a:srgbClr val="006AB3"/>
                </a:solidFill>
              </a:rPr>
              <a:t>и </a:t>
            </a:r>
            <a:r>
              <a:rPr lang="ru-RU" sz="1593" b="1" dirty="0">
                <a:solidFill>
                  <a:srgbClr val="006AB3"/>
                </a:solidFill>
              </a:rPr>
              <a:t>сдать его в место хранения личных вещей, сопроводив предложение дополнительными разъяснениями</a:t>
            </a:r>
          </a:p>
        </p:txBody>
      </p:sp>
      <p:pic>
        <p:nvPicPr>
          <p:cNvPr id="24581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3789040"/>
            <a:ext cx="404018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800" y="4614863"/>
            <a:ext cx="4695825" cy="12461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b="1" dirty="0">
                <a:solidFill>
                  <a:srgbClr val="006AB3"/>
                </a:solidFill>
              </a:rPr>
              <a:t>По медицинским показаниям при предъявлении медицинской справки участник ЕГЭ может быть освобожден от проверки с использованием металлоискателя</a:t>
            </a:r>
          </a:p>
        </p:txBody>
      </p:sp>
    </p:spTree>
    <p:extLst>
      <p:ext uri="{BB962C8B-B14F-4D97-AF65-F5344CB8AC3E}">
        <p14:creationId xmlns:p14="http://schemas.microsoft.com/office/powerpoint/2010/main" val="27738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dirty="0"/>
              <a:t>Подготовка экзамена:</a:t>
            </a:r>
            <a:br>
              <a:rPr lang="ru-RU" altLang="ru-RU" sz="2800" b="1" dirty="0"/>
            </a:br>
            <a:r>
              <a:rPr lang="ru-RU" altLang="ru-RU" sz="2800" b="1" dirty="0"/>
              <a:t>организация входа участников в ППЭ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37764"/>
              </p:ext>
            </p:extLst>
          </p:nvPr>
        </p:nvGraphicFramePr>
        <p:xfrm>
          <a:off x="457200" y="14847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9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b="1" dirty="0"/>
              <a:t>Подготовка экзамена:</a:t>
            </a:r>
            <a:br>
              <a:rPr lang="ru-RU" altLang="ru-RU" sz="2800" b="1" dirty="0"/>
            </a:br>
            <a:r>
              <a:rPr lang="ru-RU" altLang="ru-RU" sz="2800" b="1" dirty="0"/>
              <a:t>организация входа участников в </a:t>
            </a:r>
            <a:r>
              <a:rPr lang="ru-RU" altLang="ru-RU" sz="2800" b="1" dirty="0" smtClean="0"/>
              <a:t>ППЭ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03388" y="1479550"/>
            <a:ext cx="6108700" cy="385763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Участники ЕГЭ не допускаются в ППЭ в случаях: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3086" y="2055813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Отсутствия участника ЕГЭ в списках распределения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данный ППЭ на данный экзамен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3086" y="2636912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Отказа от сдачи запрещённых средств, в том числе средств связи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3086" y="3236913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Отсутствия у выпускника прошлых лет </a:t>
            </a:r>
            <a:r>
              <a:rPr lang="ru-RU" dirty="0" smtClean="0">
                <a:solidFill>
                  <a:schemeClr val="bg1"/>
                </a:solidFill>
              </a:rPr>
              <a:t>документа</a:t>
            </a:r>
            <a:r>
              <a:rPr lang="ru-RU" dirty="0">
                <a:solidFill>
                  <a:schemeClr val="bg1"/>
                </a:solidFill>
              </a:rPr>
              <a:t>,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удостоверяющего личность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3086" y="4048125"/>
            <a:ext cx="8328025" cy="52070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</a:rPr>
              <a:t>Опоздание не является причиной </a:t>
            </a:r>
            <a:r>
              <a:rPr lang="ru-RU" sz="2000" b="1" dirty="0" err="1" smtClean="0">
                <a:solidFill>
                  <a:srgbClr val="FF0000"/>
                </a:solidFill>
              </a:rPr>
              <a:t>недопуска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участника в </a:t>
            </a:r>
            <a:r>
              <a:rPr lang="ru-RU" sz="2000" b="1" dirty="0" smtClean="0">
                <a:solidFill>
                  <a:srgbClr val="FF0000"/>
                </a:solidFill>
              </a:rPr>
              <a:t>ППЭ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3086" y="5018088"/>
            <a:ext cx="8328025" cy="859184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В случае </a:t>
            </a:r>
            <a:r>
              <a:rPr lang="ru-RU" dirty="0" err="1" smtClean="0">
                <a:solidFill>
                  <a:schemeClr val="bg1"/>
                </a:solidFill>
              </a:rPr>
              <a:t>недопуска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>
                <a:solidFill>
                  <a:schemeClr val="bg1"/>
                </a:solidFill>
              </a:rPr>
              <a:t>или опоздания участника ГИА в ППЭ  руководителем ППЭ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 </a:t>
            </a:r>
            <a:r>
              <a:rPr lang="ru-RU" dirty="0">
                <a:solidFill>
                  <a:schemeClr val="bg1"/>
                </a:solidFill>
              </a:rPr>
              <a:t>членом ГЭК составляется акт в свободной </a:t>
            </a:r>
            <a:r>
              <a:rPr lang="ru-RU" dirty="0" smtClean="0">
                <a:solidFill>
                  <a:schemeClr val="bg1"/>
                </a:solidFill>
              </a:rPr>
              <a:t>форме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2483768" y="465313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3995936" y="465313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796136" y="4653136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6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20217"/>
            <a:ext cx="6983169" cy="860511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Подготовка экзамена:</a:t>
            </a:r>
            <a:br>
              <a:rPr lang="ru-RU" sz="2400" b="1" dirty="0" smtClean="0"/>
            </a:br>
            <a:r>
              <a:rPr lang="ru-RU" sz="2400" b="1" dirty="0" smtClean="0"/>
              <a:t>алгоритм действий в нестандартных ситуациях</a:t>
            </a:r>
            <a:endParaRPr lang="ru-RU" sz="24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254722"/>
              </p:ext>
            </p:extLst>
          </p:nvPr>
        </p:nvGraphicFramePr>
        <p:xfrm>
          <a:off x="457200" y="1600200"/>
          <a:ext cx="8229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03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dirty="0"/>
              <a:t>Подготовка экзамена:</a:t>
            </a:r>
            <a:br>
              <a:rPr lang="ru-RU" altLang="ru-RU" sz="2400" b="1" dirty="0"/>
            </a:br>
            <a:r>
              <a:rPr lang="ru-RU" altLang="ru-RU" sz="2400" b="1" dirty="0" smtClean="0"/>
              <a:t>действия организаторов  во время входа участников в ППЭ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456" y="3573016"/>
            <a:ext cx="2386608" cy="20448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21" dirty="0"/>
          </a:p>
          <a:p>
            <a:pPr marL="0" indent="0" algn="ctr">
              <a:buNone/>
            </a:pPr>
            <a:r>
              <a:rPr lang="ru-RU" sz="1821" dirty="0" smtClean="0"/>
              <a:t>Оказывать содействие участникам в перемещении по ППЭ</a:t>
            </a:r>
            <a:endParaRPr lang="ru-RU" sz="182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0092" y="2420888"/>
            <a:ext cx="28838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AB3"/>
                </a:solidFill>
              </a:rPr>
              <a:t>Организаторы </a:t>
            </a:r>
            <a:r>
              <a:rPr lang="ru-RU" sz="2000" b="1" dirty="0" smtClean="0">
                <a:solidFill>
                  <a:srgbClr val="006AB3"/>
                </a:solidFill>
              </a:rPr>
              <a:t/>
            </a:r>
            <a:br>
              <a:rPr lang="ru-RU" sz="2000" b="1" dirty="0" smtClean="0">
                <a:solidFill>
                  <a:srgbClr val="006AB3"/>
                </a:solidFill>
              </a:rPr>
            </a:br>
            <a:r>
              <a:rPr lang="ru-RU" sz="2000" b="1" dirty="0" smtClean="0">
                <a:solidFill>
                  <a:srgbClr val="006AB3"/>
                </a:solidFill>
              </a:rPr>
              <a:t>вне  </a:t>
            </a:r>
            <a:r>
              <a:rPr lang="ru-RU" sz="2000" b="1" dirty="0">
                <a:solidFill>
                  <a:srgbClr val="006AB3"/>
                </a:solidFill>
              </a:rPr>
              <a:t>аудитории обязаны: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195736" y="3501008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1772816"/>
            <a:ext cx="2016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AB3"/>
                </a:solidFill>
              </a:rPr>
              <a:t>Организаторы </a:t>
            </a:r>
            <a:r>
              <a:rPr lang="ru-RU" sz="2000" b="1" dirty="0" smtClean="0">
                <a:solidFill>
                  <a:srgbClr val="006AB3"/>
                </a:solidFill>
              </a:rPr>
              <a:t/>
            </a:r>
            <a:br>
              <a:rPr lang="ru-RU" sz="2000" b="1" dirty="0" smtClean="0">
                <a:solidFill>
                  <a:srgbClr val="006AB3"/>
                </a:solidFill>
              </a:rPr>
            </a:br>
            <a:r>
              <a:rPr lang="ru-RU" sz="2000" b="1" dirty="0" smtClean="0">
                <a:solidFill>
                  <a:srgbClr val="006AB3"/>
                </a:solidFill>
              </a:rPr>
              <a:t>в  </a:t>
            </a:r>
            <a:r>
              <a:rPr lang="ru-RU" sz="2000" b="1" dirty="0">
                <a:solidFill>
                  <a:srgbClr val="006AB3"/>
                </a:solidFill>
              </a:rPr>
              <a:t>аудитории обязаны: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6444208" y="2780928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860032" y="3140968"/>
            <a:ext cx="3744416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12F4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821" dirty="0" smtClean="0"/>
              <a:t>Проверять соответствие документа, удостоверяющего личность, форме ППЭ-05-02 «Протокол проведения ГИА в аудитории»</a:t>
            </a:r>
          </a:p>
          <a:p>
            <a:pPr marL="0" indent="0">
              <a:buFont typeface="Arial" pitchFamily="34" charset="0"/>
              <a:buNone/>
            </a:pPr>
            <a:endParaRPr lang="ru-RU" sz="1821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sz="1821" dirty="0" smtClean="0"/>
              <a:t>Направлять участника ЕГЭ </a:t>
            </a:r>
            <a:br>
              <a:rPr lang="ru-RU" sz="1821" dirty="0" smtClean="0"/>
            </a:br>
            <a:r>
              <a:rPr lang="ru-RU" sz="1821" dirty="0" smtClean="0"/>
              <a:t>на рабочее место согласно спискам автоматизированного распределения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444208" y="4365104"/>
            <a:ext cx="43204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504" y="-18256"/>
            <a:ext cx="7380000" cy="128701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Подготовка экзамена:</a:t>
            </a:r>
            <a:br>
              <a:rPr lang="ru-RU" sz="2400" b="1" dirty="0" smtClean="0"/>
            </a:br>
            <a:r>
              <a:rPr lang="ru-RU" sz="2400" b="1" dirty="0" smtClean="0"/>
              <a:t>распределение участников по аудиториям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775905"/>
            <a:ext cx="7822426" cy="9492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Участники занимают свои места, не переговариваются, не меняются местами, имеют при себе документ, удостоверяющий личность, черную </a:t>
            </a:r>
            <a:r>
              <a:rPr lang="ru-RU" sz="1400" b="1" dirty="0" err="1" smtClean="0">
                <a:solidFill>
                  <a:srgbClr val="FF0000"/>
                </a:solidFill>
              </a:rPr>
              <a:t>гелевую</a:t>
            </a:r>
            <a:r>
              <a:rPr lang="ru-RU" sz="1400" b="1" dirty="0" smtClean="0">
                <a:solidFill>
                  <a:srgbClr val="FF0000"/>
                </a:solidFill>
              </a:rPr>
              <a:t>, капиллярную ручку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с чернилами черного цвета, при необходимости – лекарства и питание,  </a:t>
            </a:r>
            <a:r>
              <a:rPr lang="ru-RU" sz="1400" b="1" dirty="0">
                <a:solidFill>
                  <a:srgbClr val="FF0000"/>
                </a:solidFill>
              </a:rPr>
              <a:t>доп. материалы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759993"/>
            <a:ext cx="8964488" cy="205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93" dirty="0">
                <a:solidFill>
                  <a:srgbClr val="012F4B"/>
                </a:solidFill>
              </a:rPr>
              <a:t>Организатор в аудитории должен: </a:t>
            </a:r>
          </a:p>
          <a:p>
            <a:pPr marL="260193" indent="-260193"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</a:rPr>
              <a:t>проследить, чтобы  участник ЕГЭ занял отведенное ему место строго в соответствии с формой </a:t>
            </a:r>
            <a:r>
              <a:rPr lang="ru-RU" sz="1593" dirty="0" smtClean="0">
                <a:solidFill>
                  <a:srgbClr val="006AB3"/>
                </a:solidFill>
              </a:rPr>
              <a:t>ППЭ-05-01  «Список </a:t>
            </a:r>
            <a:r>
              <a:rPr lang="ru-RU" sz="1593" dirty="0">
                <a:solidFill>
                  <a:srgbClr val="006AB3"/>
                </a:solidFill>
              </a:rPr>
              <a:t>участников ГИА в аудитории ППЭ</a:t>
            </a:r>
            <a:r>
              <a:rPr lang="ru-RU" sz="1593" dirty="0" smtClean="0">
                <a:solidFill>
                  <a:srgbClr val="006AB3"/>
                </a:solidFill>
              </a:rPr>
              <a:t>»</a:t>
            </a:r>
            <a:endParaRPr lang="ru-RU" sz="1593" dirty="0">
              <a:solidFill>
                <a:srgbClr val="006AB3"/>
              </a:solidFill>
            </a:endParaRPr>
          </a:p>
          <a:p>
            <a:pPr marL="260193" indent="-260193"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</a:rPr>
              <a:t>следить, чтобы участники ЕГЭ не менялись </a:t>
            </a:r>
            <a:r>
              <a:rPr lang="ru-RU" sz="1593" dirty="0" smtClean="0">
                <a:solidFill>
                  <a:srgbClr val="006AB3"/>
                </a:solidFill>
              </a:rPr>
              <a:t>местами</a:t>
            </a:r>
            <a:endParaRPr lang="ru-RU" sz="1593" dirty="0">
              <a:solidFill>
                <a:srgbClr val="006AB3"/>
              </a:solidFill>
            </a:endParaRPr>
          </a:p>
          <a:p>
            <a:pPr marL="260193" indent="-260193"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</a:rPr>
              <a:t>напомнить участникам ЕГЭ о ведении видеонаблюдения в ППЭ и о запрете иметь при себе уведомление о регистрации на экзамен,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</a:t>
            </a:r>
            <a:r>
              <a:rPr lang="ru-RU" sz="1593" dirty="0" smtClean="0">
                <a:solidFill>
                  <a:srgbClr val="006AB3"/>
                </a:solidFill>
              </a:rPr>
              <a:t>информации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45445"/>
            <a:ext cx="8856984" cy="230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8075">
              <a:buFont typeface="Wingdings" pitchFamily="2" charset="2"/>
              <a:buChar char="ü"/>
            </a:pPr>
            <a:r>
              <a:rPr lang="en-US" sz="1600" dirty="0">
                <a:solidFill>
                  <a:srgbClr val="006AB3"/>
                </a:solidFill>
              </a:rPr>
              <a:t>O</a:t>
            </a:r>
            <a:r>
              <a:rPr lang="ru-RU" sz="1600" dirty="0">
                <a:solidFill>
                  <a:srgbClr val="006AB3"/>
                </a:solidFill>
              </a:rPr>
              <a:t>дин из организаторов в аудитории или организатор вне аудитории провожает участников экзамена до аудитории </a:t>
            </a:r>
            <a:endParaRPr lang="ru-RU" sz="1593" dirty="0" smtClean="0">
              <a:solidFill>
                <a:srgbClr val="006AB3"/>
              </a:solidFill>
            </a:endParaRPr>
          </a:p>
          <a:p>
            <a:pPr indent="308075">
              <a:buFont typeface="Wingdings" pitchFamily="2" charset="2"/>
              <a:buChar char="ü"/>
            </a:pPr>
            <a:r>
              <a:rPr lang="ru-RU" sz="1593" dirty="0" smtClean="0">
                <a:solidFill>
                  <a:srgbClr val="006AB3"/>
                </a:solidFill>
              </a:rPr>
              <a:t>При </a:t>
            </a:r>
            <a:r>
              <a:rPr lang="ru-RU" sz="1593" dirty="0">
                <a:solidFill>
                  <a:srgbClr val="006AB3"/>
                </a:solidFill>
              </a:rPr>
              <a:t>входе в аудиторию организатор в аудитории: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593" dirty="0" smtClean="0">
                <a:solidFill>
                  <a:srgbClr val="006AB3"/>
                </a:solidFill>
              </a:rPr>
              <a:t>отмечает </a:t>
            </a:r>
            <a:r>
              <a:rPr lang="ru-RU" sz="1593" dirty="0">
                <a:solidFill>
                  <a:srgbClr val="006AB3"/>
                </a:solidFill>
              </a:rPr>
              <a:t>явку в форме ППЭ-05-01 «Список участников ГИА в аудитории ППЭ»,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srgbClr val="006AB3"/>
                </a:solidFill>
              </a:rPr>
              <a:t>сверяет паспортные данные участника с данными в форме ППЭ-05-02 «Протокол проведения ГИА в аудитории ППЭ», в случае несовпадения заполняется ведомость коррекции персональных данных (ППЭ-12-02)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srgbClr val="006AB3"/>
                </a:solidFill>
              </a:rPr>
              <a:t> сообщает участнику номер его места в </a:t>
            </a:r>
            <a:r>
              <a:rPr lang="ru-RU" sz="1593" dirty="0" smtClean="0">
                <a:solidFill>
                  <a:srgbClr val="006AB3"/>
                </a:solidFill>
              </a:rPr>
              <a:t>аудитории</a:t>
            </a:r>
            <a:endParaRPr lang="ru-RU" sz="1593" dirty="0">
              <a:solidFill>
                <a:srgbClr val="006AB3"/>
              </a:solidFill>
            </a:endParaRPr>
          </a:p>
          <a:p>
            <a:pPr indent="308075"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</a:rPr>
              <a:t>Второй организатор указывает место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val="4407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Подготовка экзамена:</a:t>
            </a:r>
            <a:br>
              <a:rPr lang="ru-RU" sz="2800" b="1" dirty="0" smtClean="0"/>
            </a:br>
            <a:r>
              <a:rPr lang="ru-RU" sz="2800" b="1" dirty="0" smtClean="0"/>
              <a:t>форма ППЭ-05-01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00808"/>
            <a:ext cx="6457950" cy="421957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98947" y="4221088"/>
            <a:ext cx="84132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Подготовка экзамена: </a:t>
            </a:r>
            <a:br>
              <a:rPr lang="ru-RU" sz="2800" b="1" dirty="0" smtClean="0"/>
            </a:br>
            <a:r>
              <a:rPr lang="ru-RU" sz="2800" b="1" dirty="0" smtClean="0"/>
              <a:t>форма ППЭ-05-02 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44000" cy="4798682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987824" y="4460189"/>
            <a:ext cx="144016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8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Подготовка экзамена: форма ППЭ-12-02 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81" y="1340768"/>
            <a:ext cx="8839200" cy="494347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11401" y="5684714"/>
            <a:ext cx="540060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415657" y="3164434"/>
            <a:ext cx="2736304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95777" y="3164434"/>
            <a:ext cx="3024336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719913" y="3164434"/>
            <a:ext cx="2664296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3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Подготовка экзамена: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действия организаторов в аудитории 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до начала экзамена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484784"/>
            <a:ext cx="777686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 8.15 пройти краткий инструктаж у руководителя ППЭ, </a:t>
            </a:r>
            <a:br>
              <a:rPr lang="ru-RU" sz="2000" b="1" dirty="0" smtClean="0"/>
            </a:br>
            <a:r>
              <a:rPr lang="ru-RU" sz="2000" b="1" dirty="0" smtClean="0"/>
              <a:t>получив информацию о назначении ответственных организаторов в аудитории</a:t>
            </a:r>
            <a:endParaRPr lang="ru-RU" sz="20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11960" y="2564904"/>
            <a:ext cx="86409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3212976"/>
            <a:ext cx="792088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До 8.45 получить от руководителя ППЭ формы ППЭ </a:t>
            </a:r>
            <a:br>
              <a:rPr lang="ru-RU" sz="2000" b="1" dirty="0" smtClean="0"/>
            </a:br>
            <a:r>
              <a:rPr lang="ru-RU" sz="2000" b="1" dirty="0" smtClean="0"/>
              <a:t>(ППЭ-05-01, ППЭ- 05-02, ППЭ-12-03, ППЭ-12-04-МАШ, ППЭ-16), инструкцию для участников,  ножницы, </a:t>
            </a:r>
            <a:br>
              <a:rPr lang="ru-RU" sz="2000" b="1" dirty="0" smtClean="0"/>
            </a:br>
            <a:r>
              <a:rPr lang="ru-RU" sz="2000" b="1" dirty="0" smtClean="0"/>
              <a:t>таблички с номерами аудиторий, черновики, </a:t>
            </a:r>
            <a:br>
              <a:rPr lang="ru-RU" sz="2000" b="1" dirty="0" smtClean="0"/>
            </a:br>
            <a:r>
              <a:rPr lang="ru-RU" sz="2000" b="1" dirty="0" smtClean="0"/>
              <a:t>конверт для упаковки использованных черновиков</a:t>
            </a:r>
            <a:endParaRPr lang="ru-RU" sz="2000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4211960" y="4797152"/>
            <a:ext cx="86409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472608"/>
            <a:ext cx="7776864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Не позднее 9.45 получить от руководителя ППЭ в штабе ППЭ </a:t>
            </a:r>
            <a:br>
              <a:rPr lang="ru-RU" sz="2000" b="1" dirty="0" smtClean="0"/>
            </a:br>
            <a:r>
              <a:rPr lang="ru-RU" sz="2000" b="1" dirty="0" smtClean="0"/>
              <a:t>сейф-пакеты с электронными носителями с ЭМ, ВДП, </a:t>
            </a:r>
            <a:br>
              <a:rPr lang="ru-RU" sz="2000" b="1" dirty="0" smtClean="0"/>
            </a:br>
            <a:r>
              <a:rPr lang="ru-RU" sz="2000" b="1" dirty="0" smtClean="0"/>
              <a:t>сейф-пакеты (для малых аудиторий), ДБО № 2 , форму ППЭ-11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220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5022" y="179746"/>
            <a:ext cx="6983169" cy="86051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Видеонаблюдение в ППЭ: </a:t>
            </a:r>
            <a:br>
              <a:rPr lang="ru-RU" sz="2400" b="1" dirty="0" smtClean="0"/>
            </a:br>
            <a:r>
              <a:rPr lang="ru-RU" sz="2400" b="1" dirty="0" smtClean="0"/>
              <a:t>трансляция и видеозапись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792022"/>
            <a:ext cx="8229600" cy="4393311"/>
          </a:xfrm>
        </p:spPr>
        <p:txBody>
          <a:bodyPr>
            <a:normAutofit/>
          </a:bodyPr>
          <a:lstStyle/>
          <a:p>
            <a:r>
              <a:rPr lang="ru-RU" dirty="0" smtClean="0"/>
              <a:t>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0840" y="2949955"/>
            <a:ext cx="8202321" cy="1110057"/>
          </a:xfrm>
          <a:prstGeom prst="rect">
            <a:avLst/>
          </a:prstGeom>
          <a:solidFill>
            <a:srgbClr val="8788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00"/>
          </a:p>
        </p:txBody>
      </p:sp>
      <p:sp>
        <p:nvSpPr>
          <p:cNvPr id="5" name="Прямоугольник 4"/>
          <p:cNvSpPr/>
          <p:nvPr/>
        </p:nvSpPr>
        <p:spPr>
          <a:xfrm>
            <a:off x="611561" y="3095917"/>
            <a:ext cx="7992888" cy="82772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93" dirty="0">
                <a:solidFill>
                  <a:srgbClr val="006AB3"/>
                </a:solidFill>
              </a:rPr>
              <a:t>Трансляция и видеозапись в Штабе ППЭ начинается </a:t>
            </a:r>
            <a:r>
              <a:rPr lang="ru-RU" sz="1593" dirty="0" smtClean="0">
                <a:solidFill>
                  <a:srgbClr val="006AB3"/>
                </a:solidFill>
              </a:rPr>
              <a:t>не позднее 08.00 или за 30 мин до момента доставки ЭМ в ППЭ (7.00) и завершается после передачи всех ЭМ члену ГЭК или  представителю специализированной организации</a:t>
            </a:r>
            <a:endParaRPr lang="ru-RU" sz="1593" dirty="0">
              <a:solidFill>
                <a:srgbClr val="006AB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199" y="4191859"/>
            <a:ext cx="8202321" cy="1037341"/>
          </a:xfrm>
          <a:prstGeom prst="rect">
            <a:avLst/>
          </a:prstGeom>
          <a:solidFill>
            <a:srgbClr val="8788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0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293096"/>
            <a:ext cx="7992888" cy="827727"/>
          </a:xfrm>
          <a:prstGeom prst="rect">
            <a:avLst/>
          </a:prstGeom>
          <a:solidFill>
            <a:srgbClr val="D9DADB"/>
          </a:solidFill>
        </p:spPr>
        <p:txBody>
          <a:bodyPr wrap="square">
            <a:spAutoFit/>
          </a:bodyPr>
          <a:lstStyle/>
          <a:p>
            <a:pPr algn="ctr"/>
            <a:r>
              <a:rPr lang="ru-RU" sz="1593" dirty="0" smtClean="0">
                <a:solidFill>
                  <a:srgbClr val="006AB3"/>
                </a:solidFill>
              </a:rPr>
              <a:t>При сканировании ЭМ в ППЭ трансляция и видеозапись завершается после получения информации из РЦОИ об успешном получении  и расшифровке переданных пакетов с электронными образами ЭМ</a:t>
            </a:r>
            <a:endParaRPr lang="ru-RU" sz="1593" i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0840" y="1465575"/>
            <a:ext cx="8202321" cy="1353552"/>
          </a:xfrm>
          <a:prstGeom prst="rect">
            <a:avLst/>
          </a:prstGeom>
          <a:solidFill>
            <a:srgbClr val="8788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00"/>
          </a:p>
        </p:txBody>
      </p:sp>
      <p:sp>
        <p:nvSpPr>
          <p:cNvPr id="9" name="Прямоугольник 8"/>
          <p:cNvSpPr/>
          <p:nvPr/>
        </p:nvSpPr>
        <p:spPr>
          <a:xfrm>
            <a:off x="611561" y="1609672"/>
            <a:ext cx="7992888" cy="107285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93" dirty="0">
                <a:solidFill>
                  <a:srgbClr val="006AB3"/>
                </a:solidFill>
              </a:rPr>
              <a:t>Трансляция и видеозапись в аудитории проведения экзаменов осуществляется в режиме реального времени и начинается с </a:t>
            </a:r>
            <a:r>
              <a:rPr lang="ru-RU" sz="1593" dirty="0" smtClean="0">
                <a:solidFill>
                  <a:srgbClr val="006AB3"/>
                </a:solidFill>
              </a:rPr>
              <a:t>8.00 </a:t>
            </a:r>
            <a:r>
              <a:rPr lang="ru-RU" sz="1593" dirty="0">
                <a:solidFill>
                  <a:srgbClr val="006AB3"/>
                </a:solidFill>
              </a:rPr>
              <a:t>по местному времени </a:t>
            </a:r>
            <a:r>
              <a:rPr lang="ru-RU" sz="1593" dirty="0" smtClean="0">
                <a:solidFill>
                  <a:srgbClr val="006AB3"/>
                </a:solidFill>
              </a:rPr>
              <a:t>и завершается после зачитывания организатором  данных протокола о проведении экзамена в аудитории (форма ППЭ-05-02) и демонстрации на камеру запечатанных ВДП с ЭМ участников ЕГЭ</a:t>
            </a:r>
            <a:endParaRPr lang="ru-RU" sz="1593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0840" y="5445224"/>
            <a:ext cx="8188680" cy="1317990"/>
          </a:xfrm>
          <a:prstGeom prst="rect">
            <a:avLst/>
          </a:prstGeom>
          <a:solidFill>
            <a:srgbClr val="025B94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93" dirty="0" smtClean="0">
                <a:solidFill>
                  <a:schemeClr val="bg1"/>
                </a:solidFill>
              </a:rPr>
              <a:t>В случае отключения средств видеонаблюдения и  приостановления видеозаписи экзамена  более чем на 15 мин член ГЭК совместно с председателем ГЭК принимает решение об остановке экзамена с последующим аннулированием результатов участников ЕГЭ. </a:t>
            </a:r>
            <a:r>
              <a:rPr lang="ru-RU" sz="1593" u="sng" dirty="0" smtClean="0">
                <a:solidFill>
                  <a:schemeClr val="bg1"/>
                </a:solidFill>
              </a:rPr>
              <a:t>Организатор в аудитории обязан своевременно довести информацию </a:t>
            </a:r>
            <a:br>
              <a:rPr lang="ru-RU" sz="1593" u="sng" dirty="0" smtClean="0">
                <a:solidFill>
                  <a:schemeClr val="bg1"/>
                </a:solidFill>
              </a:rPr>
            </a:br>
            <a:r>
              <a:rPr lang="ru-RU" sz="1593" u="sng" dirty="0" smtClean="0">
                <a:solidFill>
                  <a:schemeClr val="bg1"/>
                </a:solidFill>
              </a:rPr>
              <a:t>об отключении средств видеонаблюдения до руководителя ППЭ и(или) члена ГЭК</a:t>
            </a:r>
            <a:endParaRPr lang="ru-RU" sz="1593" u="sng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Подготовка экзамена:</a:t>
            </a:r>
            <a:br>
              <a:rPr lang="ru-RU" sz="2400" b="1" dirty="0" smtClean="0"/>
            </a:br>
            <a:r>
              <a:rPr lang="ru-RU" sz="2400" b="1" dirty="0" smtClean="0"/>
              <a:t>выдача экзаменационных материалов руководителем ППЭ в Штабе ППЭ</a:t>
            </a:r>
            <a:endParaRPr lang="ru-RU" sz="2400" b="1" dirty="0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95536" y="2492896"/>
            <a:ext cx="8495941" cy="3299146"/>
          </a:xfrm>
          <a:prstGeom prst="rect">
            <a:avLst/>
          </a:prstGeom>
          <a:solidFill>
            <a:srgbClr val="D9DADB"/>
          </a:solidFill>
          <a:ln>
            <a:solidFill>
              <a:srgbClr val="87888A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72122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В присутствии члена ГЭК выдать</a:t>
            </a:r>
            <a:r>
              <a:rPr lang="en-US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ответственным организаторам в штабе ППЭ </a:t>
            </a:r>
          </a:p>
          <a:p>
            <a:pPr algn="ctr" defTabSz="972122">
              <a:spcAft>
                <a:spcPts val="1000"/>
              </a:spcAft>
              <a:defRPr/>
            </a:pPr>
            <a:r>
              <a:rPr lang="ru-RU" sz="16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ЭМ </a:t>
            </a:r>
            <a:r>
              <a:rPr lang="ru-RU" sz="1600" b="1" u="sng" dirty="0">
                <a:solidFill>
                  <a:srgbClr val="006AB3"/>
                </a:solidFill>
                <a:cs typeface="Times New Roman" panose="02020603050405020304" pitchFamily="18" charset="0"/>
              </a:rPr>
              <a:t>на каждую аудиторию:</a:t>
            </a:r>
          </a:p>
          <a:p>
            <a:pPr marL="342927" indent="-342927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сейф-пакеты с электронными носителями с ЭМ </a:t>
            </a:r>
            <a:r>
              <a:rPr lang="ru-RU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по форме ППЭ-14-04 «Ведомость материалов доставочного сейф-пакета</a:t>
            </a:r>
            <a:r>
              <a:rPr lang="ru-RU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»</a:t>
            </a:r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006AB3"/>
                </a:solidFill>
                <a:cs typeface="Times New Roman" panose="02020603050405020304" pitchFamily="18" charset="0"/>
              </a:rPr>
              <a:t>по форме ППЭ-14-02 «Ведомость учета экзаменационных материалов</a:t>
            </a:r>
            <a:r>
              <a:rPr lang="ru-RU" sz="1600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»,</a:t>
            </a:r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cs typeface="Times New Roman" panose="02020603050405020304" pitchFamily="18" charset="0"/>
              </a:rPr>
              <a:t>получив </a:t>
            </a:r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подписи</a:t>
            </a:r>
            <a:r>
              <a:rPr lang="ru-RU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ответственного </a:t>
            </a:r>
            <a:r>
              <a:rPr lang="ru-RU" sz="1600" dirty="0">
                <a:solidFill>
                  <a:schemeClr val="tx1"/>
                </a:solidFill>
                <a:cs typeface="Times New Roman" panose="02020603050405020304" pitchFamily="18" charset="0"/>
              </a:rPr>
              <a:t>организатора</a:t>
            </a:r>
            <a:endParaRPr lang="ru-RU" sz="16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27" indent="-342927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возвратные </a:t>
            </a:r>
            <a:r>
              <a:rPr lang="ru-RU" sz="1600" dirty="0">
                <a:solidFill>
                  <a:srgbClr val="006AB3"/>
                </a:solidFill>
                <a:cs typeface="Times New Roman" panose="02020603050405020304" pitchFamily="18" charset="0"/>
              </a:rPr>
              <a:t>доставочные пакеты для упаковки бланков ЕГЭ, </a:t>
            </a:r>
            <a:endParaRPr lang="ru-RU" sz="1600" dirty="0" smtClean="0">
              <a:solidFill>
                <a:srgbClr val="006AB3"/>
              </a:solidFill>
              <a:cs typeface="Times New Roman" panose="02020603050405020304" pitchFamily="18" charset="0"/>
            </a:endParaRPr>
          </a:p>
          <a:p>
            <a:pPr marL="342927" indent="-342927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ейф-пакеты </a:t>
            </a:r>
            <a:r>
              <a:rPr 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для упаковки КИМ (возвратные доставочные пакеты в </a:t>
            </a:r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малые аудитории),</a:t>
            </a:r>
          </a:p>
          <a:p>
            <a:pPr marL="342927" indent="-342927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6AB3"/>
                </a:solidFill>
                <a:cs typeface="Times New Roman" panose="02020603050405020304" pitchFamily="18" charset="0"/>
              </a:rPr>
              <a:t>ДБО № 2, по форме ППЭ-14-02 «Ведомость учета экзаменационных материалов», </a:t>
            </a:r>
            <a:endParaRPr lang="ru-RU" sz="1600" dirty="0" smtClean="0">
              <a:solidFill>
                <a:srgbClr val="006AB3"/>
              </a:solidFill>
              <a:cs typeface="Times New Roman" panose="02020603050405020304" pitchFamily="18" charset="0"/>
            </a:endParaRPr>
          </a:p>
          <a:p>
            <a:pPr marL="342927" indent="-342927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возвратные </a:t>
            </a:r>
            <a:r>
              <a:rPr lang="ru-RU" sz="1600" dirty="0">
                <a:solidFill>
                  <a:srgbClr val="006AB3"/>
                </a:solidFill>
                <a:cs typeface="Times New Roman" panose="02020603050405020304" pitchFamily="18" charset="0"/>
              </a:rPr>
              <a:t>доставочные пакеты для упаковки испорченных </a:t>
            </a:r>
            <a:r>
              <a:rPr lang="ru-RU" sz="1600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ЭМ,            </a:t>
            </a:r>
          </a:p>
          <a:p>
            <a:pPr marL="342927" indent="-342927" defTabSz="972122"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к </a:t>
            </a:r>
            <a:r>
              <a:rPr 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сейф-пакетам выдать соответствующее число </a:t>
            </a:r>
            <a:r>
              <a:rPr lang="ru-RU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форм ППЭ-11 «Сопроводительный бланк </a:t>
            </a:r>
            <a:r>
              <a:rPr lang="ru-RU" sz="1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к материалам </a:t>
            </a:r>
            <a:r>
              <a:rPr lang="ru-RU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ЕГЭ»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1556792"/>
            <a:ext cx="6768752" cy="461665"/>
          </a:xfrm>
          <a:prstGeom prst="rect">
            <a:avLst/>
          </a:prstGeom>
          <a:solidFill>
            <a:srgbClr val="87888A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rgbClr val="C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972122"/>
            <a:r>
              <a:rPr lang="ru-RU" sz="2000" dirty="0">
                <a:solidFill>
                  <a:prstClr val="white"/>
                </a:solidFill>
                <a:cs typeface="Times New Roman" panose="02020603050405020304" pitchFamily="18" charset="0"/>
              </a:rPr>
              <a:t>Не позднее </a:t>
            </a:r>
            <a:r>
              <a:rPr lang="ru-RU" sz="200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9.45  </a:t>
            </a:r>
            <a:r>
              <a:rPr lang="ru-RU" sz="2000" dirty="0">
                <a:solidFill>
                  <a:prstClr val="white"/>
                </a:solidFill>
                <a:cs typeface="Times New Roman" panose="02020603050405020304" pitchFamily="18" charset="0"/>
              </a:rPr>
              <a:t>до начала </a:t>
            </a:r>
            <a:r>
              <a:rPr lang="ru-RU" sz="2400" dirty="0">
                <a:solidFill>
                  <a:prstClr val="white"/>
                </a:solidFill>
                <a:cs typeface="Times New Roman" panose="02020603050405020304" pitchFamily="18" charset="0"/>
              </a:rPr>
              <a:t>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42017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Подготовка экзамена: </a:t>
            </a:r>
            <a:br>
              <a:rPr lang="ru-RU" sz="2800" b="1" dirty="0" smtClean="0"/>
            </a:br>
            <a:r>
              <a:rPr lang="ru-RU" sz="2800" b="1" dirty="0" smtClean="0"/>
              <a:t>функции организатора в аудитории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58820" y="5917122"/>
            <a:ext cx="48227" cy="5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24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5" y="2526176"/>
            <a:ext cx="2522894" cy="157821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874969" y="4254783"/>
            <a:ext cx="3898731" cy="83282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/>
            <a:r>
              <a:rPr lang="ru-RU" sz="2400" b="1" dirty="0">
                <a:ln w="0"/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Организатор 2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229" y="4254368"/>
            <a:ext cx="3898731" cy="832820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/>
            <a:r>
              <a:rPr lang="ru-RU" sz="2400" b="1" dirty="0">
                <a:ln w="0"/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Организатор 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1766" y="5496273"/>
            <a:ext cx="3898731" cy="813047"/>
          </a:xfrm>
          <a:prstGeom prst="roundRect">
            <a:avLst/>
          </a:prstGeom>
          <a:noFill/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/>
            <a:r>
              <a:rPr lang="ru-RU" sz="2400" dirty="0" smtClean="0">
                <a:solidFill>
                  <a:srgbClr val="006AB3"/>
                </a:solidFill>
              </a:rPr>
              <a:t>выполняет </a:t>
            </a:r>
            <a:r>
              <a:rPr lang="ru-RU" sz="2400" dirty="0">
                <a:solidFill>
                  <a:srgbClr val="006AB3"/>
                </a:solidFill>
              </a:rPr>
              <a:t>печать ЭМ</a:t>
            </a:r>
            <a:endParaRPr lang="ru-RU" sz="2400" b="1" dirty="0">
              <a:ln w="0"/>
              <a:solidFill>
                <a:srgbClr val="006AB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21741" y="5496273"/>
            <a:ext cx="3898731" cy="813047"/>
          </a:xfrm>
          <a:prstGeom prst="roundRect">
            <a:avLst/>
          </a:prstGeom>
          <a:noFill/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/>
            <a:r>
              <a:rPr lang="ru-RU" dirty="0" smtClean="0">
                <a:solidFill>
                  <a:srgbClr val="006AB3"/>
                </a:solidFill>
              </a:rPr>
              <a:t>проводит </a:t>
            </a:r>
            <a:r>
              <a:rPr lang="ru-RU" dirty="0">
                <a:solidFill>
                  <a:srgbClr val="006AB3"/>
                </a:solidFill>
              </a:rPr>
              <a:t>инструктаж участников ЕГЭ и </a:t>
            </a:r>
            <a:r>
              <a:rPr lang="ru-RU" dirty="0">
                <a:solidFill>
                  <a:srgbClr val="FF0000"/>
                </a:solidFill>
              </a:rPr>
              <a:t>проверку </a:t>
            </a:r>
            <a:r>
              <a:rPr lang="ru-RU" dirty="0" smtClean="0">
                <a:solidFill>
                  <a:srgbClr val="FF0000"/>
                </a:solidFill>
              </a:rPr>
              <a:t>качества печати контрольного листа</a:t>
            </a:r>
            <a:endParaRPr lang="ru-RU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25463" y="1340769"/>
            <a:ext cx="8229600" cy="4601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400" dirty="0" smtClean="0">
                <a:solidFill>
                  <a:srgbClr val="006AB3"/>
                </a:solidFill>
              </a:rPr>
              <a:t>Ответственный организатор распределяет роли организаторов на процедуру печати ЭМ</a:t>
            </a:r>
            <a:endParaRPr lang="ru-RU" sz="2049" dirty="0">
              <a:solidFill>
                <a:srgbClr val="006AB3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37" y="2382575"/>
            <a:ext cx="1458064" cy="18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7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ru-RU" altLang="ru-RU" sz="2400" b="1" dirty="0" smtClean="0">
                <a:solidFill>
                  <a:srgbClr val="FF0000"/>
                </a:solidFill>
              </a:rPr>
              <a:t>Подготовка экзамена: </a:t>
            </a:r>
            <a:br>
              <a:rPr lang="ru-RU" altLang="ru-RU" sz="2400" b="1" dirty="0" smtClean="0">
                <a:solidFill>
                  <a:srgbClr val="FF0000"/>
                </a:solidFill>
              </a:rPr>
            </a:br>
            <a:r>
              <a:rPr lang="ru-RU" altLang="ru-RU" sz="2400" b="1" dirty="0">
                <a:solidFill>
                  <a:srgbClr val="FF0000"/>
                </a:solidFill>
              </a:rPr>
              <a:t>д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о </a:t>
            </a:r>
            <a:r>
              <a:rPr lang="ru-RU" altLang="ru-RU" sz="2400" b="1" dirty="0">
                <a:solidFill>
                  <a:srgbClr val="FF0000"/>
                </a:solidFill>
              </a:rPr>
              <a:t>начала экзамена организаторам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необходимо проверить на станции печати 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331330" y="1841284"/>
            <a:ext cx="841713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71488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28688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2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Созданный экзамен содержит корректную информацию</a:t>
            </a:r>
            <a:r>
              <a:rPr lang="en-US" altLang="ru-RU" sz="2000" dirty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lvl="3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Регион</a:t>
            </a:r>
          </a:p>
          <a:p>
            <a:pPr lvl="3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Код ППЭ</a:t>
            </a:r>
          </a:p>
          <a:p>
            <a:pPr lvl="3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Номер аудитории</a:t>
            </a:r>
          </a:p>
          <a:p>
            <a:pPr lvl="3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Время</a:t>
            </a:r>
          </a:p>
          <a:p>
            <a:pPr lvl="3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Дату </a:t>
            </a:r>
            <a:r>
              <a:rPr lang="ru-RU" altLang="ru-RU" sz="2000" dirty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экзамена</a:t>
            </a:r>
          </a:p>
          <a:p>
            <a:pPr lvl="3" algn="just">
              <a:spcAft>
                <a:spcPts val="600"/>
              </a:spcAft>
              <a:buClr>
                <a:srgbClr val="0070C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rgbClr val="025B94"/>
                </a:solidFill>
                <a:latin typeface="Calibri" pitchFamily="34" charset="0"/>
                <a:cs typeface="Calibri" pitchFamily="34" charset="0"/>
              </a:rPr>
              <a:t>Предмет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264" y="3437384"/>
            <a:ext cx="5580112" cy="308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692275" y="0"/>
            <a:ext cx="7451725" cy="1089025"/>
          </a:xfrm>
        </p:spPr>
        <p:txBody>
          <a:bodyPr>
            <a:normAutofit/>
          </a:bodyPr>
          <a:lstStyle/>
          <a:p>
            <a:r>
              <a:rPr lang="ru-RU" altLang="ru-RU" sz="2800" b="1" dirty="0" smtClean="0"/>
              <a:t>Проведение экзамена: 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>инструктаж участников ЕГЭ и печать ЭМ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2712" y="1196752"/>
            <a:ext cx="7339608" cy="21989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400" b="1" i="1" dirty="0">
                <a:solidFill>
                  <a:srgbClr val="006AB3"/>
                </a:solidFill>
              </a:rPr>
              <a:t>Ответственный организатор проводит инструктаж участников. </a:t>
            </a:r>
            <a:r>
              <a:rPr lang="ru-RU" sz="1400" b="1" i="1" dirty="0" smtClean="0">
                <a:solidFill>
                  <a:srgbClr val="006AB3"/>
                </a:solidFill>
              </a:rPr>
              <a:t/>
            </a:r>
            <a:br>
              <a:rPr lang="ru-RU" sz="1400" b="1" i="1" dirty="0" smtClean="0">
                <a:solidFill>
                  <a:srgbClr val="006AB3"/>
                </a:solidFill>
              </a:rPr>
            </a:br>
            <a:r>
              <a:rPr lang="ru-RU" sz="1400" b="1" i="1" dirty="0" smtClean="0">
                <a:solidFill>
                  <a:srgbClr val="006AB3"/>
                </a:solidFill>
              </a:rPr>
              <a:t>Первая </a:t>
            </a:r>
            <a:r>
              <a:rPr lang="ru-RU" sz="1400" b="1" i="1" dirty="0">
                <a:solidFill>
                  <a:srgbClr val="006AB3"/>
                </a:solidFill>
              </a:rPr>
              <a:t>часть инструктажа в 9.50 о: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6AB3"/>
                </a:solidFill>
              </a:rPr>
              <a:t>порядке проведения экзамена;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6AB3"/>
                </a:solidFill>
              </a:rPr>
              <a:t>правилах оформления экзаменационной работы;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6AB3"/>
                </a:solidFill>
              </a:rPr>
              <a:t>продолжительности экзамена;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6AB3"/>
                </a:solidFill>
              </a:rPr>
              <a:t>порядке подачи апелляции;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6AB3"/>
                </a:solidFill>
              </a:rPr>
              <a:t>случаях удаления с экзамена;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6AB3"/>
                </a:solidFill>
              </a:rPr>
              <a:t>времени и месте ознакомления с результатами;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6AB3"/>
                </a:solidFill>
              </a:rPr>
              <a:t>том, что записи на </a:t>
            </a:r>
            <a:r>
              <a:rPr lang="ru-RU" sz="1400" dirty="0" smtClean="0">
                <a:solidFill>
                  <a:srgbClr val="006AB3"/>
                </a:solidFill>
              </a:rPr>
              <a:t>КИМ, оборотной стороне бланков  </a:t>
            </a:r>
            <a:r>
              <a:rPr lang="ru-RU" sz="1400" dirty="0">
                <a:solidFill>
                  <a:srgbClr val="006AB3"/>
                </a:solidFill>
              </a:rPr>
              <a:t>и черновиках не обрабатываются и не проверяются</a:t>
            </a:r>
          </a:p>
        </p:txBody>
      </p:sp>
      <p:pic>
        <p:nvPicPr>
          <p:cNvPr id="27656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16832"/>
            <a:ext cx="10461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07504" y="3717032"/>
            <a:ext cx="9036496" cy="23762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6AB3"/>
                </a:solidFill>
              </a:rPr>
              <a:t>Демонстрирует </a:t>
            </a:r>
            <a:r>
              <a:rPr lang="ru-RU" sz="2000" b="1" dirty="0">
                <a:solidFill>
                  <a:srgbClr val="006AB3"/>
                </a:solidFill>
              </a:rPr>
              <a:t>участникам ЕГЭ целостность </a:t>
            </a:r>
            <a:r>
              <a:rPr lang="ru-RU" sz="2000" b="1" dirty="0" smtClean="0">
                <a:solidFill>
                  <a:srgbClr val="006AB3"/>
                </a:solidFill>
              </a:rPr>
              <a:t/>
            </a:r>
            <a:br>
              <a:rPr lang="ru-RU" sz="2000" b="1" dirty="0" smtClean="0">
                <a:solidFill>
                  <a:srgbClr val="006AB3"/>
                </a:solidFill>
              </a:rPr>
            </a:br>
            <a:r>
              <a:rPr lang="ru-RU" sz="2000" b="1" dirty="0" smtClean="0">
                <a:solidFill>
                  <a:srgbClr val="006AB3"/>
                </a:solidFill>
              </a:rPr>
              <a:t>упаковки </a:t>
            </a:r>
            <a:r>
              <a:rPr lang="ru-RU" sz="2000" b="1" dirty="0">
                <a:solidFill>
                  <a:srgbClr val="006AB3"/>
                </a:solidFill>
              </a:rPr>
              <a:t>сейф-пакета </a:t>
            </a:r>
            <a:r>
              <a:rPr lang="ru-RU" sz="2000" b="1" dirty="0" smtClean="0">
                <a:solidFill>
                  <a:srgbClr val="006AB3"/>
                </a:solidFill>
              </a:rPr>
              <a:t>с электронным носителем, </a:t>
            </a:r>
            <a:br>
              <a:rPr lang="ru-RU" sz="2000" b="1" dirty="0" smtClean="0">
                <a:solidFill>
                  <a:srgbClr val="006AB3"/>
                </a:solidFill>
              </a:rPr>
            </a:br>
            <a:r>
              <a:rPr lang="ru-RU" sz="2000" b="1" dirty="0" smtClean="0">
                <a:solidFill>
                  <a:srgbClr val="006AB3"/>
                </a:solidFill>
              </a:rPr>
              <a:t>информирует </a:t>
            </a:r>
            <a:r>
              <a:rPr lang="ru-RU" sz="2000" b="1" dirty="0">
                <a:solidFill>
                  <a:srgbClr val="006AB3"/>
                </a:solidFill>
              </a:rPr>
              <a:t>о процедуре печати ЭМ </a:t>
            </a:r>
            <a:r>
              <a:rPr lang="ru-RU" sz="2000" b="1" dirty="0" smtClean="0">
                <a:solidFill>
                  <a:srgbClr val="006AB3"/>
                </a:solidFill>
              </a:rPr>
              <a:t>в аудитории.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6AB3"/>
                </a:solidFill>
              </a:rPr>
              <a:t>В 10.00  - вскрытие сейф-пакета с электронным носителем с ЭМ</a:t>
            </a:r>
            <a:br>
              <a:rPr lang="ru-RU" sz="2000" b="1" dirty="0" smtClean="0">
                <a:solidFill>
                  <a:srgbClr val="006AB3"/>
                </a:solidFill>
              </a:rPr>
            </a:br>
            <a:r>
              <a:rPr lang="ru-RU" sz="2000" b="1" dirty="0" smtClean="0">
                <a:solidFill>
                  <a:srgbClr val="006AB3"/>
                </a:solidFill>
              </a:rPr>
              <a:t>и запуск печати ЭМ</a:t>
            </a:r>
            <a:endParaRPr lang="ru-RU" sz="2000" b="1" dirty="0">
              <a:solidFill>
                <a:srgbClr val="006AB3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11960" y="3429000"/>
            <a:ext cx="72008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6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Проведение экзамена: </a:t>
            </a:r>
            <a:br>
              <a:rPr lang="ru-RU" sz="2800" b="1" dirty="0" smtClean="0"/>
            </a:br>
            <a:r>
              <a:rPr lang="ru-RU" sz="2800" b="1" dirty="0" smtClean="0"/>
              <a:t>проверка качества печати контрольного листа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25636" r="25427" b="22074"/>
          <a:stretch/>
        </p:blipFill>
        <p:spPr bwMode="auto">
          <a:xfrm>
            <a:off x="5364088" y="3225657"/>
            <a:ext cx="3562685" cy="359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4912" y="877198"/>
            <a:ext cx="1852715" cy="284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1520" y="1772816"/>
            <a:ext cx="51125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25B94"/>
                </a:solidFill>
              </a:rPr>
              <a:t>Проверяет </a:t>
            </a:r>
            <a:r>
              <a:rPr lang="ru-RU" dirty="0">
                <a:solidFill>
                  <a:srgbClr val="025B94"/>
                </a:solidFill>
              </a:rPr>
              <a:t>качество печати контрольного листа, который распечатывается последним </a:t>
            </a:r>
            <a:r>
              <a:rPr lang="ru-RU" dirty="0" smtClean="0">
                <a:solidFill>
                  <a:srgbClr val="025B94"/>
                </a:solidFill>
              </a:rPr>
              <a:t>в комплекте </a:t>
            </a:r>
            <a:r>
              <a:rPr lang="ru-RU" dirty="0">
                <a:solidFill>
                  <a:srgbClr val="025B94"/>
                </a:solidFill>
              </a:rPr>
              <a:t>ЭМ: отсутствие белых и темных полос, текст хорошо читаем и четко пропечатан, защитные знаки, расположенные по всей поверхности листа, четко </a:t>
            </a:r>
            <a:r>
              <a:rPr lang="ru-RU" dirty="0" smtClean="0">
                <a:solidFill>
                  <a:srgbClr val="025B94"/>
                </a:solidFill>
              </a:rPr>
              <a:t>видны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25B94"/>
                </a:solidFill>
              </a:rPr>
              <a:t>По </a:t>
            </a:r>
            <a:r>
              <a:rPr lang="ru-RU" dirty="0">
                <a:solidFill>
                  <a:srgbClr val="025B94"/>
                </a:solidFill>
              </a:rPr>
              <a:t>окончании проверки сообщает результат организатору, ответственному за печать, для подтверждения качества печати </a:t>
            </a:r>
            <a:r>
              <a:rPr lang="ru-RU" dirty="0" smtClean="0">
                <a:solidFill>
                  <a:srgbClr val="025B94"/>
                </a:solidFill>
              </a:rPr>
              <a:t>в программном обеспечении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25B94"/>
                </a:solidFill>
              </a:rPr>
              <a:t>Качественный </a:t>
            </a:r>
            <a:r>
              <a:rPr lang="ru-RU" dirty="0">
                <a:solidFill>
                  <a:srgbClr val="025B94"/>
                </a:solidFill>
              </a:rPr>
              <a:t>комплект размещается на столе для выдачи участникам, некачественный </a:t>
            </a:r>
            <a:r>
              <a:rPr lang="ru-RU" dirty="0" smtClean="0">
                <a:solidFill>
                  <a:srgbClr val="025B94"/>
                </a:solidFill>
              </a:rPr>
              <a:t>откладывается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25B94"/>
                </a:solidFill>
              </a:rPr>
              <a:t>После </a:t>
            </a:r>
            <a:r>
              <a:rPr lang="ru-RU" dirty="0">
                <a:solidFill>
                  <a:srgbClr val="025B94"/>
                </a:solidFill>
              </a:rPr>
              <a:t>завершения печати всех комплектов ЭМ напечатанные полные комплекты раздаются участникам ЕГЭ в аудитории в произвольном порядке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3344" y="1340782"/>
            <a:ext cx="174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Организатор 2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Проведение экзамена: содержание полного комплекта ЭМ участника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7112"/>
            <a:ext cx="2038419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73" y="1579182"/>
            <a:ext cx="2038419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66" y="1570276"/>
            <a:ext cx="2038419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13" y="1575609"/>
            <a:ext cx="2038419" cy="2880000"/>
          </a:xfrm>
          <a:prstGeom prst="rect">
            <a:avLst/>
          </a:prstGeom>
        </p:spPr>
      </p:pic>
      <p:pic>
        <p:nvPicPr>
          <p:cNvPr id="9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150" y="3896002"/>
            <a:ext cx="3581487" cy="256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7366" y="4245943"/>
            <a:ext cx="1852715" cy="284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96833" y="4537222"/>
            <a:ext cx="4524980" cy="2204146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2333CD"/>
                </a:solidFill>
                <a:cs typeface="Times New Roman" panose="02020603050405020304" pitchFamily="18" charset="0"/>
              </a:rPr>
              <a:t>Черно-белые </a:t>
            </a:r>
            <a:r>
              <a:rPr lang="ru-RU" sz="2000" dirty="0" smtClean="0">
                <a:solidFill>
                  <a:srgbClr val="2333CD"/>
                </a:solidFill>
                <a:cs typeface="Times New Roman" panose="02020603050405020304" pitchFamily="18" charset="0"/>
              </a:rPr>
              <a:t>односторонние бланки</a:t>
            </a:r>
            <a:r>
              <a:rPr lang="ru-RU" sz="2000" dirty="0">
                <a:solidFill>
                  <a:srgbClr val="2333CD"/>
                </a:solidFill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33CD"/>
                </a:solidFill>
                <a:cs typeface="Times New Roman" panose="02020603050405020304" pitchFamily="18" charset="0"/>
              </a:rPr>
              <a:t>бланк </a:t>
            </a:r>
            <a:r>
              <a:rPr lang="ru-RU" sz="2000" dirty="0" smtClean="0">
                <a:solidFill>
                  <a:srgbClr val="2333CD"/>
                </a:solidFill>
                <a:cs typeface="Times New Roman" panose="02020603050405020304" pitchFamily="18" charset="0"/>
              </a:rPr>
              <a:t>регистрации;</a:t>
            </a:r>
            <a:endParaRPr lang="ru-RU" sz="2000" dirty="0">
              <a:solidFill>
                <a:srgbClr val="2333CD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2333CD"/>
                </a:solidFill>
                <a:cs typeface="Times New Roman" panose="02020603050405020304" pitchFamily="18" charset="0"/>
              </a:rPr>
              <a:t>бланк ответов № </a:t>
            </a:r>
            <a:r>
              <a:rPr lang="ru-RU" altLang="ru-RU" sz="2000" dirty="0" smtClean="0">
                <a:solidFill>
                  <a:srgbClr val="2333CD"/>
                </a:solidFill>
                <a:cs typeface="Times New Roman" panose="02020603050405020304" pitchFamily="18" charset="0"/>
              </a:rPr>
              <a:t>1;</a:t>
            </a:r>
            <a:endParaRPr lang="ru-RU" altLang="ru-RU" sz="2000" dirty="0">
              <a:solidFill>
                <a:srgbClr val="2333CD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2333CD"/>
                </a:solidFill>
                <a:cs typeface="Times New Roman" panose="02020603050405020304" pitchFamily="18" charset="0"/>
              </a:rPr>
              <a:t>бланк ответов № 2 лист </a:t>
            </a:r>
            <a:r>
              <a:rPr lang="ru-RU" altLang="ru-RU" sz="2000" dirty="0" smtClean="0">
                <a:solidFill>
                  <a:srgbClr val="2333CD"/>
                </a:solidFill>
                <a:cs typeface="Times New Roman" panose="02020603050405020304" pitchFamily="18" charset="0"/>
              </a:rPr>
              <a:t>1;</a:t>
            </a:r>
            <a:endParaRPr lang="ru-RU" altLang="ru-RU" sz="2000" dirty="0">
              <a:solidFill>
                <a:srgbClr val="2333CD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2333CD"/>
                </a:solidFill>
                <a:cs typeface="Times New Roman" panose="02020603050405020304" pitchFamily="18" charset="0"/>
              </a:rPr>
              <a:t>бланк ответов № 2 лист </a:t>
            </a:r>
            <a:r>
              <a:rPr lang="ru-RU" altLang="ru-RU" sz="2000" dirty="0" smtClean="0">
                <a:solidFill>
                  <a:srgbClr val="2333CD"/>
                </a:solidFill>
                <a:cs typeface="Times New Roman" panose="02020603050405020304" pitchFamily="18" charset="0"/>
              </a:rPr>
              <a:t>2;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2333CD"/>
                </a:solidFill>
                <a:cs typeface="Times New Roman" panose="02020603050405020304" pitchFamily="18" charset="0"/>
              </a:rPr>
              <a:t>КИМ;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контрольный лист</a:t>
            </a:r>
            <a:endParaRPr lang="ru-RU" altLang="ru-RU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692275" y="0"/>
            <a:ext cx="7451725" cy="1089025"/>
          </a:xfrm>
        </p:spPr>
        <p:txBody>
          <a:bodyPr>
            <a:normAutofit/>
          </a:bodyPr>
          <a:lstStyle/>
          <a:p>
            <a:r>
              <a:rPr lang="ru-RU" altLang="ru-RU" sz="2800" b="1" dirty="0" smtClean="0"/>
              <a:t>Проведение экзамена: 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>инструктаж участников ЕГЭ и печать ЭМ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4725144"/>
            <a:ext cx="8568952" cy="7200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66" dirty="0">
                <a:solidFill>
                  <a:srgbClr val="006AB3"/>
                </a:solidFill>
              </a:rPr>
              <a:t>Объявляется начало, продолжительность и время окончания экзамена, фиксируется время начала и окончания на доске  и в форме ППЭ-05-02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3573016"/>
            <a:ext cx="8712968" cy="7200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66" dirty="0">
                <a:solidFill>
                  <a:srgbClr val="006AB3"/>
                </a:solidFill>
              </a:rPr>
              <a:t>Организаторы проверяют правильность заполнения регистрационных полей бланков участниками;</a:t>
            </a:r>
          </a:p>
          <a:p>
            <a:pPr algn="ctr">
              <a:defRPr/>
            </a:pPr>
            <a:r>
              <a:rPr lang="ru-RU" sz="1366" dirty="0">
                <a:solidFill>
                  <a:srgbClr val="006AB3"/>
                </a:solidFill>
              </a:rPr>
              <a:t>проверяют соответствие данных участника в бланке регистрации и документе, удостоверяющем личность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1196752"/>
            <a:ext cx="7776864" cy="1944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006AB3"/>
                </a:solidFill>
              </a:rPr>
              <a:t>Вторая часть </a:t>
            </a:r>
            <a:r>
              <a:rPr lang="ru-RU" sz="1600" b="1" dirty="0" smtClean="0">
                <a:solidFill>
                  <a:srgbClr val="006AB3"/>
                </a:solidFill>
              </a:rPr>
              <a:t>инструктажа –по окончании процедуры печати полного комплекта ЭМ организатор дает указание:</a:t>
            </a:r>
            <a:endParaRPr lang="ru-RU" sz="1600" b="1" dirty="0">
              <a:solidFill>
                <a:srgbClr val="006AB3"/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rgbClr val="006AB3"/>
                </a:solidFill>
              </a:rPr>
              <a:t>- выполнить действия,  указанные в контрольном листе  в разделе «Участнику ЕГЭ»;</a:t>
            </a:r>
          </a:p>
          <a:p>
            <a:pPr>
              <a:defRPr/>
            </a:pPr>
            <a:r>
              <a:rPr lang="ru-RU" sz="1600" dirty="0" smtClean="0">
                <a:solidFill>
                  <a:srgbClr val="006AB3"/>
                </a:solidFill>
              </a:rPr>
              <a:t>-проверить качество напечатанного комплекта, правильность кода региона и номера ППЭ в бланке регистрации;</a:t>
            </a:r>
          </a:p>
          <a:p>
            <a:pPr>
              <a:defRPr/>
            </a:pPr>
            <a:r>
              <a:rPr lang="ru-RU" sz="1600" dirty="0" smtClean="0">
                <a:solidFill>
                  <a:srgbClr val="006AB3"/>
                </a:solidFill>
              </a:rPr>
              <a:t>-приступить к заполнению  бланка </a:t>
            </a:r>
            <a:r>
              <a:rPr lang="ru-RU" sz="1600" dirty="0">
                <a:solidFill>
                  <a:srgbClr val="006AB3"/>
                </a:solidFill>
              </a:rPr>
              <a:t>регистрации и </a:t>
            </a:r>
            <a:r>
              <a:rPr lang="ru-RU" sz="1600" dirty="0" smtClean="0">
                <a:solidFill>
                  <a:srgbClr val="006AB3"/>
                </a:solidFill>
              </a:rPr>
              <a:t>регистрационных полей </a:t>
            </a:r>
            <a:r>
              <a:rPr lang="ru-RU" sz="1600" dirty="0">
                <a:solidFill>
                  <a:srgbClr val="006AB3"/>
                </a:solidFill>
              </a:rPr>
              <a:t>бланков </a:t>
            </a:r>
            <a:r>
              <a:rPr lang="ru-RU" sz="1600" dirty="0" smtClean="0">
                <a:solidFill>
                  <a:srgbClr val="006AB3"/>
                </a:solidFill>
              </a:rPr>
              <a:t>ответов</a:t>
            </a:r>
          </a:p>
          <a:p>
            <a:pPr>
              <a:defRPr/>
            </a:pPr>
            <a:endParaRPr lang="ru-RU" sz="1600" dirty="0">
              <a:solidFill>
                <a:srgbClr val="006AB3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5924550"/>
            <a:ext cx="8753475" cy="933450"/>
          </a:xfrm>
          <a:prstGeom prst="roundRect">
            <a:avLst/>
          </a:prstGeom>
          <a:solidFill>
            <a:srgbClr val="006AB3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Организатор, ответственный за печать, сообщает организатору вне аудитории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 завершении печати ЭМ и успешном начале экзамена</a:t>
            </a:r>
          </a:p>
        </p:txBody>
      </p:sp>
      <p:pic>
        <p:nvPicPr>
          <p:cNvPr id="27656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7" y="1484784"/>
            <a:ext cx="10461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низ 1"/>
          <p:cNvSpPr/>
          <p:nvPr/>
        </p:nvSpPr>
        <p:spPr>
          <a:xfrm>
            <a:off x="4067944" y="3212976"/>
            <a:ext cx="43204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067944" y="4365104"/>
            <a:ext cx="43204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067944" y="5517232"/>
            <a:ext cx="43204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20217"/>
            <a:ext cx="6983169" cy="860511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Проведение экзамена:</a:t>
            </a:r>
            <a:br>
              <a:rPr lang="ru-RU" sz="2200" b="1" dirty="0" smtClean="0"/>
            </a:br>
            <a:r>
              <a:rPr lang="ru-RU" sz="2200" b="1" dirty="0" smtClean="0"/>
              <a:t>алгоритм действий в нестандартных ситуациях</a:t>
            </a:r>
            <a:endParaRPr lang="ru-RU" sz="22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783747"/>
              </p:ext>
            </p:extLst>
          </p:nvPr>
        </p:nvGraphicFramePr>
        <p:xfrm>
          <a:off x="467544" y="1384176"/>
          <a:ext cx="822960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5013176"/>
            <a:ext cx="8208912" cy="792088"/>
          </a:xfrm>
          <a:prstGeom prst="rect">
            <a:avLst/>
          </a:prstGeom>
          <a:solidFill>
            <a:srgbClr val="02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случае брака электронного носителя – в первую очередь используются резервные электронные носители того же объёма, что и бракованный электронный носитель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949280"/>
            <a:ext cx="8208912" cy="792088"/>
          </a:xfrm>
          <a:prstGeom prst="rect">
            <a:avLst/>
          </a:prstGeom>
          <a:solidFill>
            <a:srgbClr val="025B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случае брака печати или порчи ЭМ – в первую очередь используются резервные электронные носители по 5 ЭМ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9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Проведение экзамена: </a:t>
            </a:r>
            <a:br>
              <a:rPr lang="ru-RU" sz="2800" b="1" dirty="0" smtClean="0"/>
            </a:br>
            <a:r>
              <a:rPr lang="ru-RU" sz="2800" b="1" dirty="0" smtClean="0"/>
              <a:t>разрешенные средства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752" y="4309609"/>
            <a:ext cx="4489844" cy="2168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7" y="1590877"/>
            <a:ext cx="8568952" cy="342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2122"/>
            <a:endParaRPr lang="ru-RU" sz="1593" dirty="0">
              <a:solidFill>
                <a:srgbClr val="006AB3"/>
              </a:solidFill>
            </a:endParaRP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06AB3"/>
                </a:solidFill>
              </a:rPr>
              <a:t>г</a:t>
            </a:r>
            <a:r>
              <a:rPr lang="ru-RU" sz="2000" b="1" dirty="0" err="1" smtClean="0">
                <a:solidFill>
                  <a:srgbClr val="006AB3"/>
                </a:solidFill>
              </a:rPr>
              <a:t>елевая</a:t>
            </a:r>
            <a:r>
              <a:rPr lang="ru-RU" sz="2000" b="1" dirty="0" smtClean="0">
                <a:solidFill>
                  <a:srgbClr val="006AB3"/>
                </a:solidFill>
              </a:rPr>
              <a:t>, капиллярная  ручка с чернилами черного цвета; </a:t>
            </a:r>
            <a:endParaRPr lang="ru-RU" sz="2000" b="1" dirty="0">
              <a:solidFill>
                <a:srgbClr val="006AB3"/>
              </a:solidFill>
            </a:endParaRP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AB3"/>
                </a:solidFill>
              </a:rPr>
              <a:t>документ, удостоверяющий личность; </a:t>
            </a: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AB3"/>
                </a:solidFill>
              </a:rPr>
              <a:t>средства обучения и </a:t>
            </a:r>
            <a:r>
              <a:rPr lang="ru-RU" sz="2000" b="1" dirty="0" smtClean="0">
                <a:solidFill>
                  <a:srgbClr val="006AB3"/>
                </a:solidFill>
              </a:rPr>
              <a:t>воспитания </a:t>
            </a:r>
            <a:r>
              <a:rPr lang="ru-RU" sz="2000" b="1" i="1" dirty="0" smtClean="0">
                <a:solidFill>
                  <a:srgbClr val="006AB3"/>
                </a:solidFill>
              </a:rPr>
              <a:t>(на отдельных предметах по списку)</a:t>
            </a:r>
            <a:r>
              <a:rPr lang="ru-RU" sz="2000" b="1" dirty="0" smtClean="0">
                <a:solidFill>
                  <a:srgbClr val="006AB3"/>
                </a:solidFill>
              </a:rPr>
              <a:t>;</a:t>
            </a:r>
            <a:endParaRPr lang="ru-RU" sz="2000" b="1" dirty="0">
              <a:solidFill>
                <a:srgbClr val="006AB3"/>
              </a:solidFill>
            </a:endParaRP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AB3"/>
                </a:solidFill>
              </a:rPr>
              <a:t>лекарства и питание </a:t>
            </a:r>
            <a:r>
              <a:rPr lang="ru-RU" sz="2000" b="1" i="1" dirty="0">
                <a:solidFill>
                  <a:srgbClr val="006AB3"/>
                </a:solidFill>
              </a:rPr>
              <a:t>(при необходимости)</a:t>
            </a:r>
            <a:r>
              <a:rPr lang="ru-RU" sz="2000" b="1" dirty="0">
                <a:solidFill>
                  <a:srgbClr val="006AB3"/>
                </a:solidFill>
              </a:rPr>
              <a:t> </a:t>
            </a:r>
            <a:r>
              <a:rPr lang="ru-RU" sz="2000" b="1" dirty="0" smtClean="0">
                <a:solidFill>
                  <a:srgbClr val="006AB3"/>
                </a:solidFill>
              </a:rPr>
              <a:t>;</a:t>
            </a:r>
            <a:endParaRPr lang="ru-RU" sz="2000" b="1" dirty="0">
              <a:solidFill>
                <a:srgbClr val="006AB3"/>
              </a:solidFill>
            </a:endParaRP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AB3"/>
                </a:solidFill>
              </a:rPr>
              <a:t>специальные технические средства </a:t>
            </a:r>
            <a:r>
              <a:rPr lang="ru-RU" sz="2000" b="1" i="1" dirty="0">
                <a:solidFill>
                  <a:srgbClr val="006AB3"/>
                </a:solidFill>
              </a:rPr>
              <a:t>(для лиц, указанных в пункте 37 Порядка</a:t>
            </a:r>
            <a:r>
              <a:rPr lang="ru-RU" sz="2000" b="1" i="1" dirty="0" smtClean="0">
                <a:solidFill>
                  <a:srgbClr val="006AB3"/>
                </a:solidFill>
              </a:rPr>
              <a:t>);</a:t>
            </a:r>
            <a:endParaRPr lang="ru-RU" sz="2000" b="1" i="1" dirty="0">
              <a:solidFill>
                <a:srgbClr val="006AB3"/>
              </a:solidFill>
            </a:endParaRPr>
          </a:p>
          <a:p>
            <a:pPr marL="260193" indent="-111124" defTabSz="972122">
              <a:spcAft>
                <a:spcPts val="854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AB3"/>
                </a:solidFill>
              </a:rPr>
              <a:t>ч</a:t>
            </a:r>
            <a:r>
              <a:rPr lang="ru-RU" sz="2000" b="1" dirty="0" smtClean="0">
                <a:solidFill>
                  <a:srgbClr val="006AB3"/>
                </a:solidFill>
              </a:rPr>
              <a:t>ерновик со штампом ОО </a:t>
            </a:r>
            <a:endParaRPr lang="ru-RU" sz="2000" b="1" dirty="0">
              <a:solidFill>
                <a:srgbClr val="006AB3"/>
              </a:solidFill>
            </a:endParaRPr>
          </a:p>
          <a:p>
            <a:pPr defTabSz="972122"/>
            <a:endParaRPr lang="ru-RU" sz="1593" dirty="0">
              <a:solidFill>
                <a:srgbClr val="006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0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192" y="116632"/>
            <a:ext cx="7380312" cy="958512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Проведение экзамена: разрешенные дополнительные  средства обучения и воспитания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568" y="1621466"/>
            <a:ext cx="3864410" cy="31756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Математика: </a:t>
            </a:r>
          </a:p>
          <a:p>
            <a:r>
              <a:rPr lang="ru-RU" sz="200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Линейка, не содержащая справочной информации (далее – линейка)</a:t>
            </a:r>
            <a:endParaRPr lang="ru-RU" sz="200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Физика</a:t>
            </a:r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линейка </a:t>
            </a:r>
          </a:p>
          <a:p>
            <a:r>
              <a:rPr lang="ru-RU" sz="200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непрограммируемый калькулятор</a:t>
            </a:r>
          </a:p>
          <a:p>
            <a:pPr marL="0" indent="0">
              <a:buNone/>
            </a:pPr>
            <a:endParaRPr lang="ru-RU" sz="200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13176"/>
            <a:ext cx="8424936" cy="15841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3" b="1" dirty="0">
                <a:solidFill>
                  <a:srgbClr val="FF0000"/>
                </a:solidFill>
              </a:rPr>
              <a:t>Приказ </a:t>
            </a:r>
            <a:r>
              <a:rPr lang="ru-RU" sz="1593" b="1" dirty="0" err="1" smtClean="0">
                <a:solidFill>
                  <a:srgbClr val="FF0000"/>
                </a:solidFill>
              </a:rPr>
              <a:t>Минобрнауки</a:t>
            </a:r>
            <a:r>
              <a:rPr lang="ru-RU" sz="1593" b="1" dirty="0" smtClean="0">
                <a:solidFill>
                  <a:srgbClr val="FF0000"/>
                </a:solidFill>
              </a:rPr>
              <a:t> России </a:t>
            </a:r>
            <a:r>
              <a:rPr lang="ru-RU" sz="1593" b="1" dirty="0">
                <a:solidFill>
                  <a:srgbClr val="FF0000"/>
                </a:solidFill>
              </a:rPr>
              <a:t>от </a:t>
            </a:r>
            <a:r>
              <a:rPr lang="ru-RU" sz="1593" b="1" dirty="0" smtClean="0">
                <a:solidFill>
                  <a:srgbClr val="FF0000"/>
                </a:solidFill>
              </a:rPr>
              <a:t>10 ноября </a:t>
            </a:r>
            <a:r>
              <a:rPr lang="ru-RU" sz="1593" b="1" dirty="0">
                <a:solidFill>
                  <a:srgbClr val="FF0000"/>
                </a:solidFill>
              </a:rPr>
              <a:t>2017 г. № </a:t>
            </a:r>
            <a:r>
              <a:rPr lang="ru-RU" sz="1593" b="1" dirty="0" smtClean="0">
                <a:solidFill>
                  <a:srgbClr val="FF0000"/>
                </a:solidFill>
              </a:rPr>
              <a:t>1099 </a:t>
            </a:r>
            <a:r>
              <a:rPr lang="ru-RU" sz="1593" b="1" dirty="0">
                <a:solidFill>
                  <a:srgbClr val="FF0000"/>
                </a:solidFill>
              </a:rPr>
              <a:t>«Об утверждении единого расписания и продолжительности проведения единого государственного экзамена </a:t>
            </a:r>
            <a:r>
              <a:rPr lang="ru-RU" sz="1593" b="1" dirty="0" smtClean="0">
                <a:solidFill>
                  <a:srgbClr val="FF0000"/>
                </a:solidFill>
              </a:rPr>
              <a:t>по каждому </a:t>
            </a:r>
            <a:r>
              <a:rPr lang="ru-RU" sz="1593" b="1" dirty="0">
                <a:solidFill>
                  <a:srgbClr val="FF0000"/>
                </a:solidFill>
              </a:rPr>
              <a:t>учебному предмету, перечня средств обучения и воспитания, используемых при его проведении в </a:t>
            </a:r>
            <a:r>
              <a:rPr lang="ru-RU" sz="1593" b="1" dirty="0" smtClean="0">
                <a:solidFill>
                  <a:srgbClr val="FF0000"/>
                </a:solidFill>
              </a:rPr>
              <a:t>2018 </a:t>
            </a:r>
            <a:r>
              <a:rPr lang="ru-RU" sz="1593" b="1" dirty="0">
                <a:solidFill>
                  <a:srgbClr val="FF0000"/>
                </a:solidFill>
              </a:rPr>
              <a:t>году»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7751" y="1609846"/>
            <a:ext cx="41267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Химия:</a:t>
            </a:r>
          </a:p>
          <a:p>
            <a:pPr marL="325241" indent="-325241">
              <a:buFont typeface="Arial" pitchFamily="34" charset="0"/>
              <a:buChar char="•"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непрограммируемый калькулятор</a:t>
            </a:r>
          </a:p>
          <a:p>
            <a:endParaRPr lang="ru-RU" sz="2000" dirty="0">
              <a:solidFill>
                <a:srgbClr val="006AB3"/>
              </a:solidFill>
              <a:latin typeface="Arial" panose="020B0604020202020204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География:</a:t>
            </a:r>
          </a:p>
          <a:p>
            <a:pPr marL="325241" indent="-325241">
              <a:buFont typeface="Arial" pitchFamily="34" charset="0"/>
              <a:buChar char="•"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линейка </a:t>
            </a:r>
          </a:p>
          <a:p>
            <a:pPr marL="325241" indent="-325241">
              <a:buFont typeface="Arial" pitchFamily="34" charset="0"/>
              <a:buChar char="•"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транспортир</a:t>
            </a:r>
          </a:p>
          <a:p>
            <a:pPr marL="325241" indent="-325241">
              <a:buFont typeface="Arial" pitchFamily="34" charset="0"/>
              <a:buChar char="•"/>
            </a:pPr>
            <a:r>
              <a:rPr lang="ru-RU" sz="2000" dirty="0">
                <a:solidFill>
                  <a:srgbClr val="006AB3"/>
                </a:solidFill>
                <a:latin typeface="Arial" panose="020B0604020202020204" pitchFamily="34" charset="0"/>
                <a:cs typeface="Arial" pitchFamily="34" charset="0"/>
              </a:rPr>
              <a:t>непрограммируемый калькулятор</a:t>
            </a:r>
          </a:p>
        </p:txBody>
      </p:sp>
    </p:spTree>
    <p:extLst>
      <p:ext uri="{BB962C8B-B14F-4D97-AF65-F5344CB8AC3E}">
        <p14:creationId xmlns:p14="http://schemas.microsoft.com/office/powerpoint/2010/main" val="12142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2298" y="1294037"/>
            <a:ext cx="4149394" cy="20629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24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Подготовка экзамена: аудитории ППЭ</a:t>
            </a:r>
            <a:br>
              <a:rPr lang="ru-RU" sz="2400" b="1" dirty="0" smtClean="0"/>
            </a:br>
            <a:r>
              <a:rPr lang="ru-RU" sz="2400" b="1" dirty="0" smtClean="0"/>
              <a:t> (не более 25 участников в каждой)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1484784"/>
            <a:ext cx="1761897" cy="2091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3462" y="1431173"/>
            <a:ext cx="1582197" cy="24795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12298" y="2859371"/>
            <a:ext cx="4149394" cy="5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66" dirty="0">
                <a:solidFill>
                  <a:srgbClr val="006AB3"/>
                </a:solidFill>
                <a:cs typeface="Times New Roman" panose="02020603050405020304" pitchFamily="18" charset="0"/>
              </a:rPr>
              <a:t>Убрать (закрыть) стенды, плакаты </a:t>
            </a: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/>
            </a:r>
            <a:b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</a:b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по </a:t>
            </a:r>
            <a:r>
              <a:rPr lang="ru-RU" sz="1366" dirty="0">
                <a:solidFill>
                  <a:srgbClr val="006AB3"/>
                </a:solidFill>
                <a:cs typeface="Times New Roman" panose="02020603050405020304" pitchFamily="18" charset="0"/>
              </a:rPr>
              <a:t>соответствующим учебным предметам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1008" y="1574045"/>
            <a:ext cx="1235062" cy="9713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47029" y="1579312"/>
            <a:ext cx="1231593" cy="964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0006" y="1464785"/>
            <a:ext cx="1973511" cy="118017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12298" y="3356992"/>
            <a:ext cx="4152190" cy="950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24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4368" y="3573016"/>
            <a:ext cx="1077044" cy="15548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12298" y="3356992"/>
            <a:ext cx="34321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6AB3"/>
                </a:solidFill>
              </a:rPr>
              <a:t>Участники: отдельное  </a:t>
            </a:r>
            <a:r>
              <a:rPr lang="ru-RU" sz="1200" dirty="0">
                <a:solidFill>
                  <a:srgbClr val="006AB3"/>
                </a:solidFill>
              </a:rPr>
              <a:t>рабочее </a:t>
            </a:r>
            <a:r>
              <a:rPr lang="ru-RU" sz="1200" dirty="0" smtClean="0">
                <a:solidFill>
                  <a:srgbClr val="006AB3"/>
                </a:solidFill>
              </a:rPr>
              <a:t>место с номером, </a:t>
            </a:r>
            <a:endParaRPr lang="ru-RU" sz="1200" dirty="0">
              <a:solidFill>
                <a:srgbClr val="006AB3"/>
              </a:solidFill>
            </a:endParaRPr>
          </a:p>
          <a:p>
            <a:r>
              <a:rPr lang="ru-RU" sz="1200" dirty="0">
                <a:solidFill>
                  <a:srgbClr val="006AB3"/>
                </a:solidFill>
              </a:rPr>
              <a:t>ч</a:t>
            </a:r>
            <a:r>
              <a:rPr lang="ru-RU" sz="1200" dirty="0" smtClean="0">
                <a:solidFill>
                  <a:srgbClr val="006AB3"/>
                </a:solidFill>
              </a:rPr>
              <a:t>ерновики со штампом ОО </a:t>
            </a:r>
            <a:r>
              <a:rPr lang="ru-RU" sz="1200" dirty="0">
                <a:solidFill>
                  <a:srgbClr val="006AB3"/>
                </a:solidFill>
              </a:rPr>
              <a:t>из расчета </a:t>
            </a:r>
            <a:r>
              <a:rPr lang="ru-RU" sz="1200" dirty="0" smtClean="0">
                <a:solidFill>
                  <a:srgbClr val="006AB3"/>
                </a:solidFill>
              </a:rPr>
              <a:t/>
            </a:r>
            <a:br>
              <a:rPr lang="ru-RU" sz="1200" dirty="0" smtClean="0">
                <a:solidFill>
                  <a:srgbClr val="006AB3"/>
                </a:solidFill>
              </a:rPr>
            </a:br>
            <a:r>
              <a:rPr lang="ru-RU" sz="1200" dirty="0" smtClean="0">
                <a:solidFill>
                  <a:srgbClr val="006AB3"/>
                </a:solidFill>
              </a:rPr>
              <a:t>по </a:t>
            </a:r>
            <a:r>
              <a:rPr lang="ru-RU" sz="1200" dirty="0">
                <a:solidFill>
                  <a:srgbClr val="006AB3"/>
                </a:solidFill>
              </a:rPr>
              <a:t>2 листа на каждого участника </a:t>
            </a:r>
            <a:r>
              <a:rPr lang="ru-RU" sz="1200" dirty="0" smtClean="0">
                <a:solidFill>
                  <a:srgbClr val="006AB3"/>
                </a:solidFill>
              </a:rPr>
              <a:t>ЕГЭ </a:t>
            </a:r>
            <a:br>
              <a:rPr lang="ru-RU" sz="1200" dirty="0" smtClean="0">
                <a:solidFill>
                  <a:srgbClr val="006AB3"/>
                </a:solidFill>
              </a:rPr>
            </a:br>
            <a:r>
              <a:rPr lang="ru-RU" sz="1200" dirty="0" smtClean="0">
                <a:solidFill>
                  <a:srgbClr val="006AB3"/>
                </a:solidFill>
              </a:rPr>
              <a:t>(за исключением ЕГЭ по иностранным языкам – раздел «Говорение»)</a:t>
            </a:r>
            <a:endParaRPr lang="ru-RU" sz="1200" dirty="0">
              <a:solidFill>
                <a:srgbClr val="006AB3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4293096"/>
            <a:ext cx="4176464" cy="1153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24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8949" y="4365104"/>
            <a:ext cx="928612" cy="92861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206716" y="4365104"/>
            <a:ext cx="2324480" cy="933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66" dirty="0">
                <a:solidFill>
                  <a:srgbClr val="006AB3"/>
                </a:solidFill>
              </a:rPr>
              <a:t>Функционирующие часы, находящиеся в поле зрения участников ГИА, и черные </a:t>
            </a:r>
            <a:r>
              <a:rPr lang="ru-RU" sz="1366" dirty="0" err="1">
                <a:solidFill>
                  <a:srgbClr val="006AB3"/>
                </a:solidFill>
              </a:rPr>
              <a:t>гелевые</a:t>
            </a:r>
            <a:r>
              <a:rPr lang="ru-RU" sz="1366" dirty="0">
                <a:solidFill>
                  <a:srgbClr val="006AB3"/>
                </a:solidFill>
              </a:rPr>
              <a:t> ручки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03648" y="5085184"/>
            <a:ext cx="534874" cy="27749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88024" y="5445224"/>
            <a:ext cx="4176464" cy="103261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24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32407" y="5517232"/>
            <a:ext cx="956308" cy="164331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988490" y="5520260"/>
            <a:ext cx="2534402" cy="933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66" dirty="0">
                <a:solidFill>
                  <a:srgbClr val="006AB3"/>
                </a:solidFill>
              </a:rPr>
              <a:t>Аудитории, </a:t>
            </a:r>
          </a:p>
          <a:p>
            <a:r>
              <a:rPr lang="ru-RU" sz="1366" dirty="0">
                <a:solidFill>
                  <a:srgbClr val="006AB3"/>
                </a:solidFill>
              </a:rPr>
              <a:t>не задействованные для проведения ГИА, необходимо закрыть, опечатать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6582" y="1412776"/>
            <a:ext cx="4149394" cy="52268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24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4557" y="1446241"/>
            <a:ext cx="1597597" cy="24504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24106" y="1431833"/>
            <a:ext cx="1352584" cy="265130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51520" y="2964057"/>
            <a:ext cx="4127844" cy="3665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  <a:cs typeface="Times New Roman" panose="02020603050405020304" pitchFamily="18" charset="0"/>
              </a:rPr>
              <a:t>Разместить предупреждения о ведении </a:t>
            </a: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видеонаблюдения</a:t>
            </a:r>
            <a:r>
              <a:rPr lang="ru-RU" sz="1366" dirty="0">
                <a:solidFill>
                  <a:srgbClr val="006AB3"/>
                </a:solidFill>
                <a:cs typeface="Times New Roman" panose="02020603050405020304" pitchFamily="18" charset="0"/>
              </a:rPr>
              <a:t> </a:t>
            </a: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и запрете использования средств связи.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Подготовить рабочие места для участников, организаторов и общественных наблюдателей.</a:t>
            </a:r>
            <a:endParaRPr lang="ru-RU" sz="1366" dirty="0">
              <a:solidFill>
                <a:srgbClr val="006AB3"/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  <a:cs typeface="Times New Roman" panose="02020603050405020304" pitchFamily="18" charset="0"/>
              </a:rPr>
              <a:t>Подготовить стол, находящийся в зоне видимости камер видеонаблюдения, для </a:t>
            </a: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оформления соответствующих форм ППЭ, осуществления раскладки ЭМ в процессе их печати в начале экзамена и раскладки  </a:t>
            </a:r>
            <a:r>
              <a:rPr lang="ru-RU" sz="1366" dirty="0">
                <a:solidFill>
                  <a:srgbClr val="006AB3"/>
                </a:solidFill>
                <a:cs typeface="Times New Roman" panose="02020603050405020304" pitchFamily="18" charset="0"/>
              </a:rPr>
              <a:t>и последующей упаковки </a:t>
            </a: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 ЭМ, собранных организаторами  у участников ЕГЭ после экзамена.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Подготовить специальное место для размещения аппаратно-программного комплекса для печати ЭМ, расположенного </a:t>
            </a:r>
            <a:b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</a:br>
            <a:r>
              <a:rPr lang="ru-RU" sz="1366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в зоне видимости камер видеонаблюдения</a:t>
            </a:r>
            <a:endParaRPr lang="ru-RU" sz="1366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82223" y="1390970"/>
            <a:ext cx="1983110" cy="1220375"/>
          </a:xfrm>
          <a:prstGeom prst="rect">
            <a:avLst/>
          </a:prstGeom>
        </p:spPr>
      </p:pic>
      <p:pic>
        <p:nvPicPr>
          <p:cNvPr id="26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10334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9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Проведение экзамена: работа </a:t>
            </a:r>
            <a:r>
              <a:rPr lang="ru-RU" sz="2000" b="1" dirty="0"/>
              <a:t>с формой ППЭ-12-04-МАШ «Ведомость учета времени отсутствия участников ГИА в </a:t>
            </a:r>
            <a:r>
              <a:rPr lang="ru-RU" sz="2000" b="1" dirty="0" smtClean="0"/>
              <a:t>аудитории»</a:t>
            </a:r>
            <a:endParaRPr lang="ru-RU" sz="2000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203848" y="4653136"/>
            <a:ext cx="5832648" cy="208823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ru-RU" sz="1400" dirty="0" smtClean="0">
              <a:solidFill>
                <a:srgbClr val="025B94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Организаторы в аудитории фиксируют каждый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выход участника ЕГЭ из аудитории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ведомости учёта времени отсутствия участников ГИА в аудитории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 форме ППЭ-12-04-МАШ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Если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один и тот же участник ЕГЭ выходит несколько раз,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то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каждый его выход фиксируется в ведомости в новой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строке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нехватке места на одном листе записи продолжаются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следующем листе (выдаётся 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Штабе ППЭ по схеме, установленной руководителем ППЭ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400" dirty="0">
              <a:solidFill>
                <a:srgbClr val="025B94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/>
          </a:p>
        </p:txBody>
      </p:sp>
      <p:pic>
        <p:nvPicPr>
          <p:cNvPr id="59395" name="Picture 3" descr="Картинки по запросу ппэ 12-04 маш егэ 20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7639" r="47789" b="1170"/>
          <a:stretch/>
        </p:blipFill>
        <p:spPr bwMode="auto">
          <a:xfrm>
            <a:off x="35496" y="1574305"/>
            <a:ext cx="3113042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Картинки по запросу ппэ 12-04 маш егэ 20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23609" r="2488" b="17293"/>
          <a:stretch/>
        </p:blipFill>
        <p:spPr bwMode="auto">
          <a:xfrm>
            <a:off x="3275856" y="1765931"/>
            <a:ext cx="5708393" cy="259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5667" y="14034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Образец заполнения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728788" y="-17463"/>
            <a:ext cx="7235700" cy="1069976"/>
          </a:xfrm>
        </p:spPr>
        <p:txBody>
          <a:bodyPr>
            <a:noAutofit/>
          </a:bodyPr>
          <a:lstStyle/>
          <a:p>
            <a:r>
              <a:rPr lang="ru-RU" altLang="ru-RU" sz="2400" b="1" dirty="0" smtClean="0"/>
              <a:t>Проведение экзамена: 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>действия организатора в аудитории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59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1593" b="1" dirty="0">
                <a:solidFill>
                  <a:srgbClr val="025B94"/>
                </a:solidFill>
                <a:cs typeface="Arial" pitchFamily="34" charset="0"/>
              </a:rPr>
              <a:t>Следит за порядком и не допускает: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ru-RU" sz="1593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593" dirty="0">
                <a:solidFill>
                  <a:srgbClr val="0070C0"/>
                </a:solidFill>
                <a:cs typeface="Arial" pitchFamily="34" charset="0"/>
              </a:rPr>
              <a:t>разговоров  участников между собой, обмена любыми материалами и предметами между участниками;</a:t>
            </a:r>
          </a:p>
          <a:p>
            <a:pPr>
              <a:defRPr/>
            </a:pPr>
            <a:r>
              <a:rPr lang="ru-RU" sz="1593" dirty="0">
                <a:solidFill>
                  <a:srgbClr val="0070C0"/>
                </a:solidFill>
                <a:cs typeface="Arial" pitchFamily="34" charset="0"/>
              </a:rPr>
              <a:t>наличия уведомлений о регистрации на экзамены, средств связи, электронно-вычислительной техники, фото, аудио и видеоаппаратуры, письменных заметок, справочных материалов  и иных средств хранения и передачи информации;</a:t>
            </a:r>
          </a:p>
          <a:p>
            <a:pPr>
              <a:defRPr/>
            </a:pPr>
            <a:r>
              <a:rPr lang="ru-RU" sz="1593" dirty="0">
                <a:solidFill>
                  <a:srgbClr val="0070C0"/>
                </a:solidFill>
                <a:cs typeface="Arial" pitchFamily="34" charset="0"/>
              </a:rPr>
              <a:t>произвольного выхода участника из аудитории и перемещения по ППЭ без сопровождения организатора вне аудитории;</a:t>
            </a:r>
          </a:p>
          <a:p>
            <a:pPr>
              <a:defRPr/>
            </a:pPr>
            <a:r>
              <a:rPr lang="ru-RU" sz="1593" dirty="0">
                <a:solidFill>
                  <a:srgbClr val="0070C0"/>
                </a:solidFill>
                <a:cs typeface="Arial" pitchFamily="34" charset="0"/>
              </a:rPr>
              <a:t>содействия обучающимся, выпускникам прошлых лет, в том числе в передаче им средств связи, электронно-вычислительной техники, фото, аудио и видеоаппаратуры, справочных материалов, письменных заметок и иных средств хранения и передачи информации;</a:t>
            </a:r>
          </a:p>
          <a:p>
            <a:pPr>
              <a:defRPr/>
            </a:pPr>
            <a:r>
              <a:rPr lang="ru-RU" sz="1593" dirty="0">
                <a:solidFill>
                  <a:srgbClr val="0070C0"/>
                </a:solidFill>
                <a:cs typeface="Arial" pitchFamily="34" charset="0"/>
              </a:rPr>
              <a:t>выноса из аудиторий и ППЭ экзаменационных материалов на бумажном или электронном носителях, письменных принадлежностей, фотографирования или переписывания  экзаменационных материалов участниками, а также ассистентами или техническими специалистами;</a:t>
            </a:r>
          </a:p>
          <a:p>
            <a:pPr>
              <a:defRPr/>
            </a:pPr>
            <a:r>
              <a:rPr lang="ru-RU" sz="1593" dirty="0">
                <a:solidFill>
                  <a:srgbClr val="0070C0"/>
                </a:solidFill>
                <a:cs typeface="Arial" pitchFamily="34" charset="0"/>
              </a:rPr>
              <a:t>оказания содействия  участникам ЕГЭ всеми лицами, находящимися в ППЭ.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593" dirty="0">
                <a:cs typeface="Arial" pitchFamily="34" charset="0"/>
              </a:rPr>
              <a:t>Организаторы в аудитории следят  за состоянием участников и при ухудшении самочувствия направляют участников в сопровождении организаторов вне аудиторий в медицинский пункт. </a:t>
            </a:r>
            <a:r>
              <a:rPr lang="ru-RU" sz="1593" dirty="0" smtClean="0">
                <a:cs typeface="Arial" pitchFamily="34" charset="0"/>
              </a:rPr>
              <a:t/>
            </a:r>
            <a:br>
              <a:rPr lang="ru-RU" sz="1593" dirty="0" smtClean="0">
                <a:cs typeface="Arial" pitchFamily="34" charset="0"/>
              </a:rPr>
            </a:br>
            <a:r>
              <a:rPr lang="ru-RU" sz="1593" dirty="0" smtClean="0">
                <a:cs typeface="Arial" pitchFamily="34" charset="0"/>
              </a:rPr>
              <a:t>В </a:t>
            </a:r>
            <a:r>
              <a:rPr lang="ru-RU" sz="1593" dirty="0">
                <a:cs typeface="Arial" pitchFamily="34" charset="0"/>
              </a:rPr>
              <a:t>этом случае организатор в аудитории рекомендует участнику завершить экзамен </a:t>
            </a:r>
            <a:r>
              <a:rPr lang="ru-RU" sz="1593" dirty="0" smtClean="0">
                <a:cs typeface="Arial" pitchFamily="34" charset="0"/>
              </a:rPr>
              <a:t/>
            </a:r>
            <a:br>
              <a:rPr lang="ru-RU" sz="1593" dirty="0" smtClean="0">
                <a:cs typeface="Arial" pitchFamily="34" charset="0"/>
              </a:rPr>
            </a:br>
            <a:r>
              <a:rPr lang="ru-RU" sz="1593" dirty="0" smtClean="0">
                <a:cs typeface="Arial" pitchFamily="34" charset="0"/>
              </a:rPr>
              <a:t>и </a:t>
            </a:r>
            <a:r>
              <a:rPr lang="ru-RU" sz="1593" dirty="0">
                <a:cs typeface="Arial" pitchFamily="34" charset="0"/>
              </a:rPr>
              <a:t>прийти на </a:t>
            </a:r>
            <a:r>
              <a:rPr lang="ru-RU" sz="1593" dirty="0" smtClean="0">
                <a:cs typeface="Arial" pitchFamily="34" charset="0"/>
              </a:rPr>
              <a:t>пересдачу</a:t>
            </a:r>
            <a:endParaRPr lang="ru-RU" sz="1593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54175"/>
            <a:ext cx="8229600" cy="4859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025B94"/>
                </a:solidFill>
              </a:rPr>
              <a:t>Организатор обязан: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1.Выдать по просьбе участника дополнительный бланк ответов № 2 ( в случае,  когда в области ответов основного бланка ответов № 2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лист </a:t>
            </a: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№ 1 и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лист </a:t>
            </a: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№ 2  не осталось места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Выдать по просьбе участника дополнительные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черновики 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Проверить комплектность оставленных на рабочем месте ЭМ ( в случае выхода участника из аудитории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Зафиксировать  время отсутствия  участников во время выхода из аудитории в форме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ППЭ-12-04-МАШ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593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sz="1593" dirty="0">
              <a:solidFill>
                <a:srgbClr val="0070C0"/>
              </a:solidFill>
            </a:endParaRPr>
          </a:p>
        </p:txBody>
      </p:sp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1728788" y="-17463"/>
            <a:ext cx="7380287" cy="1069976"/>
          </a:xfrm>
        </p:spPr>
        <p:txBody>
          <a:bodyPr>
            <a:noAutofit/>
          </a:bodyPr>
          <a:lstStyle/>
          <a:p>
            <a:r>
              <a:rPr lang="ru-RU" altLang="ru-RU" sz="2400" b="1" dirty="0" smtClean="0"/>
              <a:t>Проведение экзамена: 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>действия организатора в аудитории </a:t>
            </a:r>
          </a:p>
        </p:txBody>
      </p:sp>
    </p:spTree>
    <p:extLst>
      <p:ext uri="{BB962C8B-B14F-4D97-AF65-F5344CB8AC3E}">
        <p14:creationId xmlns:p14="http://schemas.microsoft.com/office/powerpoint/2010/main" val="34875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740352" cy="107099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Проведение экзамена: </a:t>
            </a:r>
            <a:br>
              <a:rPr lang="ru-RU" sz="2700" b="1" dirty="0" smtClean="0"/>
            </a:br>
            <a:r>
              <a:rPr lang="ru-RU" sz="2700" b="1" dirty="0" smtClean="0"/>
              <a:t>выдача </a:t>
            </a:r>
            <a:r>
              <a:rPr lang="ru-RU" sz="2700" b="1" dirty="0"/>
              <a:t>дополнительных бланков ответов №</a:t>
            </a:r>
            <a:r>
              <a:rPr lang="ru-RU" sz="2800" b="1" dirty="0"/>
              <a:t>2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95536" y="1556792"/>
            <a:ext cx="8064896" cy="482453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srgbClr val="025B94"/>
                </a:solidFill>
              </a:rPr>
              <a:t>В случае если участник ЕГЭ полностью заполнил бланк ответов № 2 лист 1, бланк ответов № 2 лист 2, организатор должен:</a:t>
            </a:r>
            <a:endParaRPr lang="ru-RU" sz="1600" dirty="0">
              <a:solidFill>
                <a:srgbClr val="025B94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25B94"/>
                </a:solidFill>
              </a:rPr>
              <a:t>убедиться, чтобы оба листа бланка ответов № 2 полностью заполнены, в противном случае ответы, внесенные в дополнительный бланк ответов № 2, оцениваться не будут;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25B94"/>
                </a:solidFill>
              </a:rPr>
              <a:t>выдать по просьбе участника ЕГЭ ДБО № 2;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25B94"/>
                </a:solidFill>
              </a:rPr>
              <a:t>в поле «Следующий дополнительный бланк ответов № 2» </a:t>
            </a:r>
            <a:r>
              <a:rPr lang="ru-RU" sz="1600" dirty="0" smtClean="0">
                <a:solidFill>
                  <a:srgbClr val="025B94"/>
                </a:solidFill>
              </a:rPr>
              <a:t>(последнего использованного бланка) внести </a:t>
            </a:r>
            <a:r>
              <a:rPr lang="ru-RU" sz="1600" dirty="0">
                <a:solidFill>
                  <a:srgbClr val="025B94"/>
                </a:solidFill>
              </a:rPr>
              <a:t>цифровое значение </a:t>
            </a:r>
            <a:r>
              <a:rPr lang="ru-RU" sz="1600" dirty="0" smtClean="0">
                <a:solidFill>
                  <a:srgbClr val="025B94"/>
                </a:solidFill>
              </a:rPr>
              <a:t>штрих кода </a:t>
            </a:r>
            <a:r>
              <a:rPr lang="ru-RU" sz="1600" dirty="0">
                <a:solidFill>
                  <a:srgbClr val="025B94"/>
                </a:solidFill>
              </a:rPr>
              <a:t>следующего ДБО № 2 (расположенное под </a:t>
            </a:r>
            <a:r>
              <a:rPr lang="ru-RU" sz="1600" dirty="0" smtClean="0">
                <a:solidFill>
                  <a:srgbClr val="025B94"/>
                </a:solidFill>
              </a:rPr>
              <a:t>штрих кодом </a:t>
            </a:r>
            <a:r>
              <a:rPr lang="ru-RU" sz="1600" dirty="0">
                <a:solidFill>
                  <a:srgbClr val="025B94"/>
                </a:solidFill>
              </a:rPr>
              <a:t>бланка), который выдается участнику ЕГЭ для заполнения;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25B94"/>
                </a:solidFill>
              </a:rPr>
              <a:t>в поле «Лист №» при выдаче ДБО № 2 внести порядковый номер листа работы участника ЕГЭ (при этом листами № 1 и № 2 являются основные бланки ответов № 2 лист 1 и лист 2 соответственно);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25B94"/>
                </a:solidFill>
              </a:rPr>
              <a:t>зафиксировать количество выданных ДБО № 2 в форме ППЭ-05-02 «Протокол проведения ГИА в аудитории» и прописать номера выданных дополнительных бланков ответов № 2 в форме ППЭ-12-03 «Ведомость использования дополнительных бланков ответов № 2</a:t>
            </a:r>
            <a:r>
              <a:rPr lang="ru-RU" sz="1600" dirty="0" smtClean="0">
                <a:solidFill>
                  <a:srgbClr val="025B94"/>
                </a:solidFill>
              </a:rPr>
              <a:t>»</a:t>
            </a:r>
            <a:endParaRPr lang="ru-RU" sz="1600" dirty="0">
              <a:solidFill>
                <a:srgbClr val="025B94"/>
              </a:solidFill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ДБО № 2 копировать и </a:t>
            </a:r>
            <a:r>
              <a:rPr lang="ru-RU" sz="1600" b="1" dirty="0" smtClean="0">
                <a:solidFill>
                  <a:srgbClr val="FF0000"/>
                </a:solidFill>
              </a:rPr>
              <a:t>выдавать копии категорически запрещено!              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При нехватке ДБО № 2 необходимо обратиться в Штаб ППЭ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5989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98" y="1415378"/>
            <a:ext cx="1389493" cy="1042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64" y="116632"/>
            <a:ext cx="7303436" cy="972029"/>
          </a:xfrm>
        </p:spPr>
        <p:txBody>
          <a:bodyPr>
            <a:noAutofit/>
          </a:bodyPr>
          <a:lstStyle/>
          <a:p>
            <a:r>
              <a:rPr lang="ru-RU" sz="2200" dirty="0" smtClean="0"/>
              <a:t>Проведение экзамена: </a:t>
            </a:r>
            <a:br>
              <a:rPr lang="ru-RU" sz="2200" dirty="0" smtClean="0"/>
            </a:br>
            <a:r>
              <a:rPr lang="ru-RU" sz="2200" dirty="0" smtClean="0"/>
              <a:t>возможные </a:t>
            </a:r>
            <a:r>
              <a:rPr lang="ru-RU" sz="2200" dirty="0"/>
              <a:t>ситуации </a:t>
            </a:r>
            <a:r>
              <a:rPr lang="ru-RU" sz="2200" dirty="0" smtClean="0"/>
              <a:t>в аудитории </a:t>
            </a:r>
            <a:r>
              <a:rPr lang="ru-RU" sz="2200" dirty="0"/>
              <a:t>во время </a:t>
            </a:r>
            <a:r>
              <a:rPr lang="ru-RU" sz="2200" dirty="0" smtClean="0"/>
              <a:t>экзамена, </a:t>
            </a:r>
            <a:br>
              <a:rPr lang="ru-RU" sz="2200" dirty="0" smtClean="0"/>
            </a:br>
            <a:r>
              <a:rPr lang="ru-RU" sz="2200" dirty="0" smtClean="0"/>
              <a:t>оформление в ППЭ </a:t>
            </a:r>
            <a:r>
              <a:rPr lang="ru-RU" sz="2200" dirty="0"/>
              <a:t>данных </a:t>
            </a:r>
            <a:r>
              <a:rPr lang="ru-RU" sz="2200" dirty="0" smtClean="0"/>
              <a:t>фактов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5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УДАЛЕНИЕ В СЛУЧАЕ НАРУШЕНИЯ ПОРЯДКА ПРОВЕДЕНИЯ ЕГЭ</a:t>
            </a:r>
          </a:p>
          <a:p>
            <a:pPr marL="0" indent="0">
              <a:buNone/>
            </a:pP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Действия организатора:</a:t>
            </a:r>
          </a:p>
          <a:p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форме ППЭ-05-02 «Протокол проведения ГИА в аудитории»;</a:t>
            </a:r>
          </a:p>
          <a:p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в бланке регистрации и подпись организатора в присутствии члена ГЭК;</a:t>
            </a:r>
          </a:p>
          <a:p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Подпись участника в форме ППЭ-05-02 «Протокол проведения ГИА в аудитории»;</a:t>
            </a:r>
          </a:p>
          <a:p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Акт ППЭ-21 (оформление в штабе ППЭ, организатор ставит подпись в акте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>
              <a:buNone/>
            </a:pPr>
            <a:r>
              <a:rPr lang="ru-RU" sz="1050" i="1" dirty="0">
                <a:latin typeface="Arial" pitchFamily="34" charset="0"/>
                <a:cs typeface="Arial" pitchFamily="34" charset="0"/>
              </a:rPr>
              <a:t>Рекомендуется продемонстрировать на камеру видеонаблюдения средство связи и электронно-вычислительной техники, фото-, аудио- и видеоаппаратуры, справочные материалы, письменные заметки и иные средстве хранения и передачи информации, обнаруженные у участника ЕГЭ. На камеру проговорить, какой именно предмет обнаружен и его содержание (в случае обнаружения письменных заметок).</a:t>
            </a: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ДОСРОЧНОЕ ЗАВЕРШЕНИЕ ЭКЗАМЕНА ПО УВАЖИТЕЛЬНОЙ </a:t>
            </a:r>
            <a:r>
              <a:rPr lang="ru-RU" sz="105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ПРИЧИНЕ</a:t>
            </a:r>
            <a:endParaRPr lang="ru-RU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Действия организатора:</a:t>
            </a:r>
          </a:p>
          <a:p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ригласить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организатора вне аудитории, который сопроводит такого участника ЕГЭ к медицинскому работнику и пригласит члена (членов) ГЭК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 медицинский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кабинет. </a:t>
            </a:r>
            <a:endParaRPr lang="ru-RU" sz="1050" dirty="0" smtClean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случае подтверждения медицинским работником ухудшения состояния здоровья участника ЕГЭ и при согласии участника ЕГЭ досрочно завершить экзамен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заполняется:</a:t>
            </a: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 форме ППЭ-05-02 «Протокол проведения ГИА в аудитории»;</a:t>
            </a:r>
          </a:p>
          <a:p>
            <a:pPr lvl="1"/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Отметка в бланке регистрации и подпись организатора в присутствии члена ГЭК;</a:t>
            </a:r>
          </a:p>
          <a:p>
            <a:pPr lvl="1"/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Подпись участника в форме ППЭ-05-02 «Протокол проведения ГИА в аудитории»;</a:t>
            </a:r>
          </a:p>
          <a:p>
            <a:pPr lvl="1"/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Акт ППЭ-22 (оформление в медицинском кабинете, организатор ставит подпись в акте).</a:t>
            </a:r>
          </a:p>
          <a:p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АПЕЛЛЯЦИЯ О НАРУШЕНИИ УСТАНОВЛЕННОГО ПОРЯДКА ПРОВЕДЕНИЯ </a:t>
            </a:r>
            <a:r>
              <a:rPr lang="ru-RU" sz="105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ГИА-11</a:t>
            </a:r>
            <a:endParaRPr lang="ru-RU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Действия организатора:</a:t>
            </a:r>
          </a:p>
          <a:p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Подается до выхода из ППЭ (пригласить члена ГЭК);</a:t>
            </a:r>
          </a:p>
          <a:p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ППЭ-02, ППЭ-03 (оформляются членом ГЭК в штабе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ППЭ). Организатор </a:t>
            </a:r>
            <a:r>
              <a:rPr lang="ru-RU" sz="1050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может привлекаться к рассмотрению факта, изложенного участником ГИА </a:t>
            </a:r>
            <a:r>
              <a:rPr lang="ru-RU" sz="1050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в апелляции, но не может участвовать в проверке данного факта)</a:t>
            </a:r>
            <a:endParaRPr lang="ru-RU" sz="1050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2288" y="4582750"/>
            <a:ext cx="1141303" cy="11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/>
          <a:stretch>
            <a:fillRect/>
          </a:stretch>
        </p:blipFill>
        <p:spPr bwMode="auto">
          <a:xfrm>
            <a:off x="7815263" y="1196975"/>
            <a:ext cx="1293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Заголовок 1"/>
          <p:cNvSpPr>
            <a:spLocks noGrp="1"/>
          </p:cNvSpPr>
          <p:nvPr>
            <p:ph type="title"/>
          </p:nvPr>
        </p:nvSpPr>
        <p:spPr>
          <a:xfrm>
            <a:off x="1728788" y="-17463"/>
            <a:ext cx="7380287" cy="1069976"/>
          </a:xfrm>
        </p:spPr>
        <p:txBody>
          <a:bodyPr/>
          <a:lstStyle/>
          <a:p>
            <a:r>
              <a:rPr lang="ru-RU" altLang="ru-RU" sz="2800" b="1" dirty="0" smtClean="0"/>
              <a:t>Завершение экзамена:</a:t>
            </a:r>
            <a:br>
              <a:rPr lang="ru-RU" altLang="ru-RU" sz="2800" b="1" dirty="0" smtClean="0"/>
            </a:br>
            <a:r>
              <a:rPr lang="ru-RU" altLang="ru-RU" sz="2800" b="1" dirty="0" smtClean="0"/>
              <a:t>действия организаторов в аудитории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70025"/>
            <a:ext cx="8229600" cy="4394200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593" b="1" dirty="0"/>
              <a:t>Организатор: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593" dirty="0"/>
              <a:t>за 30 мин и за 5 минут до окончания выполнения экзаменационной работы объявляет </a:t>
            </a:r>
            <a:r>
              <a:rPr lang="ru-RU" sz="1593" dirty="0" smtClean="0"/>
              <a:t/>
            </a:r>
            <a:br>
              <a:rPr lang="ru-RU" sz="1593" dirty="0" smtClean="0"/>
            </a:br>
            <a:r>
              <a:rPr lang="ru-RU" sz="1593" dirty="0" smtClean="0"/>
              <a:t>о </a:t>
            </a:r>
            <a:r>
              <a:rPr lang="ru-RU" sz="1593" dirty="0"/>
              <a:t>скором завершении экзамена и  необходимости переноса ответов из черновиков </a:t>
            </a:r>
            <a:r>
              <a:rPr lang="ru-RU" sz="1593" dirty="0" smtClean="0"/>
              <a:t/>
            </a:r>
            <a:br>
              <a:rPr lang="ru-RU" sz="1593" dirty="0" smtClean="0"/>
            </a:br>
            <a:r>
              <a:rPr lang="ru-RU" sz="1593" dirty="0" smtClean="0"/>
              <a:t>и </a:t>
            </a:r>
            <a:r>
              <a:rPr lang="ru-RU" sz="1593" dirty="0"/>
              <a:t>КИМ в бланки ответов;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593" dirty="0"/>
              <a:t>по истечении установленного времени  объявляет об окончании выполнения экзаменационной работы;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593" dirty="0"/>
              <a:t>производит сбор ЭМ, помещенных участниками на край стола своего рабочего места;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593" dirty="0"/>
              <a:t>упаковывает бланки, КИМ и черновики в разные ВДП (сейф-пакеты);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593" dirty="0"/>
              <a:t>извлекает </a:t>
            </a:r>
            <a:r>
              <a:rPr lang="en-US" sz="1593" dirty="0"/>
              <a:t>CD-</a:t>
            </a:r>
            <a:r>
              <a:rPr lang="ru-RU" sz="1593" dirty="0"/>
              <a:t>диск из </a:t>
            </a:r>
            <a:r>
              <a:rPr lang="en-US" sz="1593" dirty="0"/>
              <a:t>CD-</a:t>
            </a:r>
            <a:r>
              <a:rPr lang="ru-RU" sz="1593" dirty="0"/>
              <a:t>привода Станции печати и убирает его в сейф-пакет;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593" dirty="0"/>
              <a:t>оформляет формы ППЭ, собирает подписи участников ЕГЭ;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593" dirty="0"/>
              <a:t>сдают все ЭМ в упакованном виде  руководителю ППЭ в штабе ППЭ.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229200"/>
            <a:ext cx="7842250" cy="7270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66" b="1" dirty="0">
                <a:solidFill>
                  <a:srgbClr val="FF0000"/>
                </a:solidFill>
              </a:rPr>
              <a:t>Организатор в аудитории: демонстрирует запечатанные возвратные пакеты с ЭМ участников ЕГЭ; объявляет на видеокамеру все данные протокол ППЭ-05-02 (предмет, кол-во участников, ЭМ, время и др.)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949280"/>
            <a:ext cx="7842250" cy="7334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93" b="1" dirty="0">
                <a:solidFill>
                  <a:srgbClr val="006AB3"/>
                </a:solidFill>
              </a:rPr>
              <a:t>Организаторы покидают ППЭ после передачи всех ЭМ руководителю ППЭ </a:t>
            </a:r>
            <a:br>
              <a:rPr lang="ru-RU" sz="1593" b="1" dirty="0">
                <a:solidFill>
                  <a:srgbClr val="006AB3"/>
                </a:solidFill>
              </a:rPr>
            </a:br>
            <a:r>
              <a:rPr lang="ru-RU" sz="1593" b="1" dirty="0">
                <a:solidFill>
                  <a:srgbClr val="006AB3"/>
                </a:solidFill>
              </a:rPr>
              <a:t>и с разрешения руководителя </a:t>
            </a:r>
            <a:r>
              <a:rPr lang="ru-RU" sz="1593" b="1" dirty="0" smtClean="0">
                <a:solidFill>
                  <a:srgbClr val="006AB3"/>
                </a:solidFill>
              </a:rPr>
              <a:t>ППЭ </a:t>
            </a:r>
            <a:endParaRPr lang="ru-RU" sz="1593" b="1" dirty="0">
              <a:solidFill>
                <a:srgbClr val="006AB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581128"/>
            <a:ext cx="78488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Запрещается извлекать электронный носитель  после начала печати </a:t>
            </a:r>
            <a:br>
              <a:rPr lang="ru-RU" dirty="0" smtClean="0"/>
            </a:br>
            <a:r>
              <a:rPr lang="ru-RU" dirty="0" smtClean="0"/>
              <a:t>до завершения времени выполнения экзаменационной работы!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Завершение экзамена в аудитории: </a:t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сбор экзаменационных материалов у участников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682" y="1196752"/>
            <a:ext cx="8805812" cy="3384376"/>
          </a:xfrm>
        </p:spPr>
        <p:txBody>
          <a:bodyPr>
            <a:noAutofit/>
          </a:bodyPr>
          <a:lstStyle/>
          <a:p>
            <a:pPr marL="105703" indent="0" algn="just">
              <a:buNone/>
            </a:pPr>
            <a:r>
              <a:rPr lang="ru-RU" sz="1600" b="1" dirty="0">
                <a:solidFill>
                  <a:srgbClr val="FF0000"/>
                </a:solidFill>
              </a:rPr>
              <a:t>По окончании выполнения экзаменационной работы участниками ЕГЭ </a:t>
            </a:r>
            <a:r>
              <a:rPr lang="ru-RU" sz="1600" b="1" dirty="0" smtClean="0">
                <a:solidFill>
                  <a:srgbClr val="FF0000"/>
                </a:solidFill>
              </a:rPr>
              <a:t>организатор</a:t>
            </a:r>
            <a:r>
              <a:rPr lang="ru-RU" sz="1400" b="1" dirty="0" smtClean="0">
                <a:solidFill>
                  <a:srgbClr val="FF0000"/>
                </a:solidFill>
              </a:rPr>
              <a:t>:</a:t>
            </a:r>
          </a:p>
          <a:p>
            <a:pPr marL="391453" indent="-285750" algn="just"/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собирает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у участников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ЕГЭ бланки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регистрации, бланки ответов № 1, бланки ответов № 2 лист 1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лист 2, ДБО № 2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; КИМ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, включая контрольный лист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; черновики </a:t>
            </a:r>
          </a:p>
          <a:p>
            <a:pPr marL="391453" indent="-285750" algn="just"/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если бланки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ответов № 2, предназначенные для записи ответов на задания с развернутым ответом,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ДБО № 2 содержат незаполненные области (за исключением регистрационных полей), то необходимо погасить их следующим образом: «Z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391453" indent="-285750" algn="just"/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проверяет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бланк ответов № 1 участника ЕГЭ на наличие замены ошибочных ответов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задания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 кратким ответом: в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случае если участник экзамена осуществлял во время выполнения экзаменационной работы замену ошибочных ответов, организатору необходимо посчитать количество замен ошибочных ответов,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поле «Количество заполненных полей «Замена ошибочных ответов» поставить соответствующее цифровое значение, а также поставить подпись в специально отведенном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месте, в противном случае - в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поле «Количество заполненных полей «Замена ошибочных ответов» </a:t>
            </a:r>
            <a:r>
              <a:rPr lang="ru-RU" sz="140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ставит </a:t>
            </a:r>
            <a:r>
              <a:rPr lang="ru-RU" sz="140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«0»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подпись в специально отведенном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месте</a:t>
            </a:r>
          </a:p>
          <a:p>
            <a:pPr marL="391453" indent="-285750" algn="just"/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заполняет </a:t>
            </a:r>
            <a:r>
              <a:rPr lang="ru-RU" sz="1400" dirty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форму ППЭ-05-02 «Протокол проведения ГИА в аудитории», получив подписи у участников </a:t>
            </a:r>
            <a:r>
              <a:rPr lang="ru-RU" sz="1400" dirty="0" smtClean="0">
                <a:solidFill>
                  <a:srgbClr val="025B94"/>
                </a:solidFill>
                <a:latin typeface="Arial" pitchFamily="34" charset="0"/>
                <a:cs typeface="Arial" pitchFamily="34" charset="0"/>
              </a:rPr>
              <a:t>ЕГЭ</a:t>
            </a:r>
            <a:endParaRPr lang="ru-RU" sz="1400" dirty="0">
              <a:solidFill>
                <a:srgbClr val="025B9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682" y="4725144"/>
            <a:ext cx="2504722" cy="21328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5013176"/>
            <a:ext cx="5767646" cy="1565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93" b="1" dirty="0">
                <a:solidFill>
                  <a:srgbClr val="006AB3"/>
                </a:solidFill>
              </a:rPr>
              <a:t>Обучающиеся могут досрочно завершить выполнение экзаменационной работы, сдать ее организаторам </a:t>
            </a:r>
            <a:r>
              <a:rPr lang="ru-RU" sz="1593" b="1" dirty="0" smtClean="0">
                <a:solidFill>
                  <a:srgbClr val="006AB3"/>
                </a:solidFill>
              </a:rPr>
              <a:t>в аудитории </a:t>
            </a:r>
            <a:r>
              <a:rPr lang="ru-RU" sz="1593" b="1" dirty="0">
                <a:solidFill>
                  <a:srgbClr val="006AB3"/>
                </a:solidFill>
              </a:rPr>
              <a:t>и покинуть аудиторию, </a:t>
            </a:r>
            <a:r>
              <a:rPr lang="ru-RU" sz="1593" b="1" dirty="0" smtClean="0">
                <a:solidFill>
                  <a:srgbClr val="006AB3"/>
                </a:solidFill>
              </a:rPr>
              <a:t/>
            </a:r>
            <a:br>
              <a:rPr lang="ru-RU" sz="1593" b="1" dirty="0" smtClean="0">
                <a:solidFill>
                  <a:srgbClr val="006AB3"/>
                </a:solidFill>
              </a:rPr>
            </a:br>
            <a:r>
              <a:rPr lang="ru-RU" sz="1593" b="1" dirty="0" smtClean="0">
                <a:solidFill>
                  <a:srgbClr val="006AB3"/>
                </a:solidFill>
              </a:rPr>
              <a:t>не </a:t>
            </a:r>
            <a:r>
              <a:rPr lang="ru-RU" sz="1593" b="1" dirty="0">
                <a:solidFill>
                  <a:srgbClr val="006AB3"/>
                </a:solidFill>
              </a:rPr>
              <a:t>дожидаясь окончания </a:t>
            </a:r>
            <a:r>
              <a:rPr lang="ru-RU" sz="1593" b="1" dirty="0" smtClean="0">
                <a:solidFill>
                  <a:srgbClr val="006AB3"/>
                </a:solidFill>
              </a:rPr>
              <a:t>экзамена. </a:t>
            </a:r>
          </a:p>
          <a:p>
            <a:pPr algn="ctr"/>
            <a:r>
              <a:rPr lang="ru-RU" sz="1600" dirty="0" smtClean="0">
                <a:solidFill>
                  <a:srgbClr val="025B94"/>
                </a:solidFill>
              </a:rPr>
              <a:t>Организатору </a:t>
            </a:r>
            <a:r>
              <a:rPr lang="ru-RU" sz="1600" dirty="0">
                <a:solidFill>
                  <a:srgbClr val="025B94"/>
                </a:solidFill>
              </a:rPr>
              <a:t>необходимо принять у них все ЭМ </a:t>
            </a:r>
            <a:r>
              <a:rPr lang="ru-RU" sz="1600" dirty="0" smtClean="0">
                <a:solidFill>
                  <a:srgbClr val="025B94"/>
                </a:solidFill>
              </a:rPr>
              <a:t/>
            </a:r>
            <a:br>
              <a:rPr lang="ru-RU" sz="1600" dirty="0" smtClean="0">
                <a:solidFill>
                  <a:srgbClr val="025B94"/>
                </a:solidFill>
              </a:rPr>
            </a:br>
            <a:r>
              <a:rPr lang="ru-RU" sz="1600" dirty="0" smtClean="0">
                <a:solidFill>
                  <a:srgbClr val="025B94"/>
                </a:solidFill>
              </a:rPr>
              <a:t>и </a:t>
            </a:r>
            <a:r>
              <a:rPr lang="ru-RU" sz="1600" dirty="0">
                <a:solidFill>
                  <a:srgbClr val="025B94"/>
                </a:solidFill>
              </a:rPr>
              <a:t>получить их подпись в форме </a:t>
            </a:r>
            <a:r>
              <a:rPr lang="ru-RU" sz="1600" dirty="0" smtClean="0">
                <a:solidFill>
                  <a:srgbClr val="025B94"/>
                </a:solidFill>
              </a:rPr>
              <a:t>ППЭ-05-02 </a:t>
            </a:r>
            <a:endParaRPr lang="ru-RU" sz="1593" b="1" dirty="0">
              <a:solidFill>
                <a:srgbClr val="025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Завершение экзамена: упаковка ЭМ</a:t>
            </a:r>
            <a:endParaRPr lang="ru-RU" sz="2800" b="1" dirty="0"/>
          </a:p>
        </p:txBody>
      </p:sp>
      <p:sp>
        <p:nvSpPr>
          <p:cNvPr id="6" name="object 6"/>
          <p:cNvSpPr/>
          <p:nvPr/>
        </p:nvSpPr>
        <p:spPr>
          <a:xfrm>
            <a:off x="4073798" y="3864650"/>
            <a:ext cx="1794346" cy="1200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14"/>
          <p:cNvSpPr/>
          <p:nvPr/>
        </p:nvSpPr>
        <p:spPr>
          <a:xfrm>
            <a:off x="2915816" y="2204864"/>
            <a:ext cx="1080120" cy="1571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24"/>
          <p:cNvSpPr/>
          <p:nvPr/>
        </p:nvSpPr>
        <p:spPr>
          <a:xfrm>
            <a:off x="961733" y="2323799"/>
            <a:ext cx="1194955" cy="1161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40152" y="5445224"/>
            <a:ext cx="3024000" cy="720157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</a:pPr>
            <a:r>
              <a:rPr lang="ru-RU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Для бланков ответов </a:t>
            </a:r>
            <a:endParaRPr lang="ru-RU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40152" y="2348880"/>
            <a:ext cx="3024336" cy="1224136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</a:pP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Сейф-пакет стандартный для КИМ </a:t>
            </a:r>
            <a:r>
              <a:rPr lang="ru-RU" sz="1600" spc="-5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1600" spc="-15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контрольных</a:t>
            </a:r>
            <a:r>
              <a:rPr lang="ru-RU" sz="1600" spc="25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листов </a:t>
            </a:r>
            <a:b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(в аудиториях более 7 чел) или ВДП ( в аудиториях до 7 чел.) </a:t>
            </a:r>
            <a:endParaRPr lang="ru-RU" sz="16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40152" y="3991154"/>
            <a:ext cx="3024000" cy="947960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</a:pP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Для испорченных/</a:t>
            </a:r>
          </a:p>
          <a:p>
            <a:pPr marL="12700" algn="ctr" fontAlgn="auto">
              <a:spcBef>
                <a:spcPts val="95"/>
              </a:spcBef>
              <a:spcAft>
                <a:spcPts val="0"/>
              </a:spcAft>
            </a:pP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бракованные ЭМ</a:t>
            </a:r>
            <a:endParaRPr lang="ru-RU" sz="16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3202" y="3594713"/>
            <a:ext cx="2812614" cy="870421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</a:pP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В сейф-пакет малый </a:t>
            </a:r>
            <a:b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(в котором поступили </a:t>
            </a:r>
            <a:b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600" spc="-10" dirty="0" smtClean="0">
                <a:solidFill>
                  <a:srgbClr val="2B4976"/>
                </a:solidFill>
                <a:latin typeface="Calibri" pitchFamily="34" charset="0"/>
                <a:cs typeface="Calibri" pitchFamily="34" charset="0"/>
              </a:rPr>
              <a:t>в аудиторию)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412699"/>
            <a:ext cx="4117789" cy="720157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</a:pPr>
            <a:r>
              <a:rPr lang="ru-RU" sz="2000" spc="-1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Экзаменационные материалы, </a:t>
            </a:r>
            <a:br>
              <a:rPr lang="ru-RU" sz="2000" spc="-1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spc="-1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полученные от участников ЕГЭ</a:t>
            </a:r>
            <a:endParaRPr lang="ru-RU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2607" y="1412698"/>
            <a:ext cx="2713209" cy="720158"/>
          </a:xfrm>
          <a:prstGeom prst="roundRect">
            <a:avLst>
              <a:gd name="adj" fmla="val 350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 fontAlgn="auto">
              <a:spcBef>
                <a:spcPts val="95"/>
              </a:spcBef>
              <a:spcAft>
                <a:spcPts val="0"/>
              </a:spcAft>
            </a:pPr>
            <a:r>
              <a:rPr lang="ru-RU" sz="2000" spc="-1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Использованные электронные носители</a:t>
            </a:r>
            <a:endParaRPr lang="ru-RU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bject 6"/>
          <p:cNvSpPr/>
          <p:nvPr/>
        </p:nvSpPr>
        <p:spPr>
          <a:xfrm>
            <a:off x="4073798" y="5206058"/>
            <a:ext cx="1794346" cy="1200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4073798" y="2348880"/>
            <a:ext cx="1794346" cy="1200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581128"/>
            <a:ext cx="273630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Черновики – в конверт А4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5661248"/>
            <a:ext cx="273630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Неиспользованные черновики и ДБО № 2 </a:t>
            </a:r>
            <a:br>
              <a:rPr lang="ru-RU" dirty="0" smtClean="0"/>
            </a:br>
            <a:r>
              <a:rPr lang="ru-RU" dirty="0" smtClean="0"/>
              <a:t>не упаковываются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674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0898" y="1494199"/>
            <a:ext cx="1097834" cy="9266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Завершение </a:t>
            </a:r>
            <a:r>
              <a:rPr lang="ru-RU" sz="3200" dirty="0" smtClean="0"/>
              <a:t>экзамена</a:t>
            </a:r>
            <a:r>
              <a:rPr lang="ru-RU" sz="3200" dirty="0"/>
              <a:t> </a:t>
            </a:r>
            <a:r>
              <a:rPr lang="ru-RU" sz="3200" dirty="0" smtClean="0"/>
              <a:t>в аудитории: заполнение форм ППЭ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812" y="1127494"/>
            <a:ext cx="8229600" cy="5541866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</a:pPr>
            <a:endParaRPr lang="ru-RU" sz="1400" dirty="0" smtClean="0"/>
          </a:p>
          <a:p>
            <a:pPr marL="457200" lvl="1" indent="0">
              <a:buNone/>
            </a:pPr>
            <a:r>
              <a:rPr lang="ru-RU" sz="2000" dirty="0" smtClean="0"/>
              <a:t>Ответственный организатор в аудитории  завершает заполнение  следующих форм:</a:t>
            </a:r>
            <a:endParaRPr lang="ru-RU" sz="1400" dirty="0"/>
          </a:p>
          <a:p>
            <a:pPr marL="457200" lvl="1" indent="0">
              <a:buNone/>
            </a:pPr>
            <a:endParaRPr lang="ru-RU" sz="1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 smtClean="0"/>
              <a:t>формы </a:t>
            </a:r>
            <a:r>
              <a:rPr lang="ru-RU" sz="2000" dirty="0"/>
              <a:t>ППЭ-05-02 «Протокол проведения ГИА в аудитории»;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/>
              <a:t>ф</a:t>
            </a:r>
            <a:r>
              <a:rPr lang="ru-RU" sz="2000" dirty="0" smtClean="0"/>
              <a:t>ормы  </a:t>
            </a:r>
            <a:r>
              <a:rPr lang="ru-RU" sz="2000" dirty="0"/>
              <a:t>ППЭ-12-02 «Ведомость коррекции персональных данных участников ГИА в аудитории»;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 smtClean="0"/>
              <a:t>формы </a:t>
            </a:r>
            <a:r>
              <a:rPr lang="ru-RU" sz="2000" dirty="0"/>
              <a:t>ППЭ-12-03 «Ведомость использования дополнительных бланков ответов № 2»;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 smtClean="0"/>
              <a:t>формы </a:t>
            </a:r>
            <a:r>
              <a:rPr lang="ru-RU" sz="2000" dirty="0"/>
              <a:t>ППЭ-12-04-МАШ «Ведомость учета времени отсутствия участников ГИА в аудитории</a:t>
            </a:r>
            <a:r>
              <a:rPr lang="ru-RU" sz="2000" dirty="0" smtClean="0"/>
              <a:t>»</a:t>
            </a:r>
            <a:r>
              <a:rPr lang="ru-RU" sz="2000" dirty="0"/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/>
              <a:t>служебные </a:t>
            </a:r>
            <a:r>
              <a:rPr lang="ru-RU" sz="2000" dirty="0" smtClean="0"/>
              <a:t>записки (при наличии)</a:t>
            </a:r>
            <a:endParaRPr lang="ru-RU" sz="2000" dirty="0"/>
          </a:p>
          <a:p>
            <a:pPr lvl="1">
              <a:buFont typeface="Wingdings" panose="05000000000000000000" pitchFamily="2" charset="2"/>
              <a:buChar char="ü"/>
            </a:pPr>
            <a:endParaRPr lang="ru-RU" sz="1193" dirty="0"/>
          </a:p>
        </p:txBody>
      </p:sp>
    </p:spTree>
    <p:extLst>
      <p:ext uri="{BB962C8B-B14F-4D97-AF65-F5344CB8AC3E}">
        <p14:creationId xmlns:p14="http://schemas.microsoft.com/office/powerpoint/2010/main" val="1175175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166" y="565418"/>
            <a:ext cx="1097834" cy="9266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Завершение экзамена: передача ЭМ руководителю ППЭ в Штабе ППЭ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28534"/>
            <a:ext cx="9036496" cy="403677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i="1" dirty="0" smtClean="0"/>
              <a:t>ЭМ</a:t>
            </a:r>
            <a:r>
              <a:rPr lang="ru-RU" sz="1600" i="1" dirty="0"/>
              <a:t>, которые организаторы передают руководителю ППЭ: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dirty="0"/>
              <a:t>запечатанный возвратный доставочный пакет с бланками регистрации, бланками ответов № 1, бланками ответов № 2 (лист 1 и лист 2), в том числе </a:t>
            </a:r>
            <a:r>
              <a:rPr lang="ru-RU" sz="1600" dirty="0" smtClean="0"/>
              <a:t>с</a:t>
            </a:r>
            <a:r>
              <a:rPr lang="ru-RU" sz="1600" dirty="0"/>
              <a:t> ДБО № 2;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КИМ участников ЕГЭ, вложенные в сейф-пакет (возвратные доставочные пакеты в аудиториях </a:t>
            </a:r>
            <a:r>
              <a:rPr lang="ru-RU" sz="1600" dirty="0" smtClean="0"/>
              <a:t>с количеством </a:t>
            </a:r>
            <a:r>
              <a:rPr lang="ru-RU" sz="1600" dirty="0"/>
              <a:t>запланированных участников не более 7);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электронный носитель в сейф-пакете, в котором он был выдан (принимается </a:t>
            </a:r>
            <a:r>
              <a:rPr lang="ru-RU" sz="1600" dirty="0" smtClean="0"/>
              <a:t>по </a:t>
            </a:r>
            <a:r>
              <a:rPr lang="ru-RU" sz="1600" dirty="0"/>
              <a:t>форме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ППЭ-14-04 </a:t>
            </a:r>
            <a:r>
              <a:rPr lang="ru-RU" sz="1600" dirty="0"/>
              <a:t>«Ведомость материалов доставочного сейф-пакета» под подпись ответственного </a:t>
            </a:r>
            <a:r>
              <a:rPr lang="ru-RU" sz="1600" dirty="0" smtClean="0"/>
              <a:t>организатора);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dirty="0"/>
              <a:t>возвратный доставочный пакет с испорченными комплектами ЭМ;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запечатанный конверт с использованными черновиками;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неиспользованные черновики; </a:t>
            </a:r>
          </a:p>
          <a:p>
            <a:pPr>
              <a:spcBef>
                <a:spcPts val="0"/>
              </a:spcBef>
            </a:pPr>
            <a:r>
              <a:rPr lang="ru-RU" sz="1600" dirty="0" smtClean="0"/>
              <a:t>формы </a:t>
            </a:r>
            <a:r>
              <a:rPr lang="ru-RU" sz="1600" dirty="0"/>
              <a:t>ППЭ-05-02 «Протокол проведения ГИА в аудитории</a:t>
            </a:r>
            <a:r>
              <a:rPr lang="ru-RU" sz="1600" dirty="0" smtClean="0"/>
              <a:t>», ППЭ-12-02 </a:t>
            </a:r>
            <a:r>
              <a:rPr lang="ru-RU" sz="1600" dirty="0"/>
              <a:t>«Ведомость коррекции персональных данных участников ГИА в аудитории</a:t>
            </a:r>
            <a:r>
              <a:rPr lang="ru-RU" sz="1600" dirty="0" smtClean="0"/>
              <a:t>», ППЭ-12-03 </a:t>
            </a:r>
            <a:r>
              <a:rPr lang="ru-RU" sz="1600" dirty="0"/>
              <a:t>«Ведомость использования дополнительных бланков ответов № 2</a:t>
            </a:r>
            <a:r>
              <a:rPr lang="ru-RU" sz="1600" dirty="0" smtClean="0"/>
              <a:t>», ППЭ-12-04-МАШ </a:t>
            </a:r>
            <a:r>
              <a:rPr lang="ru-RU" sz="1600" dirty="0"/>
              <a:t>«Ведомость учета времени отсутствия участников ГИА в аудитории</a:t>
            </a:r>
            <a:r>
              <a:rPr lang="ru-RU" sz="1600" dirty="0" smtClean="0"/>
              <a:t>», неиспользованные </a:t>
            </a:r>
            <a:r>
              <a:rPr lang="ru-RU" sz="1600" dirty="0"/>
              <a:t>ДБО № </a:t>
            </a:r>
            <a:r>
              <a:rPr lang="ru-RU" sz="1600" dirty="0" smtClean="0"/>
              <a:t>2, служебные </a:t>
            </a:r>
            <a:r>
              <a:rPr lang="ru-RU" sz="1600" dirty="0"/>
              <a:t>записки (при наличии</a:t>
            </a:r>
            <a:r>
              <a:rPr lang="ru-RU" sz="1600" dirty="0" smtClean="0"/>
              <a:t>), протокол печати ЭМ на Станции печати.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rgbClr val="FF0000"/>
                </a:solidFill>
              </a:rPr>
              <a:t>Организаторы в Штабе ППЭ с ЭМ передают ЭМ руководителю ППЭ в присутствии члена ГЭК </a:t>
            </a:r>
            <a:r>
              <a:rPr lang="ru-RU" sz="1400" dirty="0" smtClean="0">
                <a:solidFill>
                  <a:srgbClr val="FF0000"/>
                </a:solidFill>
              </a:rPr>
              <a:t/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по</a:t>
            </a:r>
            <a:r>
              <a:rPr lang="ru-RU" sz="1400" dirty="0">
                <a:solidFill>
                  <a:srgbClr val="FF0000"/>
                </a:solidFill>
              </a:rPr>
              <a:t> форме ППЭ-14-02 «Ведомость выдачи и возврата экзаменационных материалов по аудиториям ППЭ».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Прием </a:t>
            </a:r>
            <a:r>
              <a:rPr lang="ru-RU" sz="1400" dirty="0">
                <a:solidFill>
                  <a:srgbClr val="FF0000"/>
                </a:solidFill>
              </a:rPr>
              <a:t>ЭМ должен проводиться за специально отведенным столом, находящимся в зоне видимости камер видеонаблюдения.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6165304"/>
            <a:ext cx="59766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Организаторы покидают ППЭ после передачи всех ЭМ руководителю ППЭ и с разрешения руководителя </a:t>
            </a:r>
            <a:r>
              <a:rPr lang="ru-RU" dirty="0" smtClean="0"/>
              <a:t>ППЭ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73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Подготовка экзамена: аудитории </a:t>
            </a:r>
            <a:r>
              <a:rPr lang="ru-RU" sz="2400" b="1" dirty="0" smtClean="0"/>
              <a:t>ППЭ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643898" cy="43924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5736" y="1844824"/>
            <a:ext cx="527509" cy="4980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772816"/>
            <a:ext cx="527509" cy="4980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613842" cy="61384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72816"/>
            <a:ext cx="485603" cy="48560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9992" y="1844824"/>
            <a:ext cx="290234" cy="29023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451235" cy="45123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39" y="3308219"/>
            <a:ext cx="908460" cy="112418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97" y="3324397"/>
            <a:ext cx="903759" cy="111836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26" y="3331637"/>
            <a:ext cx="889535" cy="110076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61" y="3550540"/>
            <a:ext cx="1386864" cy="892221"/>
          </a:xfrm>
          <a:prstGeom prst="rect">
            <a:avLst/>
          </a:prstGeom>
        </p:spPr>
      </p:pic>
      <p:sp>
        <p:nvSpPr>
          <p:cNvPr id="51" name="Заголовок 1"/>
          <p:cNvSpPr txBox="1">
            <a:spLocks/>
          </p:cNvSpPr>
          <p:nvPr/>
        </p:nvSpPr>
        <p:spPr>
          <a:xfrm>
            <a:off x="1081424" y="1470788"/>
            <a:ext cx="6983169" cy="860511"/>
          </a:xfrm>
          <a:prstGeom prst="rect">
            <a:avLst/>
          </a:prstGeom>
        </p:spPr>
        <p:txBody>
          <a:bodyPr vert="horz" lIns="97205" tIns="48603" rIns="97205" bIns="48603" rtlCol="0" anchor="ctr">
            <a:normAutofit fontScale="97500"/>
          </a:bodyPr>
          <a:lstStyle>
            <a:lvl1pPr algn="ctr" defTabSz="1708175" rtl="0" eaLnBrk="1" latinLnBrk="0" hangingPunct="1">
              <a:spcBef>
                <a:spcPct val="0"/>
              </a:spcBef>
              <a:buNone/>
              <a:defRPr sz="5200" b="1" i="0" kern="1200" baseline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ru-RU" sz="2959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759283" cy="759283"/>
          </a:xfrm>
          <a:prstGeom prst="rect">
            <a:avLst/>
          </a:prstGeom>
        </p:spPr>
      </p:pic>
      <p:sp>
        <p:nvSpPr>
          <p:cNvPr id="19" name="Плюс 18"/>
          <p:cNvSpPr/>
          <p:nvPr/>
        </p:nvSpPr>
        <p:spPr>
          <a:xfrm>
            <a:off x="1907704" y="5589240"/>
            <a:ext cx="404911" cy="43204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24"/>
          </a:p>
        </p:txBody>
      </p:sp>
      <p:sp>
        <p:nvSpPr>
          <p:cNvPr id="5" name="TextBox 4"/>
          <p:cNvSpPr txBox="1"/>
          <p:nvPr/>
        </p:nvSpPr>
        <p:spPr>
          <a:xfrm>
            <a:off x="2339752" y="5661248"/>
            <a:ext cx="576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для организаторов и общественного наблюдателя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3140968"/>
            <a:ext cx="18722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Станция печати ЭМ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413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Calibri" pitchFamily="34" charset="0"/>
                <a:cs typeface="Calibri" pitchFamily="34" charset="0"/>
              </a:rPr>
              <a:t>Завершение экзамена: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действия руководителя ППЭ и члена ГЭК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3055"/>
          </a:xfrm>
          <a:prstGeom prst="rect">
            <a:avLst/>
          </a:prstGeom>
          <a:solidFill>
            <a:srgbClr val="006AB3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0" algn="ctr">
              <a:buNone/>
              <a:defRPr/>
            </a:pPr>
            <a:r>
              <a:rPr lang="ru-RU" sz="1593" b="1" dirty="0">
                <a:solidFill>
                  <a:schemeClr val="bg1"/>
                </a:solidFill>
                <a:cs typeface="Times New Roman" panose="02020603050405020304" pitchFamily="18" charset="0"/>
              </a:rPr>
              <a:t>Руководитель ППЭ в Штабе ППЭ с включенным видеонаблюдением  </a:t>
            </a:r>
            <a:r>
              <a:rPr lang="ru-RU" sz="1593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sz="1593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593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в </a:t>
            </a:r>
            <a:r>
              <a:rPr lang="ru-RU" sz="1593" b="1" dirty="0">
                <a:solidFill>
                  <a:schemeClr val="bg1"/>
                </a:solidFill>
                <a:cs typeface="Times New Roman" panose="02020603050405020304" pitchFamily="18" charset="0"/>
              </a:rPr>
              <a:t>присутствии члена ГЭК получает  от всех ответственных организаторов в аудитории следующие </a:t>
            </a:r>
            <a:r>
              <a:rPr lang="ru-RU" sz="1593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материалы:</a:t>
            </a:r>
            <a:endParaRPr lang="ru-RU" sz="1593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593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r>
              <a:rPr lang="ru-RU" sz="1593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запечатанные ВДП </a:t>
            </a: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с бланками регистрации, с бланками ответов № 1, с бланками ответов № 2 </a:t>
            </a:r>
            <a:r>
              <a:rPr lang="ru-RU" sz="1593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лист </a:t>
            </a: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№ 1 и </a:t>
            </a:r>
            <a:r>
              <a:rPr lang="ru-RU" sz="1593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лист </a:t>
            </a: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№2  (в том числе с дополнительными бланками ответов № 2);</a:t>
            </a: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endParaRPr lang="ru-RU" sz="1593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ВДП (или </a:t>
            </a:r>
            <a:r>
              <a:rPr lang="ru-RU" sz="1593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сейф-пакеты</a:t>
            </a: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) с вложенными в них КИМ;</a:t>
            </a: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endParaRPr lang="ru-RU" sz="1593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ВДП с испорченными/бракованными ИК;</a:t>
            </a: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endParaRPr lang="ru-RU" sz="1593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конверт с использованными черновиками; неиспользованные черновики;</a:t>
            </a: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endParaRPr lang="ru-RU" sz="1593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 использованные </a:t>
            </a:r>
            <a:r>
              <a:rPr lang="en-US" sz="1593" dirty="0">
                <a:solidFill>
                  <a:schemeClr val="bg1"/>
                </a:solidFill>
                <a:cs typeface="Times New Roman" panose="02020603050405020304" pitchFamily="18" charset="0"/>
              </a:rPr>
              <a:t>CD-</a:t>
            </a: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диски с ЭМ, вложенные в сейф-пакет;</a:t>
            </a: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endParaRPr lang="ru-RU" sz="1593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72" indent="-285772" algn="just">
              <a:buFont typeface="Wingdings" panose="05000000000000000000" pitchFamily="2" charset="2"/>
              <a:buChar char="ü"/>
              <a:defRPr/>
            </a:pPr>
            <a:r>
              <a:rPr lang="ru-RU" sz="1593" dirty="0">
                <a:solidFill>
                  <a:schemeClr val="bg1"/>
                </a:solidFill>
                <a:cs typeface="Times New Roman" panose="02020603050405020304" pitchFamily="18" charset="0"/>
              </a:rPr>
              <a:t>формы </a:t>
            </a:r>
            <a:r>
              <a:rPr lang="ru-RU" sz="1593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ППЭ</a:t>
            </a:r>
            <a:endParaRPr lang="ru-RU" sz="1593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00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04322" y="2841292"/>
            <a:ext cx="6790699" cy="2454138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3200" dirty="0" smtClean="0"/>
              <a:t>Теоретические и практические задания</a:t>
            </a:r>
            <a:endParaRPr lang="ru-RU" sz="31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922" y="119124"/>
            <a:ext cx="6983118" cy="885984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Подготовка помещений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81973" y="4682128"/>
            <a:ext cx="993717" cy="1890161"/>
          </a:xfrm>
        </p:spPr>
      </p:pic>
      <p:sp>
        <p:nvSpPr>
          <p:cNvPr id="4" name="Прямоугольник 3"/>
          <p:cNvSpPr/>
          <p:nvPr/>
        </p:nvSpPr>
        <p:spPr>
          <a:xfrm>
            <a:off x="457110" y="1664012"/>
            <a:ext cx="8229781" cy="6998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6AB3"/>
                </a:solidFill>
              </a:rPr>
              <a:t>Кто обеспечивает и проверяет обозначение каждого рабочего места в аудитории заметным номером?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110" y="2687733"/>
            <a:ext cx="2043443" cy="1454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6AB3"/>
                </a:solidFill>
              </a:rPr>
              <a:t>Организатор в аудитории ППЭ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34414" y="2732405"/>
            <a:ext cx="2052477" cy="1409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6AB3"/>
                </a:solidFill>
              </a:rPr>
              <a:t>Технический специалист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41245" y="2687733"/>
            <a:ext cx="2052477" cy="1459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6AB3"/>
                </a:solidFill>
              </a:rPr>
              <a:t>Руководитель ППЭ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602" y="4682128"/>
            <a:ext cx="1273764" cy="116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7258" y="4682128"/>
            <a:ext cx="1050629" cy="19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55458" y="6001089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3" name="Управляющая кнопка: назад 12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522314" y="4900832"/>
            <a:ext cx="4063398" cy="15030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22314" y="1364341"/>
            <a:ext cx="4063398" cy="17077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101" y="3867804"/>
            <a:ext cx="4163673" cy="25360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pic>
        <p:nvPicPr>
          <p:cNvPr id="91141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07" y="1547680"/>
            <a:ext cx="1900709" cy="232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548" y="1508593"/>
            <a:ext cx="1734487" cy="301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420" y="0"/>
            <a:ext cx="6983118" cy="1181932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Подготовка аудиторий ППЭ.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Что пропущено?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1144" name="Рисунок 2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8542" y="3959940"/>
            <a:ext cx="1230402" cy="249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5" name="Рисунок 2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453" y="3947841"/>
            <a:ext cx="1422822" cy="225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Прямоугольник 26"/>
          <p:cNvSpPr>
            <a:spLocks noChangeArrowheads="1"/>
          </p:cNvSpPr>
          <p:nvPr/>
        </p:nvSpPr>
        <p:spPr bwMode="auto">
          <a:xfrm>
            <a:off x="257463" y="5245174"/>
            <a:ext cx="4076045" cy="113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Разместить предупреждения о ведении видеонаблюдения. </a:t>
            </a:r>
          </a:p>
          <a:p>
            <a:r>
              <a:rPr lang="ru-RU" sz="14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Подготовить стол, находящийся в зоне видимости камер видеонаблюдения, для раскладки </a:t>
            </a:r>
            <a:r>
              <a:rPr lang="ru-RU" sz="1400" b="1" dirty="0" smtClean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упаковки ЭМ</a:t>
            </a:r>
          </a:p>
        </p:txBody>
      </p:sp>
      <p:sp>
        <p:nvSpPr>
          <p:cNvPr id="91147" name="Прямоугольник 29"/>
          <p:cNvSpPr>
            <a:spLocks noChangeArrowheads="1"/>
          </p:cNvSpPr>
          <p:nvPr/>
        </p:nvSpPr>
        <p:spPr bwMode="auto">
          <a:xfrm>
            <a:off x="4700281" y="1485326"/>
            <a:ext cx="2448156" cy="12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Отдельное  рабочее место, </a:t>
            </a:r>
          </a:p>
          <a:p>
            <a:r>
              <a:rPr lang="ru-RU" sz="16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черновики из расчета </a:t>
            </a:r>
            <a:r>
              <a:rPr lang="ru-RU" sz="1600" b="1" dirty="0" smtClean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по </a:t>
            </a:r>
            <a:r>
              <a:rPr lang="ru-RU" sz="16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2 листа на каждого участника ЕГЭ</a:t>
            </a:r>
          </a:p>
        </p:txBody>
      </p:sp>
      <p:pic>
        <p:nvPicPr>
          <p:cNvPr id="91148" name="Рисунок 3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0353" y="1521622"/>
            <a:ext cx="1084055" cy="216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9" name="Прямоугольник 31"/>
          <p:cNvSpPr>
            <a:spLocks noChangeArrowheads="1"/>
          </p:cNvSpPr>
          <p:nvPr/>
        </p:nvSpPr>
        <p:spPr bwMode="auto">
          <a:xfrm>
            <a:off x="5811436" y="3183772"/>
            <a:ext cx="2471644" cy="79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Часы, находящиеся в поле зрения участников ГИА, и черные </a:t>
            </a:r>
            <a:r>
              <a:rPr lang="ru-RU" sz="1600" b="1" dirty="0" err="1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гелевые</a:t>
            </a:r>
            <a:r>
              <a:rPr lang="ru-RU" sz="16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 ручки</a:t>
            </a:r>
          </a:p>
        </p:txBody>
      </p:sp>
      <p:pic>
        <p:nvPicPr>
          <p:cNvPr id="91150" name="Рисунок 3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9879" y="3256364"/>
            <a:ext cx="1304479" cy="133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1" name="Рисунок 3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4847" y="4231691"/>
            <a:ext cx="764258" cy="40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52" name="Прямоугольник 34"/>
          <p:cNvSpPr>
            <a:spLocks noChangeArrowheads="1"/>
          </p:cNvSpPr>
          <p:nvPr/>
        </p:nvSpPr>
        <p:spPr bwMode="auto">
          <a:xfrm>
            <a:off x="4664145" y="4979937"/>
            <a:ext cx="2300905" cy="12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Аудитории, </a:t>
            </a:r>
          </a:p>
          <a:p>
            <a:r>
              <a:rPr lang="ru-RU" sz="1600" b="1" dirty="0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не задействованные для проведения ГИА, необходимо закрыть, опечатать</a:t>
            </a:r>
          </a:p>
        </p:txBody>
      </p:sp>
      <p:pic>
        <p:nvPicPr>
          <p:cNvPr id="91153" name="Рисунок 3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59630" y="5184682"/>
            <a:ext cx="1159938" cy="206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Прямая соединительная линия 41"/>
          <p:cNvCxnSpPr/>
          <p:nvPr/>
        </p:nvCxnSpPr>
        <p:spPr>
          <a:xfrm rot="10800000" flipH="1">
            <a:off x="2468935" y="1489980"/>
            <a:ext cx="1746231" cy="15346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403891" y="1468574"/>
            <a:ext cx="1800434" cy="15560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10800000" flipH="1">
            <a:off x="440849" y="1458337"/>
            <a:ext cx="1900709" cy="12172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10800000">
            <a:off x="437236" y="1511384"/>
            <a:ext cx="1925100" cy="12331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57464" y="1327115"/>
            <a:ext cx="4164576" cy="23238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</a:rPr>
              <a:t>Для проверки используйте клавишу «Пробел»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22314" y="3175396"/>
            <a:ext cx="4063398" cy="1663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</a:rPr>
              <a:t>Для проверки используйте клавишу «Пробел»</a:t>
            </a:r>
          </a:p>
        </p:txBody>
      </p:sp>
      <p:sp>
        <p:nvSpPr>
          <p:cNvPr id="28" name="Управляющая кнопка: назад 27">
            <a:hlinkClick r:id="" action="ppaction://hlinkshowjump?jump=nextslide" highlightClick="1"/>
          </p:cNvPr>
          <p:cNvSpPr/>
          <p:nvPr/>
        </p:nvSpPr>
        <p:spPr>
          <a:xfrm rot="10800000">
            <a:off x="7214383" y="645874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/>
              <a:t>Подготовительные мероприятия в день экзамена 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688" y="4620704"/>
            <a:ext cx="1100315" cy="10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9191" y="4487620"/>
            <a:ext cx="974745" cy="178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799" y="4605814"/>
            <a:ext cx="974745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8265" y="1606311"/>
            <a:ext cx="8189128" cy="9408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6AB3"/>
                </a:solidFill>
              </a:rPr>
              <a:t>Во всех аудиториях проведения ЕГЭ должна размещаться информация: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8265" y="2805927"/>
            <a:ext cx="2290065" cy="14508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О ведении видеонаблюдения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54916" y="2805927"/>
            <a:ext cx="2052477" cy="1422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О порядке подачи апелляции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86139" y="2805927"/>
            <a:ext cx="2290065" cy="1422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7888A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Об антитеррористической безопасности и план эвакуации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55458" y="6001089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4" name="Управляющая кнопка: назад 13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736" y="3509502"/>
            <a:ext cx="1808564" cy="185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118" y="3248919"/>
            <a:ext cx="1886255" cy="211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Заголовок 1"/>
          <p:cNvSpPr>
            <a:spLocks noGrp="1"/>
          </p:cNvSpPr>
          <p:nvPr>
            <p:ph type="title"/>
          </p:nvPr>
        </p:nvSpPr>
        <p:spPr>
          <a:xfrm>
            <a:off x="1747135" y="142391"/>
            <a:ext cx="6983118" cy="886914"/>
          </a:xfrm>
        </p:spPr>
        <p:txBody>
          <a:bodyPr/>
          <a:lstStyle/>
          <a:p>
            <a:r>
              <a:rPr lang="ru-RU" sz="2300" dirty="0" smtClean="0">
                <a:latin typeface="Arial" charset="0"/>
                <a:cs typeface="Arial" charset="0"/>
              </a:rPr>
              <a:t>Лица, имеющие право находиться в ППЭ </a:t>
            </a:r>
            <a:br>
              <a:rPr lang="ru-RU" sz="2300" dirty="0" smtClean="0">
                <a:latin typeface="Arial" charset="0"/>
                <a:cs typeface="Arial" charset="0"/>
              </a:rPr>
            </a:br>
            <a:r>
              <a:rPr lang="ru-RU" sz="2300" dirty="0" smtClean="0">
                <a:latin typeface="Arial" charset="0"/>
                <a:cs typeface="Arial" charset="0"/>
              </a:rPr>
              <a:t>в день экзамена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101" y="1286166"/>
            <a:ext cx="7683236" cy="542572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dirty="0">
                <a:solidFill>
                  <a:schemeClr val="bg1"/>
                </a:solidFill>
              </a:rPr>
              <a:t>Представители СМИ</a:t>
            </a:r>
          </a:p>
        </p:txBody>
      </p:sp>
      <p:pic>
        <p:nvPicPr>
          <p:cNvPr id="94214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101" y="2012077"/>
            <a:ext cx="908799" cy="7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3118" y="1983227"/>
            <a:ext cx="1703772" cy="121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122900" y="2089322"/>
            <a:ext cx="5641600" cy="788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marL="260193" indent="-260193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присутствуют в аудиториях только до момента  начала печати или выдачи участникам ЕГЭ ЭМ</a:t>
            </a:r>
            <a:endParaRPr lang="ru-RU" sz="1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54402" y="3158645"/>
            <a:ext cx="6168270" cy="571422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dirty="0">
                <a:solidFill>
                  <a:schemeClr val="bg1"/>
                </a:solidFill>
              </a:rPr>
              <a:t>Общественные наблюдатели</a:t>
            </a:r>
          </a:p>
        </p:txBody>
      </p:sp>
      <p:pic>
        <p:nvPicPr>
          <p:cNvPr id="94218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029" y="3607221"/>
            <a:ext cx="1353261" cy="205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2017245" y="3916198"/>
            <a:ext cx="6905427" cy="16351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marL="197579" indent="-197579" defTabSz="98372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могут свободно перемещаться по ППЭ (в ППЭ для участников с ОВЗ, инвалидов и детей-инвалидов рекомендуется направить общественных наблюдателей в каждую аудиторию)</a:t>
            </a:r>
          </a:p>
          <a:p>
            <a:pPr marL="197579" indent="-197579" defTabSz="98372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фиксируют все нарушения во время проведения экзамена и направляют свои замечания в Департамент </a:t>
            </a:r>
            <a:r>
              <a:rPr lang="ru-RU" sz="1400" dirty="0" smtClean="0"/>
              <a:t>образования, </a:t>
            </a:r>
            <a:r>
              <a:rPr lang="ru-RU" sz="1400" dirty="0" err="1"/>
              <a:t>Рособрнадзор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4989" y="5726323"/>
            <a:ext cx="5616306" cy="566769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dirty="0">
                <a:solidFill>
                  <a:schemeClr val="bg1"/>
                </a:solidFill>
              </a:rPr>
              <a:t>Должностные лица </a:t>
            </a:r>
            <a:r>
              <a:rPr lang="ru-RU" dirty="0" err="1">
                <a:solidFill>
                  <a:schemeClr val="bg1"/>
                </a:solidFill>
              </a:rPr>
              <a:t>Рособрнадзора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4221" name="Прямоугольник 13"/>
          <p:cNvSpPr>
            <a:spLocks noChangeArrowheads="1"/>
          </p:cNvSpPr>
          <p:nvPr/>
        </p:nvSpPr>
        <p:spPr bwMode="auto">
          <a:xfrm>
            <a:off x="168028" y="6378713"/>
            <a:ext cx="8975972" cy="42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Calibri" charset="-52"/>
              </a:rPr>
              <a:t>Допуск в ППЭ вышеперечисленных лиц осуществляется при наличии документов,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Calibri" charset="-52"/>
              </a:rPr>
              <a:t>удостоверяющих личность, и документов, подтверждающих их полномочия</a:t>
            </a:r>
          </a:p>
        </p:txBody>
      </p:sp>
      <p:sp>
        <p:nvSpPr>
          <p:cNvPr id="15" name="Управляющая кнопка: назад 14">
            <a:hlinkClick r:id="" action="ppaction://hlinkshowjump?jump=nextslide" highlightClick="1"/>
          </p:cNvPr>
          <p:cNvSpPr/>
          <p:nvPr/>
        </p:nvSpPr>
        <p:spPr>
          <a:xfrm rot="10800000">
            <a:off x="7455585" y="5958056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773" y="297810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Особенности организации ППЭ для участников с ОВЗ. Ответьте на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вопрос.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+mn-lt"/>
                <a:cs typeface="Times New Roman" panose="02020603050405020304" pitchFamily="18" charset="0"/>
              </a:rPr>
            </a:b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30087" y="1414596"/>
          <a:ext cx="8826011" cy="4618524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563708">
                  <a:extLst>
                    <a:ext uri="{9D8B030D-6E8A-4147-A177-3AD203B41FA5}"/>
                  </a:extLst>
                </a:gridCol>
                <a:gridCol w="4336218">
                  <a:extLst>
                    <a:ext uri="{9D8B030D-6E8A-4147-A177-3AD203B41FA5}"/>
                  </a:extLst>
                </a:gridCol>
                <a:gridCol w="3926085">
                  <a:extLst>
                    <a:ext uri="{9D8B030D-6E8A-4147-A177-3AD203B41FA5}"/>
                  </a:extLst>
                </a:gridCol>
              </a:tblGrid>
              <a:tr h="8040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№ П/П</a:t>
                      </a:r>
                    </a:p>
                    <a:p>
                      <a:pPr algn="ctr"/>
                      <a:endParaRPr lang="ru-RU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Условие</a:t>
                      </a:r>
                    </a:p>
                    <a:p>
                      <a:pPr algn="ctr"/>
                      <a:endParaRPr lang="ru-RU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Ответ</a:t>
                      </a:r>
                    </a:p>
                    <a:p>
                      <a:pPr algn="ctr"/>
                      <a:endParaRPr lang="ru-RU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899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Максимальное количество участников в аудитории</a:t>
                      </a:r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899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Продолжительность экзамена для участника с ОВЗ, инвалидов и детей-инвалидов</a:t>
                      </a:r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6968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При использовании слепыми участниками материалов на шрифте Брайля  на каждом рабочем столе должны быть</a:t>
                      </a:r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2899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Какой специалист может привлекаться для проведения экзамена для глухих и слабослышащих участников</a:t>
                      </a:r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62352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 каком виде предоставляются экзаменационные материалы слабовидящим участникам экзамена</a:t>
                      </a:r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6968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Кто осуществляет перенос ответов участника экзамена с нарушениями опорно-двигательного аппарата в случае выполнения заданий на компьютере в бланки ответов</a:t>
                      </a:r>
                      <a:endParaRPr lang="ru-RU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2035" marR="52035" marT="26803" marB="26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915365" y="2267077"/>
            <a:ext cx="263499" cy="23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688" tIns="26344" rIns="52688" bIns="26344">
            <a:spAutoFit/>
          </a:bodyPr>
          <a:lstStyle/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12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077933" y="2814302"/>
            <a:ext cx="1839444" cy="23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688" tIns="26344" rIns="52688" bIns="26344">
            <a:spAutoFit/>
          </a:bodyPr>
          <a:lstStyle/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Увеличивается на 1,5 часа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234177" y="3260086"/>
            <a:ext cx="3720114" cy="6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Черновики и правила по </a:t>
            </a:r>
          </a:p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заполнению ответов на </a:t>
            </a:r>
          </a:p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задания ЕГЭ на шрифте Брайля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015600" y="4160961"/>
            <a:ext cx="2020904" cy="23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688" tIns="26344" rIns="52688" bIns="26344">
            <a:spAutoFit/>
          </a:bodyPr>
          <a:lstStyle/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Ассистент- </a:t>
            </a:r>
            <a:r>
              <a:rPr lang="ru-RU" sz="1200" b="1" dirty="0" err="1">
                <a:latin typeface="Calibri" charset="-52"/>
                <a:cs typeface="Times New Roman" pitchFamily="18" charset="0"/>
              </a:rPr>
              <a:t>сурдопереводчик</a:t>
            </a:r>
            <a:endParaRPr lang="ru-RU" sz="1200" b="1" dirty="0">
              <a:latin typeface="Calibri" charset="-52"/>
              <a:cs typeface="Times New Roman" pitchFamily="18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942385" y="4682128"/>
            <a:ext cx="3945959" cy="42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В увеличенном </a:t>
            </a:r>
          </a:p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(при помощи тех. средств – лупа, увеличение формата)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621767" y="5535538"/>
            <a:ext cx="752159" cy="23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688" tIns="26344" rIns="52688" bIns="26344">
            <a:spAutoFit/>
          </a:bodyPr>
          <a:lstStyle/>
          <a:p>
            <a:pPr algn="ctr"/>
            <a:r>
              <a:rPr lang="ru-RU" sz="1200" b="1" dirty="0">
                <a:latin typeface="Calibri" charset="-52"/>
                <a:cs typeface="Times New Roman" pitchFamily="18" charset="0"/>
              </a:rPr>
              <a:t>Ассистент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69607" y="6104333"/>
            <a:ext cx="2059596" cy="485233"/>
          </a:xfrm>
          <a:prstGeom prst="rect">
            <a:avLst/>
          </a:prstGeom>
          <a:solidFill>
            <a:schemeClr val="bg1"/>
          </a:solidFill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Для проверки ответа используйте клавишу «пробел»</a:t>
            </a:r>
          </a:p>
        </p:txBody>
      </p:sp>
      <p:sp>
        <p:nvSpPr>
          <p:cNvPr id="14" name="Управляющая кнопка: назад 13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>
          <a:xfrm>
            <a:off x="1809468" y="117263"/>
            <a:ext cx="6983118" cy="886915"/>
          </a:xfrm>
        </p:spPr>
        <p:txBody>
          <a:bodyPr/>
          <a:lstStyle/>
          <a:p>
            <a:r>
              <a:rPr lang="ru-RU" sz="2500" dirty="0" smtClean="0">
                <a:latin typeface="Arial" charset="0"/>
                <a:cs typeface="Arial" charset="0"/>
              </a:rPr>
              <a:t>В какое время данные категории работников должны явиться в ППЭ</a:t>
            </a:r>
          </a:p>
        </p:txBody>
      </p:sp>
      <p:sp>
        <p:nvSpPr>
          <p:cNvPr id="4" name="Нашивка 3"/>
          <p:cNvSpPr/>
          <p:nvPr/>
        </p:nvSpPr>
        <p:spPr>
          <a:xfrm>
            <a:off x="288178" y="1571878"/>
            <a:ext cx="6504327" cy="663557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defTabSz="983725">
              <a:defRPr/>
            </a:pPr>
            <a:r>
              <a:rPr lang="ru-RU" sz="1600" dirty="0">
                <a:solidFill>
                  <a:schemeClr val="tx1"/>
                </a:solidFill>
              </a:rPr>
              <a:t>РУКОВОДИТЕЛЬ ППЭ,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ПОМОЩНИКИ РУКОВОДИТЕЛЯ ППЭ</a:t>
            </a:r>
          </a:p>
        </p:txBody>
      </p:sp>
      <p:pic>
        <p:nvPicPr>
          <p:cNvPr id="99332" name="Рисунок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56" y="2313609"/>
            <a:ext cx="6563950" cy="7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Рисунок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56" y="3075816"/>
            <a:ext cx="6563950" cy="7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Рисунок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56" y="3837093"/>
            <a:ext cx="6563950" cy="7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Рисунок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56" y="4599299"/>
            <a:ext cx="6563950" cy="7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56" y="5348477"/>
            <a:ext cx="6563950" cy="71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Нашивка 17"/>
          <p:cNvSpPr/>
          <p:nvPr/>
        </p:nvSpPr>
        <p:spPr>
          <a:xfrm>
            <a:off x="6765404" y="1609104"/>
            <a:ext cx="1897095" cy="663557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tx1"/>
                </a:solidFill>
              </a:rPr>
              <a:t>Не позднее 7.30</a:t>
            </a:r>
          </a:p>
        </p:txBody>
      </p:sp>
      <p:sp>
        <p:nvSpPr>
          <p:cNvPr id="99338" name="Прямоугольник 23"/>
          <p:cNvSpPr>
            <a:spLocks noChangeArrowheads="1"/>
          </p:cNvSpPr>
          <p:nvPr/>
        </p:nvSpPr>
        <p:spPr bwMode="auto">
          <a:xfrm>
            <a:off x="595327" y="2392715"/>
            <a:ext cx="5831310" cy="55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1600" dirty="0">
                <a:latin typeface="Calibri" charset="-52"/>
              </a:rPr>
              <a:t>ЧЛЕНЫ ГЭК</a:t>
            </a:r>
            <a:br>
              <a:rPr lang="ru-RU" sz="1600" dirty="0">
                <a:latin typeface="Calibri" charset="-52"/>
              </a:rPr>
            </a:br>
            <a:r>
              <a:rPr lang="ru-RU" sz="1600" dirty="0">
                <a:latin typeface="Calibri" charset="-52"/>
              </a:rPr>
              <a:t>(с экзаменационными материалами)</a:t>
            </a:r>
          </a:p>
        </p:txBody>
      </p:sp>
      <p:sp>
        <p:nvSpPr>
          <p:cNvPr id="99339" name="Прямоугольник 24"/>
          <p:cNvSpPr>
            <a:spLocks noChangeArrowheads="1"/>
          </p:cNvSpPr>
          <p:nvPr/>
        </p:nvSpPr>
        <p:spPr bwMode="auto">
          <a:xfrm>
            <a:off x="595327" y="3281491"/>
            <a:ext cx="3182183" cy="29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688" tIns="26344" rIns="52688" bIns="26344">
            <a:spAutoFit/>
          </a:bodyPr>
          <a:lstStyle/>
          <a:p>
            <a:r>
              <a:rPr lang="ru-RU" sz="1600" dirty="0">
                <a:latin typeface="Calibri" charset="-52"/>
              </a:rPr>
              <a:t>ОРГАНИЗАТОРЫ В АУДИТОРИИ ППЭ</a:t>
            </a:r>
          </a:p>
        </p:txBody>
      </p:sp>
      <p:sp>
        <p:nvSpPr>
          <p:cNvPr id="99340" name="Прямоугольник 25"/>
          <p:cNvSpPr>
            <a:spLocks noChangeArrowheads="1"/>
          </p:cNvSpPr>
          <p:nvPr/>
        </p:nvSpPr>
        <p:spPr bwMode="auto">
          <a:xfrm>
            <a:off x="595327" y="4014848"/>
            <a:ext cx="5831310" cy="30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1600" dirty="0">
                <a:latin typeface="Calibri" charset="-52"/>
              </a:rPr>
              <a:t>ОРГАНИЗАТОРЫ ВНЕ АУДИТОРИИ ППЭ</a:t>
            </a:r>
          </a:p>
        </p:txBody>
      </p:sp>
      <p:sp>
        <p:nvSpPr>
          <p:cNvPr id="99341" name="Прямоугольник 26"/>
          <p:cNvSpPr>
            <a:spLocks noChangeArrowheads="1"/>
          </p:cNvSpPr>
          <p:nvPr/>
        </p:nvSpPr>
        <p:spPr bwMode="auto">
          <a:xfrm>
            <a:off x="595327" y="4774262"/>
            <a:ext cx="2965136" cy="29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688" tIns="26344" rIns="52688" bIns="26344">
            <a:spAutoFit/>
          </a:bodyPr>
          <a:lstStyle/>
          <a:p>
            <a:r>
              <a:rPr lang="ru-RU" sz="1600" dirty="0">
                <a:latin typeface="Calibri" charset="-52"/>
              </a:rPr>
              <a:t>ОБЩЕСТВЕННЫЕ НАБЛЮДАТЕЛИ</a:t>
            </a:r>
          </a:p>
        </p:txBody>
      </p:sp>
      <p:sp>
        <p:nvSpPr>
          <p:cNvPr id="99342" name="Прямоугольник 27"/>
          <p:cNvSpPr>
            <a:spLocks noChangeArrowheads="1"/>
          </p:cNvSpPr>
          <p:nvPr/>
        </p:nvSpPr>
        <p:spPr bwMode="auto">
          <a:xfrm>
            <a:off x="595327" y="5554152"/>
            <a:ext cx="1499672" cy="29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2688" tIns="26344" rIns="52688" bIns="26344">
            <a:spAutoFit/>
          </a:bodyPr>
          <a:lstStyle/>
          <a:p>
            <a:r>
              <a:rPr lang="ru-RU" sz="1600" dirty="0">
                <a:latin typeface="Calibri" charset="-52"/>
              </a:rPr>
              <a:t>УЧАСТНИКИ ЕГЭ</a:t>
            </a:r>
          </a:p>
        </p:txBody>
      </p:sp>
      <p:sp>
        <p:nvSpPr>
          <p:cNvPr id="33" name="Нашивка 32"/>
          <p:cNvSpPr/>
          <p:nvPr/>
        </p:nvSpPr>
        <p:spPr>
          <a:xfrm>
            <a:off x="6797926" y="2346183"/>
            <a:ext cx="1897095" cy="663557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tx1"/>
                </a:solidFill>
              </a:rPr>
              <a:t>Не позднее 7.30</a:t>
            </a:r>
          </a:p>
        </p:txBody>
      </p:sp>
      <p:sp>
        <p:nvSpPr>
          <p:cNvPr id="35" name="Нашивка 34"/>
          <p:cNvSpPr/>
          <p:nvPr/>
        </p:nvSpPr>
        <p:spPr>
          <a:xfrm>
            <a:off x="6808766" y="3083262"/>
            <a:ext cx="1897095" cy="663557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tx1"/>
                </a:solidFill>
              </a:rPr>
              <a:t>Не позднее 8.00</a:t>
            </a:r>
          </a:p>
        </p:txBody>
      </p:sp>
      <p:sp>
        <p:nvSpPr>
          <p:cNvPr id="36" name="Нашивка 35"/>
          <p:cNvSpPr/>
          <p:nvPr/>
        </p:nvSpPr>
        <p:spPr>
          <a:xfrm>
            <a:off x="6852129" y="3853845"/>
            <a:ext cx="1897095" cy="663557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tx1"/>
                </a:solidFill>
              </a:rPr>
              <a:t>Не позднее 8.00</a:t>
            </a:r>
          </a:p>
        </p:txBody>
      </p:sp>
      <p:sp>
        <p:nvSpPr>
          <p:cNvPr id="37" name="Нашивка 36"/>
          <p:cNvSpPr/>
          <p:nvPr/>
        </p:nvSpPr>
        <p:spPr>
          <a:xfrm>
            <a:off x="6862969" y="4613259"/>
            <a:ext cx="1897095" cy="663557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/>
              <a:t>Не позднее, чем за 1 час</a:t>
            </a:r>
          </a:p>
        </p:txBody>
      </p:sp>
      <p:sp>
        <p:nvSpPr>
          <p:cNvPr id="38" name="Нашивка 37"/>
          <p:cNvSpPr/>
          <p:nvPr/>
        </p:nvSpPr>
        <p:spPr>
          <a:xfrm>
            <a:off x="6830447" y="5406178"/>
            <a:ext cx="1897095" cy="663557"/>
          </a:xfrm>
          <a:prstGeom prst="chevr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tx1"/>
                </a:solidFill>
              </a:rPr>
              <a:t>С 9.00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69607" y="6104333"/>
            <a:ext cx="2059596" cy="485233"/>
          </a:xfrm>
          <a:prstGeom prst="rect">
            <a:avLst/>
          </a:prstGeom>
          <a:solidFill>
            <a:schemeClr val="bg1"/>
          </a:solidFill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Для проверки ответа используйте клавишу «пробел»</a:t>
            </a:r>
          </a:p>
        </p:txBody>
      </p:sp>
      <p:sp>
        <p:nvSpPr>
          <p:cNvPr id="22" name="Управляющая кнопка: назад 21">
            <a:hlinkClick r:id="" action="ppaction://hlinkshowjump?jump=nextslide" highlightClick="1"/>
          </p:cNvPr>
          <p:cNvSpPr/>
          <p:nvPr/>
        </p:nvSpPr>
        <p:spPr>
          <a:xfrm rot="10800000">
            <a:off x="7367054" y="6347070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/>
              <a:t>Обязанности члена ГЭК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4109" y="4710978"/>
            <a:ext cx="1100315" cy="10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9808" y="4743551"/>
            <a:ext cx="974745" cy="178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752" y="4744481"/>
            <a:ext cx="974745" cy="178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57031" y="1759870"/>
            <a:ext cx="7860299" cy="9408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6AB3"/>
                </a:solidFill>
              </a:rPr>
              <a:t>Выберите определение, соответствующее </a:t>
            </a:r>
            <a:r>
              <a:rPr lang="ru-RU" b="1" dirty="0" smtClean="0">
                <a:solidFill>
                  <a:srgbClr val="006AB3"/>
                </a:solidFill>
              </a:rPr>
              <a:t>обязанностям </a:t>
            </a:r>
            <a:r>
              <a:rPr lang="ru-RU" b="1" dirty="0">
                <a:solidFill>
                  <a:srgbClr val="006AB3"/>
                </a:solidFill>
              </a:rPr>
              <a:t>члена ГЭК: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7032" y="2930634"/>
            <a:ext cx="2264771" cy="1561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Проведение инструктажа для работников ППЭ по процедуре проведения ГИА перед началом экзамена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52560" y="2930634"/>
            <a:ext cx="2264771" cy="1549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Прием от участников ГИА апелляций о нарушении установленного порядка проведения ГИА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67443" y="2930634"/>
            <a:ext cx="2264770" cy="1549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7888A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Проведение инструктажа для участников ГИА в аудитории перед началом экзамена</a:t>
            </a:r>
          </a:p>
        </p:txBody>
      </p:sp>
      <p:sp>
        <p:nvSpPr>
          <p:cNvPr id="13" name="Управляющая кнопка: назад 12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55458" y="6001089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178" y="111679"/>
            <a:ext cx="6983118" cy="885984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Организация входа участников в ППЭ</a:t>
            </a:r>
          </a:p>
        </p:txBody>
      </p:sp>
      <p:sp>
        <p:nvSpPr>
          <p:cNvPr id="104451" name="Прямоугольник 3"/>
          <p:cNvSpPr>
            <a:spLocks noChangeArrowheads="1"/>
          </p:cNvSpPr>
          <p:nvPr/>
        </p:nvSpPr>
        <p:spPr bwMode="auto">
          <a:xfrm>
            <a:off x="233975" y="1396914"/>
            <a:ext cx="8597456" cy="33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itchFamily="18" charset="0"/>
              </a:rPr>
              <a:t>Ответьте на вопросы по теме, изображенной на картинке</a:t>
            </a:r>
          </a:p>
        </p:txBody>
      </p:sp>
      <p:pic>
        <p:nvPicPr>
          <p:cNvPr id="104452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36" y="1811056"/>
            <a:ext cx="3587317" cy="261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4900" y="1851074"/>
            <a:ext cx="3461747" cy="249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1628" y="3913406"/>
            <a:ext cx="3206092" cy="248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08410" y="3919921"/>
            <a:ext cx="3122077" cy="24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79411" y="6067581"/>
            <a:ext cx="2059596" cy="485233"/>
          </a:xfrm>
          <a:prstGeom prst="rect">
            <a:avLst/>
          </a:prstGeom>
          <a:solidFill>
            <a:schemeClr val="bg1"/>
          </a:solidFill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выбранную картинку</a:t>
            </a:r>
          </a:p>
        </p:txBody>
      </p:sp>
      <p:sp>
        <p:nvSpPr>
          <p:cNvPr id="11" name="Управляющая кнопка: назад 10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Подготовка </a:t>
            </a:r>
            <a:r>
              <a:rPr lang="ru-RU" sz="2400" b="1" dirty="0"/>
              <a:t>экзамена: аудитории </a:t>
            </a:r>
            <a:r>
              <a:rPr lang="ru-RU" sz="2400" b="1" dirty="0" smtClean="0"/>
              <a:t>ППЭ</a:t>
            </a:r>
            <a:r>
              <a:rPr lang="ru-RU" sz="2400" b="1" dirty="0"/>
              <a:t> </a:t>
            </a:r>
            <a:r>
              <a:rPr lang="ru-RU" sz="2400" b="1" dirty="0" smtClean="0"/>
              <a:t>для проведения ЕГЭ по иностранному языку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3780" y="1916832"/>
            <a:ext cx="8560709" cy="107285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При проведении </a:t>
            </a:r>
            <a:r>
              <a:rPr lang="ru-RU" sz="1593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раздела </a:t>
            </a:r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593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Говорение» ЕГЭ </a:t>
            </a:r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по иностранным языкам </a:t>
            </a:r>
            <a:r>
              <a:rPr lang="ru-RU" sz="1593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аудитории </a:t>
            </a:r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оборудуются компьютерами (ноутбуками) с установленным программным обеспечением и подключенной гарнитурой (наушники с микрофоном), средствами цифровой </a:t>
            </a:r>
            <a:r>
              <a:rPr lang="ru-RU" sz="1593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аудиозаписи</a:t>
            </a:r>
            <a:endParaRPr lang="ru-RU" sz="1593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214557"/>
            <a:ext cx="8496945" cy="582595"/>
          </a:xfrm>
          <a:prstGeom prst="rect">
            <a:avLst/>
          </a:prstGeom>
          <a:solidFill>
            <a:srgbClr val="D9DADB"/>
          </a:solidFill>
        </p:spPr>
        <p:txBody>
          <a:bodyPr wrap="square">
            <a:spAutoFit/>
          </a:bodyPr>
          <a:lstStyle/>
          <a:p>
            <a:pPr algn="ctr"/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Аудитории, выделяемые для проведения раздела «</a:t>
            </a:r>
            <a:r>
              <a:rPr lang="ru-RU" sz="1593" dirty="0" err="1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Аудирование</a:t>
            </a:r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», оборудуются средствами воспроизведения аудионосителей</a:t>
            </a:r>
            <a:endParaRPr lang="ru-RU" sz="1593" i="1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780" y="3278453"/>
            <a:ext cx="8496945" cy="582595"/>
          </a:xfrm>
          <a:prstGeom prst="rect">
            <a:avLst/>
          </a:prstGeom>
          <a:solidFill>
            <a:srgbClr val="D9DADB"/>
          </a:solidFill>
        </p:spPr>
        <p:txBody>
          <a:bodyPr wrap="square">
            <a:spAutoFit/>
          </a:bodyPr>
          <a:lstStyle/>
          <a:p>
            <a:pPr algn="ctr"/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Аудитории, выделяемые для </a:t>
            </a:r>
            <a:r>
              <a:rPr lang="ru-RU" sz="1593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проведения раздела </a:t>
            </a:r>
            <a:r>
              <a:rPr lang="ru-RU" sz="1593" dirty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«Говорение</a:t>
            </a:r>
            <a:r>
              <a:rPr lang="ru-RU" sz="1593" dirty="0" smtClean="0">
                <a:solidFill>
                  <a:srgbClr val="006AB3"/>
                </a:solidFill>
                <a:latin typeface="Arial" pitchFamily="34" charset="0"/>
                <a:cs typeface="Arial" pitchFamily="34" charset="0"/>
              </a:rPr>
              <a:t>» ЕГЭ по иностранному языку, не обеспечиваются черновиками</a:t>
            </a:r>
            <a:endParaRPr lang="ru-RU" sz="1593" i="1" dirty="0">
              <a:solidFill>
                <a:srgbClr val="006AB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3859" y="100511"/>
            <a:ext cx="6983118" cy="885984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Организация входа участников в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5475" name="Прямоугольник 3"/>
          <p:cNvSpPr>
            <a:spLocks noChangeArrowheads="1"/>
          </p:cNvSpPr>
          <p:nvPr/>
        </p:nvSpPr>
        <p:spPr bwMode="auto">
          <a:xfrm>
            <a:off x="245719" y="1391330"/>
            <a:ext cx="9144000" cy="33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b="1">
                <a:solidFill>
                  <a:srgbClr val="0070C0"/>
                </a:solidFill>
                <a:latin typeface="Calibri" charset="-52"/>
                <a:cs typeface="Times New Roman" pitchFamily="18" charset="0"/>
              </a:rPr>
              <a:t>   За 1 час до начала экзамена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719" y="1891092"/>
            <a:ext cx="3873688" cy="8934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Кто осуществляет паспортный контроль на входе в ППЭ?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5719" y="3127002"/>
            <a:ext cx="5969527" cy="8338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Кто проверяет документ, удостоверяющий личность участника, наличие его в списке распределения?</a:t>
            </a:r>
          </a:p>
          <a:p>
            <a:pPr algn="ctr" defTabSz="983725">
              <a:defRPr/>
            </a:pP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6218" y="2004632"/>
            <a:ext cx="1879028" cy="729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6AB3"/>
                </a:solidFill>
                <a:cs typeface="Times New Roman" panose="02020603050405020304" pitchFamily="18" charset="0"/>
              </a:rPr>
              <a:t>Организатор </a:t>
            </a:r>
            <a:r>
              <a:rPr lang="ru-RU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вне </a:t>
            </a:r>
            <a:r>
              <a:rPr lang="ru-RU" b="1" dirty="0">
                <a:solidFill>
                  <a:srgbClr val="006AB3"/>
                </a:solidFill>
                <a:cs typeface="Times New Roman" panose="02020603050405020304" pitchFamily="18" charset="0"/>
              </a:rPr>
              <a:t>аудитории</a:t>
            </a:r>
          </a:p>
        </p:txBody>
      </p:sp>
      <p:pic>
        <p:nvPicPr>
          <p:cNvPr id="105479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246" y="1283374"/>
            <a:ext cx="3145565" cy="236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7133" y="3958078"/>
            <a:ext cx="688375" cy="120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45719" y="4362912"/>
            <a:ext cx="5969527" cy="8785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Какой документ оформляется сопровождающим от ОО при отсутствии у выпускника прошлых лет документа, удостоверяющего личность?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5719" y="5643494"/>
            <a:ext cx="5969527" cy="9232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Кто указывает участникам на необходимость оставить личные вещи в специально выделенном в здании ППЭ месте (до входа в ППЭ)?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04327" y="5866852"/>
            <a:ext cx="1532130" cy="699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Организатор вне аудитории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04327" y="4526708"/>
            <a:ext cx="1532130" cy="729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Не допускается в ППЭ!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4327" y="3305688"/>
            <a:ext cx="1532130" cy="6551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Организатор вне аудитории</a:t>
            </a:r>
          </a:p>
        </p:txBody>
      </p:sp>
      <p:sp>
        <p:nvSpPr>
          <p:cNvPr id="19" name="Управляющая кнопка: назад 18">
            <a:hlinkClick r:id="rId4" action="ppaction://hlinksldjump" highlightClick="1"/>
          </p:cNvPr>
          <p:cNvSpPr/>
          <p:nvPr/>
        </p:nvSpPr>
        <p:spPr>
          <a:xfrm>
            <a:off x="8217133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45935" y="1318757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Для проверки ответа нажмите курсором на вопрос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111679"/>
            <a:ext cx="6983118" cy="885984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Организация входа в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649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09" y="1281513"/>
            <a:ext cx="2726397" cy="200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87277" y="1281513"/>
            <a:ext cx="6189048" cy="2009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Организаторы (работники по обеспечению охраны образовательных организаций) совместно с сотрудниками, осуществляющими охрану правопорядка, и (или) сотрудниками органов внутренних дел (полиции) с использованием металлоискателя проверяют наличие у участников ЕГЭ запрещенных средств. </a:t>
            </a:r>
          </a:p>
          <a:p>
            <a:pPr algn="ctr" defTabSz="983725">
              <a:defRPr/>
            </a:pP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При появлении сигнала металлоискателя сотрудник полиции и организатор предлагают участнику ЕГЭ: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523" y="5007857"/>
            <a:ext cx="1101218" cy="10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603" y="5070211"/>
            <a:ext cx="1305383" cy="249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017" y="4684919"/>
            <a:ext cx="1142774" cy="217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71289" y="3573717"/>
            <a:ext cx="2215988" cy="1261969"/>
          </a:xfrm>
          <a:prstGeom prst="rect">
            <a:avLst/>
          </a:prstGeom>
          <a:solidFill>
            <a:srgbClr val="006AB3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Обратиться </a:t>
            </a:r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 </a:t>
            </a:r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сопровождающему </a:t>
            </a:r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от </a:t>
            </a:r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ОО для выяснения ситуации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41245" y="3573717"/>
            <a:ext cx="2182563" cy="1111203"/>
          </a:xfrm>
          <a:prstGeom prst="rect">
            <a:avLst/>
          </a:prstGeom>
          <a:solidFill>
            <a:srgbClr val="006AB3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Показать предмет, вызывающий сигнал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77776" y="3290797"/>
            <a:ext cx="2098549" cy="1191239"/>
          </a:xfrm>
          <a:prstGeom prst="rect">
            <a:avLst/>
          </a:prstGeom>
          <a:solidFill>
            <a:srgbClr val="006AB3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Обратиться к члену ГЭК для решения ситуации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55458" y="6001089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5" name="Управляющая кнопка: назад 14">
            <a:hlinkClick r:id="rId6" action="ppaction://hlinksldjump" highlightClick="1"/>
          </p:cNvPr>
          <p:cNvSpPr/>
          <p:nvPr/>
        </p:nvSpPr>
        <p:spPr>
          <a:xfrm>
            <a:off x="8217133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8816" y="100511"/>
            <a:ext cx="6983118" cy="885984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Организация передвижения по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8581" y="2375032"/>
            <a:ext cx="933191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25" y="3690049"/>
            <a:ext cx="1100315" cy="10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1102" y="5158623"/>
            <a:ext cx="933191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2106" y="1340144"/>
            <a:ext cx="8509828" cy="684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Кто оформляет ППЭ-20 «Акт об идентификации личности участника экзамена»?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2946" y="2311748"/>
            <a:ext cx="1871801" cy="885054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Организатор</a:t>
            </a:r>
            <a:br>
              <a:rPr lang="ru-RU" sz="14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вне аудитории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106" y="3726344"/>
            <a:ext cx="1882641" cy="1075838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Сопровождающие </a:t>
            </a:r>
            <a:r>
              <a:rPr lang="ru-RU" sz="14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от </a:t>
            </a: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образовательной организации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3787" y="5390356"/>
            <a:ext cx="1860960" cy="718466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Член ГЭК</a:t>
            </a:r>
          </a:p>
        </p:txBody>
      </p:sp>
      <p:pic>
        <p:nvPicPr>
          <p:cNvPr id="107530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5229" y="2166566"/>
            <a:ext cx="4858371" cy="37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204838" y="5866206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4" name="Управляющая кнопка: назад 13">
            <a:hlinkClick r:id="rId6" action="ppaction://hlinksldjump" highlightClick="1"/>
          </p:cNvPr>
          <p:cNvSpPr/>
          <p:nvPr/>
        </p:nvSpPr>
        <p:spPr>
          <a:xfrm>
            <a:off x="8217133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3859" y="134014"/>
            <a:ext cx="6983118" cy="885984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</a:rPr>
              <a:t>Вход участников в аудиторию ППЭ</a:t>
            </a:r>
            <a:endParaRPr lang="ru-RU" sz="28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829" y="4831032"/>
            <a:ext cx="1100315" cy="10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264" y="4425267"/>
            <a:ext cx="974745" cy="178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104" y="4468077"/>
            <a:ext cx="933191" cy="178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4587" y="1286166"/>
            <a:ext cx="2249413" cy="181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49608" y="1478812"/>
            <a:ext cx="6475419" cy="6402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Ответственный организатор при входе участников ЕГЭ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аудиторию должен: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53342" y="2867350"/>
            <a:ext cx="1835666" cy="1335490"/>
          </a:xfrm>
          <a:prstGeom prst="rect">
            <a:avLst/>
          </a:prstGeom>
          <a:solidFill>
            <a:srgbClr val="006AB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Раздать участникам ЕГЭ черновики со штампом ОО, на базе которой расположен ППЭ</a:t>
            </a:r>
          </a:p>
          <a:p>
            <a:pPr algn="ctr" defTabSz="983725">
              <a:defRPr/>
            </a:pPr>
            <a:endParaRPr lang="ru-RU" sz="1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608" y="2513701"/>
            <a:ext cx="1840182" cy="2042788"/>
          </a:xfrm>
          <a:prstGeom prst="rect">
            <a:avLst/>
          </a:prstGeom>
          <a:solidFill>
            <a:srgbClr val="006AB3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Сверить данные документа, удостоверяющего личность участника ЕГЭ, </a:t>
            </a: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 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данными в форме </a:t>
            </a: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ППЭ-05-02 </a:t>
            </a: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и сообщить участнику номер его места в аудитории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52559" y="2867350"/>
            <a:ext cx="1589947" cy="1335490"/>
          </a:xfrm>
          <a:prstGeom prst="rect">
            <a:avLst/>
          </a:prstGeom>
          <a:solidFill>
            <a:srgbClr val="006AB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Раздать участникам ЕГЭ индивидуальные комплекты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55458" y="6001089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5" name="Управляющая кнопка: назад 14">
            <a:hlinkClick r:id="rId6" action="ppaction://hlinksldjump" highlightClick="1"/>
          </p:cNvPr>
          <p:cNvSpPr/>
          <p:nvPr/>
        </p:nvSpPr>
        <p:spPr>
          <a:xfrm>
            <a:off x="8217133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251" y="128430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Инструктаж участников в аудитории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1178" y="4176781"/>
            <a:ext cx="1100315" cy="10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9244" y="4293096"/>
            <a:ext cx="974745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2945" y="4176781"/>
            <a:ext cx="974746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319837" y="2883170"/>
            <a:ext cx="1593560" cy="699853"/>
          </a:xfrm>
          <a:prstGeom prst="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С 10:00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64104" y="2883170"/>
            <a:ext cx="1594464" cy="699853"/>
          </a:xfrm>
          <a:prstGeom prst="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С 9:50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25812" y="2883170"/>
            <a:ext cx="1643246" cy="699853"/>
          </a:xfrm>
          <a:prstGeom prst="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По усмотрению организатора </a:t>
            </a:r>
          </a:p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в аудитории</a:t>
            </a:r>
          </a:p>
        </p:txBody>
      </p:sp>
      <p:sp>
        <p:nvSpPr>
          <p:cNvPr id="109577" name="Прямоугольник 12"/>
          <p:cNvSpPr>
            <a:spLocks noChangeArrowheads="1"/>
          </p:cNvSpPr>
          <p:nvPr/>
        </p:nvSpPr>
        <p:spPr bwMode="auto">
          <a:xfrm>
            <a:off x="1319837" y="1615618"/>
            <a:ext cx="6449221" cy="761089"/>
          </a:xfrm>
          <a:prstGeom prst="rect">
            <a:avLst/>
          </a:prstGeom>
          <a:noFill/>
          <a:ln w="28575">
            <a:solidFill>
              <a:srgbClr val="006AB3"/>
            </a:solidFill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endParaRPr lang="ru-RU" sz="500" b="1" dirty="0">
              <a:solidFill>
                <a:srgbClr val="0070C0"/>
              </a:solidFill>
              <a:latin typeface="Calibri" charset="-52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Calibri" charset="-52"/>
              </a:rPr>
              <a:t>Первая часть инструктажа участников ЕГЭ организатором </a:t>
            </a:r>
            <a:r>
              <a:rPr lang="ru-RU" b="1" dirty="0" smtClean="0">
                <a:solidFill>
                  <a:srgbClr val="0070C0"/>
                </a:solidFill>
                <a:latin typeface="Calibri" charset="-52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alibri" charset="-52"/>
              </a:rPr>
            </a:br>
            <a:r>
              <a:rPr lang="ru-RU" b="1" dirty="0" smtClean="0">
                <a:solidFill>
                  <a:srgbClr val="0070C0"/>
                </a:solidFill>
                <a:latin typeface="Calibri" charset="-52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Calibri" charset="-52"/>
              </a:rPr>
              <a:t>аудитории проводится:</a:t>
            </a:r>
          </a:p>
          <a:p>
            <a:pPr algn="ctr"/>
            <a:endParaRPr lang="ru-RU" sz="500" b="1" dirty="0">
              <a:solidFill>
                <a:srgbClr val="0070C0"/>
              </a:solidFill>
              <a:latin typeface="Calibri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28490" y="5939492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2" name="Управляющая кнопка: назад 11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Инструктаж участников в аудитории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90" y="4688642"/>
            <a:ext cx="1099412" cy="10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2729" y="4811488"/>
            <a:ext cx="975649" cy="178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60" y="4811488"/>
            <a:ext cx="974745" cy="178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6920" y="1225673"/>
            <a:ext cx="2293678" cy="18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5719" y="1404359"/>
            <a:ext cx="6711201" cy="79943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Вскрытие сейф-пакета с ЭМ и запуск печати полного комплекта ЭМ производится: 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1980" y="2839430"/>
            <a:ext cx="1604401" cy="1422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Организаторами сразу после окончания первой части инструктажа</a:t>
            </a: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29935" y="2839430"/>
            <a:ext cx="1717323" cy="1422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Организаторами </a:t>
            </a:r>
            <a:br>
              <a:rPr lang="ru-RU" sz="12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не ранее</a:t>
            </a: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  <a:p>
            <a:pPr algn="ctr" defTabSz="983725">
              <a:defRPr/>
            </a:pPr>
            <a:r>
              <a:rPr lang="ru-RU" sz="12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с 10.00</a:t>
            </a: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39948" y="2839430"/>
            <a:ext cx="1821212" cy="1422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Членом ГЭК не ранее 10.00</a:t>
            </a: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61491" y="4953303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4" name="Управляющая кнопка: назад 13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540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Экзамен в аудитории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41219" y="4221088"/>
            <a:ext cx="1178853" cy="2243354"/>
          </a:xfrm>
        </p:spPr>
      </p:pic>
      <p:sp>
        <p:nvSpPr>
          <p:cNvPr id="4" name="Прямоугольник 3"/>
          <p:cNvSpPr/>
          <p:nvPr/>
        </p:nvSpPr>
        <p:spPr>
          <a:xfrm>
            <a:off x="457110" y="1444377"/>
            <a:ext cx="8229781" cy="6105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951" y="2378755"/>
            <a:ext cx="2187983" cy="1920873"/>
          </a:xfrm>
          <a:prstGeom prst="rect">
            <a:avLst/>
          </a:prstGeom>
          <a:solidFill>
            <a:srgbClr val="006AB3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Заменить участнику индивидуальный комплект и увеличить время проведения экзамена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8888" y="2422496"/>
            <a:ext cx="2572823" cy="1295472"/>
          </a:xfrm>
          <a:prstGeom prst="rect">
            <a:avLst/>
          </a:prstGeom>
          <a:solidFill>
            <a:srgbClr val="006AB3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претензию без внимания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05505" y="2423427"/>
            <a:ext cx="2081385" cy="2516492"/>
          </a:xfrm>
          <a:prstGeom prst="rect">
            <a:avLst/>
          </a:prstGeom>
          <a:solidFill>
            <a:srgbClr val="006AB3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Зафиксировать в свободной форме суть претензии в служебной записке и передать ее руководителю ППЭ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809" y="5107437"/>
            <a:ext cx="1172586" cy="223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3205" y="5477838"/>
            <a:ext cx="1208721" cy="110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6" name="Прямоугольник 2"/>
          <p:cNvSpPr>
            <a:spLocks noChangeArrowheads="1"/>
          </p:cNvSpPr>
          <p:nvPr/>
        </p:nvSpPr>
        <p:spPr bwMode="auto">
          <a:xfrm>
            <a:off x="457110" y="1429487"/>
            <a:ext cx="8229781" cy="55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alibri" charset="-52"/>
              </a:rPr>
              <a:t>В случае если участник ЕГЭ предъявил претензию по содержанию задания своего КИМ, организатору в аудитории необходимо: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95456" y="5930321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3" name="Управляющая кнопка: назад 12">
            <a:hlinkClick r:id="" action="ppaction://hlinkshowjump?jump=nextslide" highlightClick="1"/>
          </p:cNvPr>
          <p:cNvSpPr/>
          <p:nvPr/>
        </p:nvSpPr>
        <p:spPr>
          <a:xfrm rot="10800000">
            <a:off x="6004759" y="632938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381" y="107956"/>
            <a:ext cx="6983118" cy="885984"/>
          </a:xfrm>
        </p:spPr>
        <p:txBody>
          <a:bodyPr rtlCol="0">
            <a:normAutofit/>
          </a:bodyPr>
          <a:lstStyle/>
          <a:p>
            <a:pPr defTabSz="913589">
              <a:defRPr/>
            </a:pPr>
            <a:r>
              <a:rPr lang="ru-RU" sz="2800" smtClean="0">
                <a:latin typeface="+mn-lt"/>
                <a:cs typeface="Times New Roman" panose="02020603050405020304" pitchFamily="18" charset="0"/>
              </a:rPr>
              <a:t>Проведение экзамена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264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604" y="1260108"/>
            <a:ext cx="5060728" cy="4435504"/>
          </a:xfrm>
        </p:spPr>
      </p:pic>
      <p:sp>
        <p:nvSpPr>
          <p:cNvPr id="112644" name="Прямоугольник 4"/>
          <p:cNvSpPr>
            <a:spLocks noChangeArrowheads="1"/>
          </p:cNvSpPr>
          <p:nvPr/>
        </p:nvSpPr>
        <p:spPr bwMode="auto">
          <a:xfrm>
            <a:off x="5008332" y="1318739"/>
            <a:ext cx="3966737" cy="8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2688" tIns="26344" rIns="52688" bIns="26344">
            <a:spAutoFit/>
          </a:bodyPr>
          <a:lstStyle/>
          <a:p>
            <a:pPr algn="ctr"/>
            <a:r>
              <a:rPr lang="ru-RU" b="1" dirty="0">
                <a:solidFill>
                  <a:srgbClr val="006AB3"/>
                </a:solidFill>
                <a:cs typeface="Times New Roman" pitchFamily="18" charset="0"/>
              </a:rPr>
              <a:t>Действия организатора в аудитории </a:t>
            </a:r>
            <a:r>
              <a:rPr lang="ru-RU" b="1" dirty="0" smtClean="0">
                <a:solidFill>
                  <a:srgbClr val="006AB3"/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6AB3"/>
                </a:solidFill>
                <a:cs typeface="Times New Roman" pitchFamily="18" charset="0"/>
              </a:rPr>
            </a:br>
            <a:r>
              <a:rPr lang="ru-RU" b="1" dirty="0" smtClean="0">
                <a:solidFill>
                  <a:srgbClr val="006AB3"/>
                </a:solidFill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6AB3"/>
                </a:solidFill>
                <a:cs typeface="Times New Roman" pitchFamily="18" charset="0"/>
              </a:rPr>
              <a:t>случае выхода участника ЕГЭ </a:t>
            </a:r>
            <a:r>
              <a:rPr lang="ru-RU" b="1" dirty="0" smtClean="0">
                <a:solidFill>
                  <a:srgbClr val="006AB3"/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6AB3"/>
                </a:solidFill>
                <a:cs typeface="Times New Roman" pitchFamily="18" charset="0"/>
              </a:rPr>
            </a:br>
            <a:r>
              <a:rPr lang="ru-RU" b="1" dirty="0" smtClean="0">
                <a:solidFill>
                  <a:srgbClr val="006AB3"/>
                </a:solidFill>
                <a:cs typeface="Times New Roman" pitchFamily="18" charset="0"/>
              </a:rPr>
              <a:t>из </a:t>
            </a:r>
            <a:r>
              <a:rPr lang="ru-RU" b="1" dirty="0">
                <a:solidFill>
                  <a:srgbClr val="006AB3"/>
                </a:solidFill>
                <a:cs typeface="Times New Roman" pitchFamily="18" charset="0"/>
              </a:rPr>
              <a:t>аудитории во время экзамена: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06173" y="2439248"/>
            <a:ext cx="3665007" cy="1147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Принимает экзаменационные материалы и черновики от участника перед выходом из аудитории и выдает после возвращения в аудиторию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24240" y="3785906"/>
            <a:ext cx="3665007" cy="11605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Проверяет комплектность оставленных участником на рабочем столе экзаменационных материалов </a:t>
            </a:r>
            <a:r>
              <a:rPr lang="ru-RU" sz="16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6AB3"/>
                </a:solidFill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черновиков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5081" y="5185612"/>
            <a:ext cx="3665007" cy="11465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06AB3"/>
                </a:solidFill>
                <a:cs typeface="Times New Roman" panose="02020603050405020304" pitchFamily="18" charset="0"/>
              </a:rPr>
              <a:t>Приглашает члена ГЭК и сдает ему материалы на время отсутствия участника ЕГЭ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043" y="2995780"/>
            <a:ext cx="720896" cy="73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884" y="5817527"/>
            <a:ext cx="720896" cy="7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9024" y="4536015"/>
            <a:ext cx="750707" cy="68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назад 11">
            <a:hlinkClick r:id="" action="ppaction://hlinkshowjump?jump=nextslide" highlightClick="1"/>
          </p:cNvPr>
          <p:cNvSpPr/>
          <p:nvPr/>
        </p:nvSpPr>
        <p:spPr>
          <a:xfrm rot="10800000">
            <a:off x="3206092" y="6332179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Экзамен в аудиториях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068" y="3873388"/>
            <a:ext cx="1099412" cy="10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2124" y="3906891"/>
            <a:ext cx="975649" cy="178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768" y="3884556"/>
            <a:ext cx="974745" cy="178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5719" y="1404359"/>
            <a:ext cx="5445567" cy="9967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Сколько общественных наблюдателей может находиться в 1 аудитории ППЭ одновременно?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980" y="2839430"/>
            <a:ext cx="1396624" cy="7119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Два</a:t>
            </a: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7388" y="2817094"/>
            <a:ext cx="1717323" cy="834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Один </a:t>
            </a: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24472" y="2839430"/>
            <a:ext cx="1628792" cy="7454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  <a:cs typeface="Times New Roman" panose="02020603050405020304" pitchFamily="18" charset="0"/>
              </a:rPr>
              <a:t>Количество не ограничено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92574" y="5722291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5" name="Управляющая кнопка: назад 14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pic>
        <p:nvPicPr>
          <p:cNvPr id="113676" name="Picture 2" descr="C:\Простой.Ру\Ф-21-17 Актуализация материалов 12.04_21.04.17\18маш\Sbornik_form_gia11_excel_Страница_1.jpg"/>
          <p:cNvPicPr>
            <a:picLocks noChangeAspect="1" noChangeArrowheads="1"/>
          </p:cNvPicPr>
          <p:nvPr/>
        </p:nvPicPr>
        <p:blipFill>
          <a:blip r:embed="rId4" cstate="print"/>
          <a:srcRect l="3018" t="4585" r="4091" b="13162"/>
          <a:stretch>
            <a:fillRect/>
          </a:stretch>
        </p:blipFill>
        <p:spPr bwMode="auto">
          <a:xfrm>
            <a:off x="5899967" y="1404360"/>
            <a:ext cx="3012768" cy="388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Экзамен в аудиториях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292" y="4889664"/>
            <a:ext cx="1099412" cy="10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552" y="4885010"/>
            <a:ext cx="975649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92" y="5074864"/>
            <a:ext cx="974745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5719" y="1404359"/>
            <a:ext cx="5445567" cy="9967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12F4B"/>
                </a:solidFill>
              </a:rPr>
              <a:t>Решение об удалении с экзамена участника ГИА член ГЭК принимает в случае: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980" y="2839430"/>
            <a:ext cx="1483348" cy="159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Подачи апелляции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о </a:t>
            </a:r>
            <a:r>
              <a:rPr lang="ru-RU" sz="1400" b="1" dirty="0">
                <a:solidFill>
                  <a:srgbClr val="006AB3"/>
                </a:solidFill>
              </a:rPr>
              <a:t>нарушении установленного порядка </a:t>
            </a:r>
          </a:p>
          <a:p>
            <a:pPr algn="ctr" defTabSz="983725">
              <a:defRPr/>
            </a:pP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6972" y="2817094"/>
            <a:ext cx="1529421" cy="1661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Досрочного завершения экзамена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по </a:t>
            </a:r>
            <a:r>
              <a:rPr lang="ru-RU" sz="1400" b="1" dirty="0">
                <a:solidFill>
                  <a:srgbClr val="006AB3"/>
                </a:solidFill>
              </a:rPr>
              <a:t>объективным причинам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3718" y="2839430"/>
            <a:ext cx="1628792" cy="1616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Выявления нарушений установленного порядка проведения ГИА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81810" y="5776427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5" name="Управляющая кнопка: назад 14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pic>
        <p:nvPicPr>
          <p:cNvPr id="1147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2952" y="1404359"/>
            <a:ext cx="2455384" cy="432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Подготовка экзамена: </a:t>
            </a:r>
            <a:br>
              <a:rPr lang="ru-RU" sz="2400" dirty="0" smtClean="0"/>
            </a:br>
            <a:r>
              <a:rPr lang="ru-RU" sz="2400" dirty="0" smtClean="0"/>
              <a:t>особенности </a:t>
            </a:r>
            <a:r>
              <a:rPr lang="ru-RU" sz="2400" dirty="0"/>
              <a:t>организации </a:t>
            </a:r>
            <a:r>
              <a:rPr lang="ru-RU" sz="2400" dirty="0" smtClean="0"/>
              <a:t>ППЭ и аудиторий  </a:t>
            </a:r>
            <a:r>
              <a:rPr lang="ru-RU" sz="2400" dirty="0"/>
              <a:t>для </a:t>
            </a:r>
            <a:r>
              <a:rPr lang="ru-RU" sz="2400" dirty="0" smtClean="0"/>
              <a:t>участников ЕГЭ  </a:t>
            </a:r>
            <a:r>
              <a:rPr lang="ru-RU" sz="2400" dirty="0"/>
              <a:t>с ОВЗ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83769" y="1539105"/>
            <a:ext cx="6412502" cy="5217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0193" indent="-260193"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srgbClr val="0070C0"/>
                </a:solidFill>
              </a:rPr>
              <a:t>беспрепятственный доступ в ППЭ (наличие пандусов, поручней, расширенных дверей и других приспособлений)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039" y="1554979"/>
            <a:ext cx="1499807" cy="2594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502" y="2852192"/>
            <a:ext cx="1661571" cy="244959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483768" y="2060849"/>
            <a:ext cx="641250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0193" indent="-260193"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srgbClr val="0070C0"/>
                </a:solidFill>
              </a:rPr>
              <a:t>наличие помещения для организации питания и </a:t>
            </a:r>
            <a:r>
              <a:rPr lang="ru-RU" sz="1593" dirty="0" smtClean="0">
                <a:solidFill>
                  <a:srgbClr val="0070C0"/>
                </a:solidFill>
              </a:rPr>
              <a:t>перерывов, </a:t>
            </a:r>
            <a:r>
              <a:rPr lang="ru-RU" sz="1593" dirty="0">
                <a:solidFill>
                  <a:srgbClr val="0070C0"/>
                </a:solidFill>
              </a:rPr>
              <a:t>для медико-профилактических процедур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6202" y="4260757"/>
            <a:ext cx="1590174" cy="2083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3685" y="4076989"/>
            <a:ext cx="1210315" cy="149075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9" y="4221088"/>
            <a:ext cx="5976664" cy="7499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0193" indent="-260193"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srgbClr val="0070C0"/>
                </a:solidFill>
              </a:rPr>
              <a:t>количество рабочих мест в аудитории не должно превышать 12 человек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9" y="5013176"/>
            <a:ext cx="5976664" cy="795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0193" indent="-260193">
              <a:buFont typeface="Arial" panose="020B0604020202020204" pitchFamily="34" charset="0"/>
              <a:buChar char="•"/>
            </a:pPr>
            <a:r>
              <a:rPr lang="ru-RU" sz="1593">
                <a:solidFill>
                  <a:srgbClr val="0070C0"/>
                </a:solidFill>
              </a:rPr>
              <a:t>продолжительность экзамена для участника с ОВЗ, инвалидов и детей-инвалидов  увеличивается на 1,5 часа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5949280"/>
            <a:ext cx="8496945" cy="337465"/>
          </a:xfrm>
          <a:prstGeom prst="rect">
            <a:avLst/>
          </a:prstGeom>
          <a:solidFill>
            <a:srgbClr val="D9DADB"/>
          </a:solidFill>
        </p:spPr>
        <p:txBody>
          <a:bodyPr wrap="square">
            <a:spAutoFit/>
          </a:bodyPr>
          <a:lstStyle/>
          <a:p>
            <a:pPr algn="ctr"/>
            <a:r>
              <a:rPr lang="ru-RU" sz="1593" dirty="0">
                <a:solidFill>
                  <a:srgbClr val="006AB3"/>
                </a:solidFill>
              </a:rPr>
              <a:t>Аудитории оборудуются специальными техническими </a:t>
            </a:r>
            <a:r>
              <a:rPr lang="ru-RU" sz="1593" dirty="0" smtClean="0">
                <a:solidFill>
                  <a:srgbClr val="006AB3"/>
                </a:solidFill>
              </a:rPr>
              <a:t>средствами </a:t>
            </a:r>
            <a:r>
              <a:rPr lang="ru-RU" sz="1593" dirty="0">
                <a:solidFill>
                  <a:srgbClr val="006AB3"/>
                </a:solidFill>
              </a:rPr>
              <a:t>(при необходимости)</a:t>
            </a:r>
            <a:endParaRPr lang="ru-RU" sz="1593" i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3768" y="2708920"/>
            <a:ext cx="641250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0193" indent="-260193"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srgbClr val="0070C0"/>
                </a:solidFill>
              </a:rPr>
              <a:t>присутствие ассистентов, оказывающих необходимую техническую помощь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83768" y="3356992"/>
            <a:ext cx="6412502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0193" indent="-260193"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srgbClr val="0070C0"/>
                </a:solidFill>
              </a:rPr>
              <a:t>о</a:t>
            </a:r>
            <a:r>
              <a:rPr lang="ru-RU" sz="1593" dirty="0" smtClean="0">
                <a:solidFill>
                  <a:srgbClr val="0070C0"/>
                </a:solidFill>
              </a:rPr>
              <a:t>тключение в аудитории онлайн трансляции в сеть «Интернет»</a:t>
            </a:r>
            <a:endParaRPr lang="ru-RU" sz="1593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Экзамен в аудиториях ППЭ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9706" y="4878496"/>
            <a:ext cx="1099412" cy="101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805" y="5074864"/>
            <a:ext cx="975649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92" y="5074864"/>
            <a:ext cx="974745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5719" y="1404359"/>
            <a:ext cx="5445567" cy="9967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12F4B"/>
                </a:solidFill>
              </a:rPr>
              <a:t>Акт о досрочном завершении экзамена </a:t>
            </a:r>
            <a:r>
              <a:rPr lang="ru-RU" b="1" dirty="0" smtClean="0">
                <a:solidFill>
                  <a:srgbClr val="012F4B"/>
                </a:solidFill>
              </a:rPr>
              <a:t/>
            </a:r>
            <a:br>
              <a:rPr lang="ru-RU" b="1" dirty="0" smtClean="0">
                <a:solidFill>
                  <a:srgbClr val="012F4B"/>
                </a:solidFill>
              </a:rPr>
            </a:br>
            <a:r>
              <a:rPr lang="ru-RU" b="1" dirty="0" smtClean="0">
                <a:solidFill>
                  <a:srgbClr val="012F4B"/>
                </a:solidFill>
              </a:rPr>
              <a:t>по </a:t>
            </a:r>
            <a:r>
              <a:rPr lang="ru-RU" b="1" dirty="0">
                <a:solidFill>
                  <a:srgbClr val="012F4B"/>
                </a:solidFill>
              </a:rPr>
              <a:t>объективным причинам оформляется в случае: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980" y="2839430"/>
            <a:ext cx="1483348" cy="159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Подачи апелляции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о </a:t>
            </a:r>
            <a:r>
              <a:rPr lang="ru-RU" sz="1400" b="1" dirty="0">
                <a:solidFill>
                  <a:srgbClr val="006AB3"/>
                </a:solidFill>
              </a:rPr>
              <a:t>нарушении установленного порядка </a:t>
            </a:r>
          </a:p>
          <a:p>
            <a:pPr algn="ctr" defTabSz="983725">
              <a:defRPr/>
            </a:pP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6972" y="2817094"/>
            <a:ext cx="1529421" cy="1661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Досрочного завершения экзамена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по </a:t>
            </a:r>
            <a:r>
              <a:rPr lang="ru-RU" sz="1400" b="1" dirty="0">
                <a:solidFill>
                  <a:srgbClr val="006AB3"/>
                </a:solidFill>
              </a:rPr>
              <a:t>объективным причинам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43718" y="2839430"/>
            <a:ext cx="1628792" cy="1616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Выявления нарушений установленного порядка проведения ГИА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14462" y="5723664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4" name="Управляющая кнопка: назад 13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pic>
        <p:nvPicPr>
          <p:cNvPr id="115724" name="Picture 2" descr="C:\Простой.Ру\Ф-21-17 Актуализация материалов 12.04_21.04.17\ППЭ22\Sbornik_form_gia11_excel.jpg"/>
          <p:cNvPicPr>
            <a:picLocks noChangeAspect="1" noChangeArrowheads="1"/>
          </p:cNvPicPr>
          <p:nvPr/>
        </p:nvPicPr>
        <p:blipFill>
          <a:blip r:embed="rId4" cstate="print"/>
          <a:srcRect l="5951" t="5206" r="6416" b="11307"/>
          <a:stretch>
            <a:fillRect/>
          </a:stretch>
        </p:blipFill>
        <p:spPr bwMode="auto">
          <a:xfrm>
            <a:off x="5854798" y="1420180"/>
            <a:ext cx="2947725" cy="409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reg.jpg"/>
          <p:cNvPicPr>
            <a:picLocks noChangeAspect="1"/>
          </p:cNvPicPr>
          <p:nvPr/>
        </p:nvPicPr>
        <p:blipFill>
          <a:blip r:embed="rId2" cstate="print"/>
          <a:srcRect t="71875"/>
          <a:stretch>
            <a:fillRect/>
          </a:stretch>
        </p:blipFill>
        <p:spPr>
          <a:xfrm>
            <a:off x="214282" y="2214554"/>
            <a:ext cx="8429684" cy="26432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0497" y="122846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Заполнение регистрационных частей бланков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ответов</a:t>
            </a:r>
            <a:endParaRPr lang="ru-RU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786322"/>
            <a:ext cx="5844861" cy="11400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Кто ставит подпись при удалении участника или в случае, когда участник не закончил экзамен по объективной причине 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54916" y="4812544"/>
            <a:ext cx="2168109" cy="11167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Ответственный организатор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аудитории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7086" y="1434140"/>
            <a:ext cx="4639753" cy="8031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Подпись участника экзамена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05429" y="1402687"/>
            <a:ext cx="2059596" cy="485233"/>
          </a:xfrm>
          <a:prstGeom prst="rect">
            <a:avLst/>
          </a:prstGeom>
          <a:solidFill>
            <a:schemeClr val="bg1"/>
          </a:solidFill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Для проверки ответа используйте клавишу «пробел»</a:t>
            </a:r>
          </a:p>
        </p:txBody>
      </p:sp>
      <p:sp>
        <p:nvSpPr>
          <p:cNvPr id="10" name="Управляющая кнопка: назад 9">
            <a:hlinkClick r:id="" action="ppaction://hlinkshowjump?jump=nextslide" highlightClick="1"/>
          </p:cNvPr>
          <p:cNvSpPr/>
          <p:nvPr/>
        </p:nvSpPr>
        <p:spPr>
          <a:xfrm rot="10800000">
            <a:off x="7230644" y="6287508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357686" y="1857364"/>
            <a:ext cx="1746231" cy="594689"/>
          </a:xfrm>
          <a:prstGeom prst="straightConnector1">
            <a:avLst/>
          </a:prstGeom>
          <a:ln w="635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857620" y="4143380"/>
            <a:ext cx="1643074" cy="514208"/>
          </a:xfrm>
          <a:prstGeom prst="straightConnector1">
            <a:avLst/>
          </a:prstGeom>
          <a:ln w="635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071802" y="4286256"/>
            <a:ext cx="464337" cy="371332"/>
          </a:xfrm>
          <a:prstGeom prst="straightConnector1">
            <a:avLst/>
          </a:prstGeom>
          <a:ln w="635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7406803" y="4452256"/>
            <a:ext cx="464337" cy="371332"/>
          </a:xfrm>
          <a:prstGeom prst="straightConnector1">
            <a:avLst/>
          </a:prstGeom>
          <a:ln w="635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3019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500" dirty="0" smtClean="0">
                <a:latin typeface="+mn-lt"/>
                <a:cs typeface="Times New Roman" panose="02020603050405020304" pitchFamily="18" charset="0"/>
              </a:rPr>
              <a:t>Апелляция о нарушении установленного порядка проведения ГИА</a:t>
            </a:r>
            <a:endParaRPr lang="ru-RU" sz="25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197" y="4625358"/>
            <a:ext cx="1100315" cy="101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297" y="4750996"/>
            <a:ext cx="975649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580" y="4749135"/>
            <a:ext cx="974745" cy="1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45719" y="1404359"/>
            <a:ext cx="5445567" cy="11084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600" b="1" dirty="0">
                <a:solidFill>
                  <a:srgbClr val="012F4B"/>
                </a:solidFill>
              </a:rPr>
              <a:t>Кто может привлекаться к проведению проверки при расследовании фактов, изложенных в апелляции </a:t>
            </a:r>
            <a:r>
              <a:rPr lang="ru-RU" sz="1600" b="1" dirty="0" smtClean="0">
                <a:solidFill>
                  <a:srgbClr val="012F4B"/>
                </a:solidFill>
              </a:rPr>
              <a:t/>
            </a:r>
            <a:br>
              <a:rPr lang="ru-RU" sz="1600" b="1" dirty="0" smtClean="0">
                <a:solidFill>
                  <a:srgbClr val="012F4B"/>
                </a:solidFill>
              </a:rPr>
            </a:br>
            <a:r>
              <a:rPr lang="ru-RU" sz="1600" b="1" dirty="0" smtClean="0">
                <a:solidFill>
                  <a:srgbClr val="012F4B"/>
                </a:solidFill>
              </a:rPr>
              <a:t>о </a:t>
            </a:r>
            <a:r>
              <a:rPr lang="ru-RU" sz="1600" b="1" dirty="0">
                <a:solidFill>
                  <a:srgbClr val="012F4B"/>
                </a:solidFill>
              </a:rPr>
              <a:t>нарушении установленного порядка проведения ГИА?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980" y="2839430"/>
            <a:ext cx="1717732" cy="159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Организаторы,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не </a:t>
            </a:r>
            <a:r>
              <a:rPr lang="ru-RU" sz="1400" b="1" dirty="0">
                <a:solidFill>
                  <a:srgbClr val="006AB3"/>
                </a:solidFill>
              </a:rPr>
              <a:t>задействованные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в </a:t>
            </a:r>
            <a:r>
              <a:rPr lang="ru-RU" sz="1400" b="1" dirty="0">
                <a:solidFill>
                  <a:srgbClr val="006AB3"/>
                </a:solidFill>
              </a:rPr>
              <a:t>аудитории,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в </a:t>
            </a:r>
            <a:r>
              <a:rPr lang="ru-RU" sz="1400" b="1" dirty="0">
                <a:solidFill>
                  <a:srgbClr val="006AB3"/>
                </a:solidFill>
              </a:rPr>
              <a:t>которой сдавал экзамен апеллянт</a:t>
            </a:r>
            <a:endParaRPr lang="ru-RU" sz="1200" b="1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6972" y="2817094"/>
            <a:ext cx="1734487" cy="1661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Председатель ГЭК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19602" y="2828262"/>
            <a:ext cx="1780559" cy="1616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400" b="1" dirty="0">
                <a:solidFill>
                  <a:srgbClr val="006AB3"/>
                </a:solidFill>
              </a:rPr>
              <a:t>Организаторы, задействованные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в </a:t>
            </a:r>
            <a:r>
              <a:rPr lang="ru-RU" sz="1400" b="1" dirty="0">
                <a:solidFill>
                  <a:srgbClr val="006AB3"/>
                </a:solidFill>
              </a:rPr>
              <a:t>аудитории, </a:t>
            </a:r>
            <a:r>
              <a:rPr lang="ru-RU" sz="1400" b="1" dirty="0" smtClean="0">
                <a:solidFill>
                  <a:srgbClr val="006AB3"/>
                </a:solidFill>
              </a:rPr>
              <a:t/>
            </a:r>
            <a:br>
              <a:rPr lang="ru-RU" sz="1400" b="1" dirty="0" smtClean="0">
                <a:solidFill>
                  <a:srgbClr val="006AB3"/>
                </a:solidFill>
              </a:rPr>
            </a:br>
            <a:r>
              <a:rPr lang="ru-RU" sz="1400" b="1" dirty="0" smtClean="0">
                <a:solidFill>
                  <a:srgbClr val="006AB3"/>
                </a:solidFill>
              </a:rPr>
              <a:t>в </a:t>
            </a:r>
            <a:r>
              <a:rPr lang="ru-RU" sz="1400" b="1" dirty="0">
                <a:solidFill>
                  <a:srgbClr val="006AB3"/>
                </a:solidFill>
              </a:rPr>
              <a:t>которой сдавал экзамен апеллянт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1488" y="5904799"/>
            <a:ext cx="2059596" cy="485233"/>
          </a:xfrm>
          <a:prstGeom prst="rect">
            <a:avLst/>
          </a:prstGeom>
          <a:noFill/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Нажмите курсором на правильный ответ</a:t>
            </a:r>
          </a:p>
        </p:txBody>
      </p:sp>
      <p:sp>
        <p:nvSpPr>
          <p:cNvPr id="15" name="Управляющая кнопка: назад 14">
            <a:hlinkClick r:id="" action="ppaction://hlinkshowjump?jump=nextslide" highlightClick="1"/>
          </p:cNvPr>
          <p:cNvSpPr/>
          <p:nvPr/>
        </p:nvSpPr>
        <p:spPr>
          <a:xfrm rot="10800000">
            <a:off x="7221610" y="6353585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  <p:pic>
        <p:nvPicPr>
          <p:cNvPr id="118796" name="Picture 2" descr="C:\Простой.Ру\Ф-21-17 Актуализация материалов 12.04_21.04.17\ППЭ02\Sbornik_form_gia11_excel.jpg"/>
          <p:cNvPicPr>
            <a:picLocks noChangeAspect="1" noChangeArrowheads="1"/>
          </p:cNvPicPr>
          <p:nvPr/>
        </p:nvPicPr>
        <p:blipFill>
          <a:blip r:embed="rId4" cstate="print"/>
          <a:srcRect l="2718" t="1762" r="1868" b="3931"/>
          <a:stretch>
            <a:fillRect/>
          </a:stretch>
        </p:blipFill>
        <p:spPr bwMode="auto">
          <a:xfrm>
            <a:off x="6011986" y="1404360"/>
            <a:ext cx="2866421" cy="412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598" y="1360618"/>
            <a:ext cx="8378838" cy="396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656" y="8934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Укажите нарушение.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Действия 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организаторов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7503" y="1887369"/>
            <a:ext cx="6125812" cy="903667"/>
          </a:xfrm>
        </p:spPr>
      </p:pic>
      <p:pic>
        <p:nvPicPr>
          <p:cNvPr id="123909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225" y="3031145"/>
            <a:ext cx="555578" cy="5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9484" y="3642586"/>
            <a:ext cx="854596" cy="98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6117" y="3653753"/>
            <a:ext cx="856403" cy="98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1245" y="3644446"/>
            <a:ext cx="856403" cy="98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4819" y="3653753"/>
            <a:ext cx="857306" cy="98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4682" y="3031145"/>
            <a:ext cx="513119" cy="5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5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3210" y="3398754"/>
            <a:ext cx="609780" cy="21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6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1786" y="3431327"/>
            <a:ext cx="610684" cy="21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7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0454" y="3427604"/>
            <a:ext cx="680245" cy="113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8" name="Рисунок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1626" y="3594191"/>
            <a:ext cx="714572" cy="9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91557" y="1874340"/>
            <a:ext cx="6335395" cy="85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52712" y="1880855"/>
            <a:ext cx="6376951" cy="89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730713" y="5718463"/>
            <a:ext cx="2059596" cy="485233"/>
          </a:xfrm>
          <a:prstGeom prst="rect">
            <a:avLst/>
          </a:prstGeom>
          <a:solidFill>
            <a:schemeClr val="bg1"/>
          </a:solidFill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Для проверки ответа используйте клавишу «пробел»</a:t>
            </a:r>
          </a:p>
        </p:txBody>
      </p:sp>
      <p:sp>
        <p:nvSpPr>
          <p:cNvPr id="19" name="Управляющая кнопка: назад 18">
            <a:hlinkClick r:id="" action="ppaction://hlinkshowjump?jump=nextslide" highlightClick="1"/>
          </p:cNvPr>
          <p:cNvSpPr/>
          <p:nvPr/>
        </p:nvSpPr>
        <p:spPr>
          <a:xfrm rot="10800000">
            <a:off x="7075263" y="6232599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84" y="1400636"/>
            <a:ext cx="8704054" cy="411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3859" y="104233"/>
            <a:ext cx="6983118" cy="885984"/>
          </a:xfrm>
        </p:spPr>
        <p:txBody>
          <a:bodyPr rtlCol="0">
            <a:noAutofit/>
          </a:bodyPr>
          <a:lstStyle/>
          <a:p>
            <a:pPr defTabSz="913589">
              <a:defRPr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Укажите нарушение. Действия организаторов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85861" y="1894814"/>
            <a:ext cx="6613636" cy="97532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9822">
            <a:off x="1178006" y="1978574"/>
            <a:ext cx="6525105" cy="68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48323">
            <a:off x="954872" y="2050234"/>
            <a:ext cx="6664225" cy="51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3544" y="3184703"/>
            <a:ext cx="554675" cy="5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Рисунок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2310" y="3198663"/>
            <a:ext cx="513119" cy="5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Рисунок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9257" y="3639794"/>
            <a:ext cx="857307" cy="98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371" y="3639794"/>
            <a:ext cx="857306" cy="98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Рисунок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61160" y="3639794"/>
            <a:ext cx="857306" cy="98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Рисунок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82642" y="3624903"/>
            <a:ext cx="876277" cy="100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1" name="Рисунок 1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5988" y="3727276"/>
            <a:ext cx="544737" cy="23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2" name="Рисунок 19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76790" y="3143754"/>
            <a:ext cx="223134" cy="45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3" name="Рисунок 2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58919" y="3210761"/>
            <a:ext cx="355931" cy="40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4" name="Рисунок 2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4636225">
            <a:off x="1841161" y="3237209"/>
            <a:ext cx="364817" cy="39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5" name="Рисунок 22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77029" y="3455524"/>
            <a:ext cx="586293" cy="123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6" name="Рисунок 23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87360" y="3624903"/>
            <a:ext cx="739868" cy="100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5046989" y="5860037"/>
            <a:ext cx="2059596" cy="485233"/>
          </a:xfrm>
          <a:prstGeom prst="rect">
            <a:avLst/>
          </a:prstGeom>
          <a:solidFill>
            <a:schemeClr val="bg1"/>
          </a:solidFill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Для проверки ответа используйте клавишу «пробел»</a:t>
            </a:r>
          </a:p>
        </p:txBody>
      </p:sp>
      <p:sp>
        <p:nvSpPr>
          <p:cNvPr id="26" name="Управляющая кнопка: назад 25">
            <a:hlinkClick r:id="" action="ppaction://hlinkshowjump?jump=nextslide" highlightClick="1"/>
          </p:cNvPr>
          <p:cNvSpPr/>
          <p:nvPr/>
        </p:nvSpPr>
        <p:spPr>
          <a:xfrm rot="10800000">
            <a:off x="7320079" y="6304260"/>
            <a:ext cx="758838" cy="357372"/>
          </a:xfrm>
          <a:prstGeom prst="actionButtonBackPrevious">
            <a:avLst/>
          </a:prstGeom>
          <a:solidFill>
            <a:schemeClr val="bg1">
              <a:lumMod val="6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>
          <a:xfrm>
            <a:off x="1833859" y="100511"/>
            <a:ext cx="6983118" cy="88598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Arial" charset="0"/>
                <a:cs typeface="Times New Roman" pitchFamily="18" charset="0"/>
              </a:rPr>
              <a:t>Укажите нарушение. </a:t>
            </a:r>
            <a:br>
              <a:rPr lang="ru-RU" sz="2800" dirty="0" smtClean="0">
                <a:latin typeface="Arial" charset="0"/>
                <a:cs typeface="Times New Roman" pitchFamily="18" charset="0"/>
              </a:rPr>
            </a:br>
            <a:r>
              <a:rPr lang="ru-RU" sz="2800" dirty="0" smtClean="0">
                <a:latin typeface="Arial" charset="0"/>
                <a:cs typeface="Times New Roman" pitchFamily="18" charset="0"/>
              </a:rPr>
              <a:t>Действия организаторов</a:t>
            </a:r>
            <a:endParaRPr lang="ru-RU" sz="2800" dirty="0" smtClean="0">
              <a:latin typeface="Arial" charset="0"/>
              <a:cs typeface="Arial" charset="0"/>
            </a:endParaRPr>
          </a:p>
        </p:txBody>
      </p:sp>
      <p:pic>
        <p:nvPicPr>
          <p:cNvPr id="12595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7777" y="1393191"/>
            <a:ext cx="8512539" cy="4023223"/>
          </a:xfrm>
        </p:spPr>
      </p:pic>
      <p:pic>
        <p:nvPicPr>
          <p:cNvPr id="12595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631" y="3610013"/>
            <a:ext cx="860017" cy="9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804" y="3066510"/>
            <a:ext cx="554675" cy="54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2053" y="3610013"/>
            <a:ext cx="860017" cy="9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0475" y="3610013"/>
            <a:ext cx="860017" cy="9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898" y="3610013"/>
            <a:ext cx="860017" cy="99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0141" y="3066510"/>
            <a:ext cx="594423" cy="54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0705" y="3296382"/>
            <a:ext cx="647723" cy="13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3" name="Рисунок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3495" y="3610013"/>
            <a:ext cx="773292" cy="104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3238" y="1887369"/>
            <a:ext cx="6360690" cy="93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6128" y="1794303"/>
            <a:ext cx="7306528" cy="9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44218">
            <a:off x="792263" y="2106074"/>
            <a:ext cx="7111398" cy="51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7" name="Рисунок 1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88181" y="3788699"/>
            <a:ext cx="204164" cy="21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8" name="Рисунок 1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44624" y="3773808"/>
            <a:ext cx="266497" cy="20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9" name="Рисунок 1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15756" y="3788699"/>
            <a:ext cx="458916" cy="18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5069607" y="6104333"/>
            <a:ext cx="2059596" cy="485233"/>
          </a:xfrm>
          <a:prstGeom prst="rect">
            <a:avLst/>
          </a:prstGeom>
          <a:solidFill>
            <a:schemeClr val="bg1"/>
          </a:solidFill>
          <a:ln w="19050"/>
          <a:effectLst>
            <a:outerShdw blurRad="40000" dist="23000" dir="5400000" rotWithShape="0">
              <a:srgbClr val="000000">
                <a:alpha val="0"/>
              </a:srgbClr>
            </a:outerShdw>
          </a:effectLst>
          <a:scene3d>
            <a:camera prst="orthographicFront">
              <a:rot lat="1200000" lon="0" rev="60000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52688" tIns="26344" rIns="52688" bIns="26344" anchor="ctr"/>
          <a:lstStyle/>
          <a:p>
            <a:pPr algn="ctr" defTabSz="983725">
              <a:defRPr/>
            </a:pPr>
            <a:r>
              <a:rPr lang="ru-RU" sz="1200" b="1" dirty="0">
                <a:solidFill>
                  <a:srgbClr val="006AB3"/>
                </a:solidFill>
                <a:cs typeface="Times New Roman" panose="02020603050405020304" pitchFamily="18" charset="0"/>
              </a:rPr>
              <a:t>Для проверки ответа используйте клавишу «пробел»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653136"/>
            <a:ext cx="1309241" cy="2401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000" y="-99392"/>
            <a:ext cx="7380000" cy="1070992"/>
          </a:xfrm>
        </p:spPr>
        <p:txBody>
          <a:bodyPr>
            <a:noAutofit/>
          </a:bodyPr>
          <a:lstStyle/>
          <a:p>
            <a:r>
              <a:rPr lang="ru-RU" sz="2400" dirty="0"/>
              <a:t>Подготовка экзамена: особенности организации </a:t>
            </a:r>
            <a:r>
              <a:rPr lang="ru-RU" sz="2400" dirty="0" smtClean="0"/>
              <a:t>аудиторий </a:t>
            </a:r>
            <a:r>
              <a:rPr lang="ru-RU" sz="2400" dirty="0"/>
              <a:t>для участников ЕГЭ 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экзаменационные </a:t>
            </a:r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материалы оформляются рельефно-точечным шрифтом Брайля или в виде электронного документа, доступного с помощью компьютера</a:t>
            </a:r>
          </a:p>
          <a:p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письменная экзаменационная работа выполняется рельефно-точечным шрифтом Брайля или на компьютере</a:t>
            </a:r>
          </a:p>
          <a:p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каждый рабочий стол необходимое количество черновиков по системе Брайля</a:t>
            </a:r>
          </a:p>
          <a:p>
            <a:r>
              <a:rPr lang="ru-RU" sz="182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каждый рабочий стол необходимое количество правил по заполнению ответов на задания </a:t>
            </a:r>
            <a:r>
              <a:rPr lang="ru-RU" sz="182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ЕГЭ</a:t>
            </a:r>
            <a:endParaRPr lang="ru-RU" sz="182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130" y="1302171"/>
            <a:ext cx="8227671" cy="3519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Для слепых участников экзамена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509120"/>
            <a:ext cx="1716868" cy="2249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509120"/>
            <a:ext cx="2152779" cy="26804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745857"/>
            <a:ext cx="1433433" cy="211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2224</TotalTime>
  <Words>3754</Words>
  <Application>Microsoft Office PowerPoint</Application>
  <PresentationFormat>Экран (4:3)</PresentationFormat>
  <Paragraphs>669</Paragraphs>
  <Slides>85</Slides>
  <Notes>1</Notes>
  <HiddenSlides>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Шаблон</vt:lpstr>
      <vt:lpstr>Подготовка лиц,  задействованных при проведении государственной итоговой аттестации  по образовательным программам среднего общего образования в пункте проведения экзаменов (организатор в аудитории)</vt:lpstr>
      <vt:lpstr>Организация и проведение государственной итоговой аттестации в пунктах проведения экзаменов в форме единого государственного экзамена</vt:lpstr>
      <vt:lpstr>Подготовка экзамена: организация помещений и техническое оснащение ППЭ </vt:lpstr>
      <vt:lpstr>Видеонаблюдение в ППЭ:  трансляция и видеозапись</vt:lpstr>
      <vt:lpstr>Подготовка экзамена: аудитории ППЭ  (не более 25 участников в каждой)</vt:lpstr>
      <vt:lpstr>Подготовка экзамена: аудитории ППЭ</vt:lpstr>
      <vt:lpstr> Подготовка экзамена: аудитории ППЭ для проведения ЕГЭ по иностранному языку </vt:lpstr>
      <vt:lpstr>Подготовка экзамена:  особенности организации ППЭ и аудиторий 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аудиторий для участников ЕГЭ  с ОВЗ</vt:lpstr>
      <vt:lpstr>Подготовка экзамена: особенности организации ППЭ  и аудиторий для участников ЕГЭ  с ОВЗ  на дому/на базе медицинского учреждения</vt:lpstr>
      <vt:lpstr>Подготовка экзамена: особенности организации ППЭ ТОМ: дополнительные требования и исключения</vt:lpstr>
      <vt:lpstr>Подготовка экзамена: лица, привлекаемые к проведению ЕГЭ</vt:lpstr>
      <vt:lpstr>Подготовка экзамена: лица, имеющие право находиться  в ППЭ в день экзамена</vt:lpstr>
      <vt:lpstr>Подготовка экзамена: информационная безопасность</vt:lpstr>
      <vt:lpstr>Подготовка экзамена:  экзаменационные материалы</vt:lpstr>
      <vt:lpstr>Подготовка экзамена:  экзаменационные материалы</vt:lpstr>
      <vt:lpstr>Подготовка экзамена: доставка ЭМ в ППЭ</vt:lpstr>
      <vt:lpstr>Подготовка экзамена: упаковочный материал</vt:lpstr>
      <vt:lpstr>Подготовка экзамена: упаковочный материал</vt:lpstr>
      <vt:lpstr>Подготовка экзамена: упаковочный материал</vt:lpstr>
      <vt:lpstr>Подготовка экзамена:  действия руководителя ППЭ до начала экзамена</vt:lpstr>
      <vt:lpstr>Подготовка экзамена:  новые формы ППЭ</vt:lpstr>
      <vt:lpstr>Подготовка экзамена:  новые формы ППЭ</vt:lpstr>
      <vt:lpstr>Подготовка экзамена:  новые формы ППЭ</vt:lpstr>
      <vt:lpstr>Подготовка экзамена:  действия организаторов ППЭ  до начала входа участников ЕГЭ</vt:lpstr>
      <vt:lpstr>Подготовка экзамена: организация входа участников в ППЭ</vt:lpstr>
      <vt:lpstr>Подготовка экзамена: организация входа участников в ППЭ</vt:lpstr>
      <vt:lpstr>Подготовка экзамена: организация входа участников в ППЭ</vt:lpstr>
      <vt:lpstr>Подготовка экзамена: организация входа участников в ППЭ</vt:lpstr>
      <vt:lpstr>Подготовка экзамена: алгоритм действий в нестандартных ситуациях</vt:lpstr>
      <vt:lpstr>Подготовка экзамена: действия организаторов  во время входа участников в ППЭ</vt:lpstr>
      <vt:lpstr>Подготовка экзамена: распределение участников по аудиториям</vt:lpstr>
      <vt:lpstr>Подготовка экзамена: форма ППЭ-05-01 </vt:lpstr>
      <vt:lpstr>Подготовка экзамена:  форма ППЭ-05-02 </vt:lpstr>
      <vt:lpstr>Подготовка экзамена: форма ППЭ-12-02 </vt:lpstr>
      <vt:lpstr>Подготовка экзамена:  действия организаторов в аудитории   до начала экзамена</vt:lpstr>
      <vt:lpstr>Подготовка экзамена: выдача экзаменационных материалов руководителем ППЭ в Штабе ППЭ</vt:lpstr>
      <vt:lpstr>Подготовка экзамена:  функции организатора в аудитории</vt:lpstr>
      <vt:lpstr>Подготовка экзамена:  до начала экзамена организаторам необходимо проверить на станции печати </vt:lpstr>
      <vt:lpstr>Проведение экзамена:  инструктаж участников ЕГЭ и печать ЭМ</vt:lpstr>
      <vt:lpstr>Проведение экзамена:  проверка качества печати контрольного листа</vt:lpstr>
      <vt:lpstr>Проведение экзамена: содержание полного комплекта ЭМ участника</vt:lpstr>
      <vt:lpstr>Проведение экзамена:  инструктаж участников ЕГЭ и печать ЭМ</vt:lpstr>
      <vt:lpstr>Проведение экзамена: алгоритм действий в нестандартных ситуациях</vt:lpstr>
      <vt:lpstr>Проведение экзамена:  разрешенные средства</vt:lpstr>
      <vt:lpstr>Проведение экзамена: разрешенные дополнительные  средства обучения и воспитания</vt:lpstr>
      <vt:lpstr>Проведение экзамена: работа с формой ППЭ-12-04-МАШ «Ведомость учета времени отсутствия участников ГИА в аудитории»</vt:lpstr>
      <vt:lpstr>Проведение экзамена:  действия организатора в аудитории</vt:lpstr>
      <vt:lpstr>Проведение экзамена:  действия организатора в аудитории </vt:lpstr>
      <vt:lpstr>Проведение экзамена:  выдача дополнительных бланков ответов №2</vt:lpstr>
      <vt:lpstr>Проведение экзамена:  возможные ситуации в аудитории во время экзамена,  оформление в ППЭ данных фактов </vt:lpstr>
      <vt:lpstr>Завершение экзамена: действия организаторов в аудитории</vt:lpstr>
      <vt:lpstr>Завершение экзамена в аудитории:  сбор экзаменационных материалов у участников</vt:lpstr>
      <vt:lpstr>Завершение экзамена: упаковка ЭМ</vt:lpstr>
      <vt:lpstr>Завершение экзамена в аудитории: заполнение форм ППЭ</vt:lpstr>
      <vt:lpstr>Завершение экзамена: передача ЭМ руководителю ППЭ в Штабе ППЭ</vt:lpstr>
      <vt:lpstr>Завершение экзамена: действия руководителя ППЭ и члена ГЭК</vt:lpstr>
      <vt:lpstr>Теоретические и практические задания</vt:lpstr>
      <vt:lpstr>Подготовка помещений ППЭ</vt:lpstr>
      <vt:lpstr>Подготовка аудиторий ППЭ.  Что пропущено?</vt:lpstr>
      <vt:lpstr>Подготовительные мероприятия в день экзамена </vt:lpstr>
      <vt:lpstr>Лица, имеющие право находиться в ППЭ  в день экзамена</vt:lpstr>
      <vt:lpstr>Особенности организации ППЭ для участников с ОВЗ. Ответьте на вопрос. </vt:lpstr>
      <vt:lpstr>В какое время данные категории работников должны явиться в ППЭ</vt:lpstr>
      <vt:lpstr>Обязанности члена ГЭК</vt:lpstr>
      <vt:lpstr>Организация входа участников в ППЭ</vt:lpstr>
      <vt:lpstr>Организация входа участников в ППЭ</vt:lpstr>
      <vt:lpstr>Организация входа в ППЭ</vt:lpstr>
      <vt:lpstr>Организация передвижения по ППЭ</vt:lpstr>
      <vt:lpstr>Вход участников в аудиторию ППЭ</vt:lpstr>
      <vt:lpstr>Инструктаж участников в аудитории ППЭ</vt:lpstr>
      <vt:lpstr>Инструктаж участников в аудитории ППЭ</vt:lpstr>
      <vt:lpstr>Экзамен в аудитории ППЭ</vt:lpstr>
      <vt:lpstr>Проведение экзамена</vt:lpstr>
      <vt:lpstr>Экзамен в аудиториях ППЭ</vt:lpstr>
      <vt:lpstr>Экзамен в аудиториях ППЭ</vt:lpstr>
      <vt:lpstr>Экзамен в аудиториях ППЭ</vt:lpstr>
      <vt:lpstr>Заполнение регистрационных частей бланков ответов</vt:lpstr>
      <vt:lpstr>Апелляция о нарушении установленного порядка проведения ГИА</vt:lpstr>
      <vt:lpstr>Укажите нарушение.  Действия организаторов</vt:lpstr>
      <vt:lpstr>Укажите нарушение. Действия организаторов</vt:lpstr>
      <vt:lpstr>Укажите нарушение.  Действия организаторов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 ОРГАНИЗАТОРОВ В АУДИТОРИЯХ  ПУНКТА ПРОВЕДЕНИЯ ЭКЗАМЕНА  при проведении государственной итоговой аттестации по образовательным программам среднего общего образования</dc:title>
  <dc:creator>Кольчугин О.Д.</dc:creator>
  <cp:lastModifiedBy>Учитель</cp:lastModifiedBy>
  <cp:revision>368</cp:revision>
  <dcterms:created xsi:type="dcterms:W3CDTF">2018-02-22T11:18:08Z</dcterms:created>
  <dcterms:modified xsi:type="dcterms:W3CDTF">2018-04-25T05:47:09Z</dcterms:modified>
</cp:coreProperties>
</file>