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3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F4B"/>
    <a:srgbClr val="025B94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66" d="100"/>
          <a:sy n="66" d="100"/>
        </p:scale>
        <p:origin x="-394" y="-4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FC4AD-315F-472C-8163-287B8274A7D7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5C44-4C27-4921-9CBF-86CE17CBC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3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>
            <a:lvl1pPr>
              <a:defRPr b="1"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52664"/>
            <a:ext cx="4139952" cy="1116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6C3C-EC69-44CA-B608-C50BB003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2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6224" y="2354957"/>
            <a:ext cx="6548264" cy="1362075"/>
          </a:xfrm>
        </p:spPr>
        <p:txBody>
          <a:bodyPr anchor="t"/>
          <a:lstStyle>
            <a:lvl1pPr algn="l">
              <a:defRPr sz="4000" b="1" cap="all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6C3C-EC69-44CA-B608-C50BB003D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979712" y="0"/>
            <a:ext cx="7128792" cy="1052736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098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бщий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D9A6-5B85-4D61-AA1C-8EB817CEA4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6C3C-EC69-44CA-B608-C50BB003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9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новые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72200" y="62797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вновь привлекаемых специалистов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352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пытные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372200" y="62797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имеющих </a:t>
            </a:r>
            <a:b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опыт специалистов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5152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033-D6D1-46B3-B0EB-8C4F46374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5D9A6-5B85-4D61-AA1C-8EB817CEA4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B6C3C-EC69-44CA-B608-C50BB003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>
                <a:latin typeface="Arial" charset="0"/>
                <a:cs typeface="Arial" charset="0"/>
              </a:rPr>
              <a:t>Подготовка лиц, </a:t>
            </a:r>
            <a:br>
              <a:rPr lang="ru-RU" sz="2000">
                <a:latin typeface="Arial" charset="0"/>
                <a:cs typeface="Arial" charset="0"/>
              </a:rPr>
            </a:br>
            <a:r>
              <a:rPr lang="ru-RU" sz="2000">
                <a:latin typeface="Arial" charset="0"/>
                <a:cs typeface="Arial" charset="0"/>
              </a:rPr>
              <a:t>задействованных при проведении </a:t>
            </a:r>
            <a:br>
              <a:rPr lang="ru-RU" sz="2000">
                <a:latin typeface="Arial" charset="0"/>
                <a:cs typeface="Arial" charset="0"/>
              </a:rPr>
            </a:br>
            <a:r>
              <a:rPr lang="ru-RU" sz="2000">
                <a:latin typeface="Arial" charset="0"/>
                <a:cs typeface="Arial" charset="0"/>
              </a:rPr>
              <a:t>государственной итоговой аттестации </a:t>
            </a:r>
            <a:br>
              <a:rPr lang="ru-RU" sz="2000">
                <a:latin typeface="Arial" charset="0"/>
                <a:cs typeface="Arial" charset="0"/>
              </a:rPr>
            </a:br>
            <a:r>
              <a:rPr lang="ru-RU" sz="2000">
                <a:latin typeface="Arial" charset="0"/>
                <a:cs typeface="Arial" charset="0"/>
              </a:rPr>
              <a:t>по образовательным программам среднего общего образования в пункте проведения экзаменов </a:t>
            </a:r>
            <a:br>
              <a:rPr lang="ru-RU" sz="2000">
                <a:latin typeface="Arial" charset="0"/>
                <a:cs typeface="Arial" charset="0"/>
              </a:rPr>
            </a:br>
            <a:r>
              <a:rPr lang="ru-RU" sz="2000">
                <a:latin typeface="Arial" charset="0"/>
                <a:cs typeface="Arial" charset="0"/>
              </a:rPr>
              <a:t>(организатор вне аудитории)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86315" y="4002674"/>
            <a:ext cx="4293122" cy="1355152"/>
          </a:xfrm>
        </p:spPr>
        <p:txBody>
          <a:bodyPr>
            <a:normAutofit/>
          </a:bodyPr>
          <a:lstStyle/>
          <a:p>
            <a:r>
              <a:rPr lang="ru-RU" sz="1800" b="1" dirty="0"/>
              <a:t>Соблюдение работниками профессиональной и служебной этики, морально-этических норм при проведении </a:t>
            </a:r>
            <a:r>
              <a:rPr lang="ru-RU" sz="1800" b="1" dirty="0" smtClean="0"/>
              <a:t>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7659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818" y="1585049"/>
            <a:ext cx="8646082" cy="2680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При выполнении обязанностей со стороны работника ППЭ не допускается: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А. Учитывать особенности психофизического развития обучающихся и состояние их здоровья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Б. Угрожать, использовать оскорбительные выражения или реплики, действия, препятствующие нормальному общению или провоцирующих противоправное поведение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В. Принимать меры по недопущению коррупционного опасного поведения других работников ППЭ</a:t>
            </a:r>
          </a:p>
          <a:p>
            <a:pPr marL="260193" indent="-260193" algn="just" defTabSz="971928">
              <a:spcAft>
                <a:spcPts val="1707"/>
              </a:spcAft>
              <a:buFont typeface="Wingdings" panose="05000000000000000000" pitchFamily="2" charset="2"/>
              <a:buChar char="q"/>
            </a:pPr>
            <a:r>
              <a:rPr lang="ru-RU" sz="1593" b="1" dirty="0">
                <a:solidFill>
                  <a:srgbClr val="C00000"/>
                </a:solidFill>
                <a:latin typeface="+mj-lt"/>
              </a:rPr>
              <a:t>Правильный ответ: Б</a:t>
            </a:r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Практическое занятие.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Вопрос-ответ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286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308" y="4617324"/>
            <a:ext cx="8424936" cy="1409033"/>
          </a:xfrm>
          <a:prstGeom prst="rect">
            <a:avLst/>
          </a:prstGeom>
        </p:spPr>
        <p:txBody>
          <a:bodyPr wrap="square" lIns="90291" tIns="45145" rIns="90291" bIns="45145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504" dirty="0"/>
              <a:t>Соблюдение служебного этикета при проведении ГИА помогает эффективной работе, личному успеху и авторитету, успеху всей организации проведения экзамена</a:t>
            </a:r>
          </a:p>
        </p:txBody>
      </p:sp>
      <p:pic>
        <p:nvPicPr>
          <p:cNvPr id="2052" name="Picture 4" descr="http://urpnew.volganet.ru/upload/iblock/55c/3713764ec001e0e6e54e3cec09d82a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7073" y="1585049"/>
            <a:ext cx="3714826" cy="270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88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9625" y="1857384"/>
            <a:ext cx="6791082" cy="21533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73" dirty="0"/>
              <a:t>Соблюдение работниками профессиональной </a:t>
            </a:r>
            <a:r>
              <a:rPr lang="ru-RU" sz="3073" dirty="0" smtClean="0"/>
              <a:t/>
            </a:r>
            <a:br>
              <a:rPr lang="ru-RU" sz="3073" dirty="0" smtClean="0"/>
            </a:br>
            <a:r>
              <a:rPr lang="ru-RU" sz="3073" dirty="0" smtClean="0"/>
              <a:t>и </a:t>
            </a:r>
            <a:r>
              <a:rPr lang="ru-RU" sz="3073" dirty="0"/>
              <a:t>служебной этики, </a:t>
            </a:r>
            <a:br>
              <a:rPr lang="ru-RU" sz="3073" dirty="0"/>
            </a:br>
            <a:r>
              <a:rPr lang="ru-RU" sz="3073" dirty="0"/>
              <a:t>морально-этических норм </a:t>
            </a:r>
            <a:br>
              <a:rPr lang="ru-RU" sz="3073" dirty="0"/>
            </a:br>
            <a:r>
              <a:rPr lang="ru-RU" sz="3073" dirty="0"/>
              <a:t>при проведении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3566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56792"/>
            <a:ext cx="8485935" cy="48011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отношений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5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424" y="1339189"/>
            <a:ext cx="8523152" cy="16337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52" b="1" dirty="0"/>
              <a:t>Основные </a:t>
            </a:r>
            <a:r>
              <a:rPr lang="ru-RU" sz="1252" b="1" dirty="0" smtClean="0"/>
              <a:t>обязанности: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252" b="1" dirty="0" smtClean="0"/>
              <a:t>пройти инструктаж у руководителя ППЭ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252" b="1" dirty="0" smtClean="0"/>
              <a:t>получить </a:t>
            </a:r>
            <a:r>
              <a:rPr lang="ru-RU" sz="1252" b="1" dirty="0"/>
              <a:t>у руководителя ППЭ информацию о назначении организаторов и распределении на места дежурства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252" b="1" dirty="0"/>
              <a:t>получить у руководителя ППЭ необходимую документацию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252" b="1" dirty="0"/>
              <a:t>обеспечить допуск участников в ППЭ в соответствии с требованиями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252" b="1" smtClean="0"/>
              <a:t>помогать </a:t>
            </a:r>
            <a:r>
              <a:rPr lang="ru-RU" sz="1252" b="1" dirty="0"/>
              <a:t>участникам ЕГЭ ориентироваться в помещениях ППЭ, указывать местонахождение нужной аудитории 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252" b="1" dirty="0"/>
              <a:t>осуществлять контроль за перемещением по ППЭ лиц, имеющих право присутствовать в ППЭ в день проведения экзамена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798" y="4658301"/>
            <a:ext cx="8355002" cy="20533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93" b="1" dirty="0">
                <a:solidFill>
                  <a:srgbClr val="C00000"/>
                </a:solidFill>
              </a:rPr>
              <a:t>Запрещается</a:t>
            </a:r>
            <a:r>
              <a:rPr lang="ru-RU" sz="1593" b="1" dirty="0"/>
              <a:t> </a:t>
            </a:r>
          </a:p>
          <a:p>
            <a:r>
              <a:rPr lang="ru-RU" sz="1593" b="1" dirty="0"/>
              <a:t>самостоятельно решать конфликтные ситуации и принимать решения </a:t>
            </a:r>
          </a:p>
          <a:p>
            <a:r>
              <a:rPr lang="ru-RU" sz="1593" b="1" dirty="0"/>
              <a:t>покидать свое рабочее место без уважительных причин</a:t>
            </a:r>
          </a:p>
          <a:p>
            <a:r>
              <a:rPr lang="ru-RU" sz="1593" b="1" dirty="0"/>
              <a:t>при допуске участников в ППЭ прикасаться к участникам экзамена и его вещам. </a:t>
            </a:r>
          </a:p>
          <a:p>
            <a:r>
              <a:rPr lang="ru-RU" sz="1593" b="1" dirty="0">
                <a:solidFill>
                  <a:srgbClr val="C00000"/>
                </a:solidFill>
              </a:rPr>
              <a:t>Необходимо просить участников  добровольно </a:t>
            </a:r>
            <a:r>
              <a:rPr lang="ru-RU" sz="1593" b="1" dirty="0"/>
              <a:t>показать предмет, вызывающий сигнал переносного металлоискателя, и сдать все запрещенные средства в места хранения личных вещей участников ЕГЭ или сопровождающему.</a:t>
            </a:r>
          </a:p>
          <a:p>
            <a:endParaRPr lang="ru-RU" sz="1593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03631" y="273795"/>
            <a:ext cx="6983169" cy="86051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724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1798" y="3580016"/>
            <a:ext cx="8480404" cy="9330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66" b="1" dirty="0"/>
              <a:t>Права: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366" b="1" dirty="0"/>
              <a:t>Обратиться к руководителю ППЭ и члену ГЭК в случае выявления нарушений порядка проведения ГИА участниками или работниками ППЭ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endParaRPr lang="ru-RU" sz="1366" b="1" dirty="0"/>
          </a:p>
        </p:txBody>
      </p:sp>
      <p:pic>
        <p:nvPicPr>
          <p:cNvPr id="1026" name="Picture 2" descr="http://www.kadastra.net/_/rsrc/1397132774380/zasita-zemelnyj-prav/prava-i-obazannosti/injury_claim.jpg?height=200&amp;width=19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00" y="1844824"/>
            <a:ext cx="7128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b156nach.ucoz.ru/novaya_5/CAVYL0Y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76" y="4721209"/>
            <a:ext cx="845563" cy="108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Организатор вне аудитории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4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03631" y="100501"/>
            <a:ext cx="7440369" cy="802560"/>
          </a:xfrm>
          <a:prstGeom prst="rect">
            <a:avLst/>
          </a:prstGeom>
        </p:spPr>
        <p:txBody>
          <a:bodyPr wrap="square" lIns="101124" tIns="50562" rIns="101124" bIns="50562">
            <a:spAutoFit/>
          </a:bodyPr>
          <a:lstStyle/>
          <a:p>
            <a:pPr algn="ctr"/>
            <a:r>
              <a:rPr lang="ru-RU" sz="2276" b="1" dirty="0">
                <a:solidFill>
                  <a:srgbClr val="FF0000"/>
                </a:solidFill>
                <a:cs typeface="Times New Roman" panose="02020603050405020304" pitchFamily="18" charset="0"/>
              </a:rPr>
              <a:t>Нормативные правовые документы, регламентирующие порядок поведения работника ППЭ </a:t>
            </a:r>
            <a:endParaRPr lang="ru-RU" sz="2276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78" y="1528071"/>
            <a:ext cx="8269849" cy="22442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0193" indent="-260193" algn="just" defTabSz="971928">
              <a:spcAft>
                <a:spcPts val="1707"/>
              </a:spcAft>
              <a:buFont typeface="Wingdings" panose="05000000000000000000" pitchFamily="2" charset="2"/>
              <a:buChar char="q"/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Федеральный закон «Об образовании в Российской Федерации» от 29.12. 2012 № 273-ФЗ</a:t>
            </a:r>
          </a:p>
          <a:p>
            <a:pPr marL="260193" indent="-260193" algn="just" defTabSz="971928">
              <a:spcAft>
                <a:spcPts val="1707"/>
              </a:spcAft>
              <a:buFont typeface="Wingdings" panose="05000000000000000000" pitchFamily="2" charset="2"/>
              <a:buChar char="q"/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Приказ Министерства образования и науки Российской Федерации «Об утверждении порядка проведения государственной итоговой аттестации по образовательным программам среднего общего образования» от 26.12.2013 № 1400</a:t>
            </a:r>
          </a:p>
          <a:p>
            <a:pPr marL="260193" indent="-260193" algn="just" defTabSz="971928">
              <a:spcAft>
                <a:spcPts val="1707"/>
              </a:spcAft>
              <a:buFont typeface="Wingdings" panose="05000000000000000000" pitchFamily="2" charset="2"/>
              <a:buChar char="q"/>
              <a:tabLst>
                <a:tab pos="505658" algn="l"/>
              </a:tabLs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Федеральный закон от 30 декабря 2001 г. № 195 «Кодекс Российской Федерации об административных правонарушениях».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5944609"/>
            <a:ext cx="3523996" cy="6527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21" b="1" dirty="0"/>
              <a:t>ДИСЦИПЛИНА</a:t>
            </a:r>
          </a:p>
          <a:p>
            <a:pPr algn="ctr"/>
            <a:endParaRPr lang="ru-RU" sz="1821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9050" y="4288022"/>
            <a:ext cx="3646926" cy="9329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r"/>
            <a:r>
              <a:rPr lang="ru-RU" sz="1821" dirty="0"/>
              <a:t>ДОБРОСОВЕСТНОЕ </a:t>
            </a:r>
            <a:r>
              <a:rPr lang="ru-RU" sz="1821" dirty="0" smtClean="0"/>
              <a:t/>
            </a:r>
            <a:br>
              <a:rPr lang="ru-RU" sz="1821" dirty="0" smtClean="0"/>
            </a:br>
            <a:r>
              <a:rPr lang="ru-RU" sz="1821" dirty="0" smtClean="0"/>
              <a:t>ВЫПОЛНЕНИЕ </a:t>
            </a:r>
            <a:br>
              <a:rPr lang="ru-RU" sz="1821" dirty="0" smtClean="0"/>
            </a:br>
            <a:r>
              <a:rPr lang="ru-RU" sz="1821" dirty="0" smtClean="0"/>
              <a:t>ОБЯЗАННОСТЕЙ</a:t>
            </a:r>
            <a:endParaRPr lang="ru-RU" sz="1821" dirty="0"/>
          </a:p>
        </p:txBody>
      </p:sp>
      <p:sp>
        <p:nvSpPr>
          <p:cNvPr id="8" name="TextBox 7"/>
          <p:cNvSpPr txBox="1"/>
          <p:nvPr/>
        </p:nvSpPr>
        <p:spPr>
          <a:xfrm>
            <a:off x="5309581" y="4296252"/>
            <a:ext cx="3362749" cy="9329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r"/>
            <a:r>
              <a:rPr lang="ru-RU" sz="1821" dirty="0"/>
              <a:t>СОБЛЮДЕНИЕ ПРАВ И ОБЯЗАННОСТЕЙ </a:t>
            </a:r>
            <a:r>
              <a:rPr lang="ru-RU" sz="1821" dirty="0" smtClean="0"/>
              <a:t/>
            </a:r>
            <a:br>
              <a:rPr lang="ru-RU" sz="1821" dirty="0" smtClean="0"/>
            </a:br>
            <a:r>
              <a:rPr lang="ru-RU" sz="1821" dirty="0" smtClean="0"/>
              <a:t>УЧАСТНИКОВ </a:t>
            </a:r>
            <a:r>
              <a:rPr lang="ru-RU" sz="1821" dirty="0"/>
              <a:t>ЭКЗАМЕНА</a:t>
            </a:r>
          </a:p>
        </p:txBody>
      </p:sp>
      <p:pic>
        <p:nvPicPr>
          <p:cNvPr id="2050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1403851" cy="13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89" y="3810426"/>
            <a:ext cx="1403851" cy="13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56" y="5301208"/>
            <a:ext cx="1403851" cy="13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Профессиональная и служебная этика 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http://hotmax.com.ua/assets/images/stories/oplata/vstrecha_dvuh_biznesme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58" y="3284984"/>
            <a:ext cx="1727443" cy="12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78" y="1544072"/>
            <a:ext cx="7129944" cy="240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71928"/>
            <a:r>
              <a:rPr lang="ru-RU" sz="1366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Работники ППЭ призваны:</a:t>
            </a:r>
            <a:endParaRPr lang="ru-RU" sz="1366" b="1" dirty="0">
              <a:solidFill>
                <a:srgbClr val="006AB3"/>
              </a:solidFill>
              <a:latin typeface="+mj-lt"/>
            </a:endParaRPr>
          </a:p>
          <a:p>
            <a:pPr marL="260193" indent="-260193" algn="just" defTabSz="971928">
              <a:buFont typeface="Wingdings" panose="05000000000000000000" pitchFamily="2" charset="2"/>
              <a:buChar char="q"/>
            </a:pPr>
            <a:r>
              <a:rPr lang="ru-RU" sz="1366" b="1" dirty="0">
                <a:solidFill>
                  <a:srgbClr val="006AB3"/>
                </a:solidFill>
                <a:latin typeface="+mj-lt"/>
              </a:rPr>
              <a:t>уважать честь и достоинство обучающихся и других участников образовательных отношений;</a:t>
            </a:r>
          </a:p>
          <a:p>
            <a:pPr marL="260193" indent="-260193" algn="just" defTabSz="971928">
              <a:buFont typeface="Wingdings" panose="05000000000000000000" pitchFamily="2" charset="2"/>
              <a:buChar char="q"/>
            </a:pPr>
            <a:r>
              <a:rPr lang="ru-RU" sz="1366" b="1" dirty="0">
                <a:solidFill>
                  <a:srgbClr val="006AB3"/>
                </a:solidFill>
                <a:latin typeface="+mj-lt"/>
              </a:rPr>
              <a:t>соблюдать трудовую дисциплину</a:t>
            </a:r>
          </a:p>
          <a:p>
            <a:pPr marL="260193" indent="-260193" algn="just" defTabSz="971928">
              <a:buFont typeface="Wingdings" panose="05000000000000000000" pitchFamily="2" charset="2"/>
              <a:buChar char="q"/>
            </a:pPr>
            <a:r>
              <a:rPr lang="ru-RU" sz="1366" b="1" dirty="0">
                <a:solidFill>
                  <a:srgbClr val="006AB3"/>
                </a:solidFill>
                <a:latin typeface="+mj-lt"/>
              </a:rPr>
              <a:t>работнику ППЭ рекомендуется соблюдать культуру речи, не допускать использования в присутствии всех участников экзамена грубости, оскорбительных выражений или реплик;</a:t>
            </a:r>
          </a:p>
          <a:p>
            <a:pPr marL="260193" indent="-260193" algn="just" defTabSz="971928">
              <a:buFont typeface="Wingdings" panose="05000000000000000000" pitchFamily="2" charset="2"/>
              <a:buChar char="q"/>
            </a:pPr>
            <a:r>
              <a:rPr lang="ru-RU" sz="1366" b="1" dirty="0">
                <a:solidFill>
                  <a:srgbClr val="006AB3"/>
                </a:solidFill>
                <a:latin typeface="+mj-lt"/>
              </a:rPr>
              <a:t>проявлять корректность и внимательность к участникам экзамена;</a:t>
            </a:r>
          </a:p>
          <a:p>
            <a:pPr marL="260193" indent="-260193" algn="just" defTabSz="971928">
              <a:buFont typeface="Wingdings" panose="05000000000000000000" pitchFamily="2" charset="2"/>
              <a:buChar char="q"/>
            </a:pPr>
            <a:r>
              <a:rPr lang="ru-RU" sz="1366" b="1" dirty="0">
                <a:solidFill>
                  <a:srgbClr val="006AB3"/>
                </a:solidFill>
                <a:latin typeface="+mj-lt"/>
              </a:rPr>
              <a:t>внешний вид работников ППЭ должен способствовать уважительному отношению </a:t>
            </a:r>
            <a:r>
              <a:rPr lang="ru-RU" sz="1366" b="1" dirty="0" smtClean="0">
                <a:solidFill>
                  <a:srgbClr val="006AB3"/>
                </a:solidFill>
                <a:latin typeface="+mj-lt"/>
              </a:rPr>
              <a:t>к другим </a:t>
            </a:r>
            <a:r>
              <a:rPr lang="ru-RU" sz="1366" b="1" dirty="0">
                <a:solidFill>
                  <a:srgbClr val="006AB3"/>
                </a:solidFill>
                <a:latin typeface="+mj-lt"/>
              </a:rPr>
              <a:t>работникам ППЭ, соответствовать общепринятому деловому стилю, который отличают официальность, сдержанность, </a:t>
            </a:r>
            <a:r>
              <a:rPr lang="ru-RU" sz="1366" b="1" dirty="0" smtClean="0">
                <a:solidFill>
                  <a:srgbClr val="006AB3"/>
                </a:solidFill>
                <a:latin typeface="+mj-lt"/>
              </a:rPr>
              <a:t>аккуратность</a:t>
            </a:r>
            <a:endParaRPr lang="ru-RU" sz="1366" b="1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92378" y="4453417"/>
            <a:ext cx="7129945" cy="19840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just" defTabSz="1707833" eaLnBrk="1" fontAlgn="auto" hangingPunct="1">
              <a:spcBef>
                <a:spcPts val="0"/>
              </a:spcBef>
              <a:spcAft>
                <a:spcPts val="0"/>
              </a:spcAft>
              <a:defRPr sz="2400" b="1"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1366" dirty="0"/>
              <a:t>При выполнении обязанностей со стороны работника ППЭ не допускаются:</a:t>
            </a:r>
          </a:p>
          <a:p>
            <a:pPr marL="260193" indent="-260193">
              <a:buFont typeface="Wingdings" panose="05000000000000000000" pitchFamily="2" charset="2"/>
              <a:buChar char="q"/>
            </a:pPr>
            <a:r>
              <a:rPr lang="ru-RU" sz="1366" dirty="0">
                <a:solidFill>
                  <a:srgbClr val="006AB3"/>
                </a:solidFill>
                <a:latin typeface="+mj-lt"/>
                <a:cs typeface="+mn-cs"/>
              </a:rPr>
              <a:t>любого вида высказывания и действия дискриминационного характера по признакам пола, возраста, расы, национальности, языка, гражданства, социального, имущественного или семейного положения, политических или религиозных предпочтений;</a:t>
            </a:r>
          </a:p>
          <a:p>
            <a:pPr marL="260193" indent="-260193">
              <a:buFont typeface="Wingdings" panose="05000000000000000000" pitchFamily="2" charset="2"/>
              <a:buChar char="q"/>
            </a:pPr>
            <a:r>
              <a:rPr lang="en-US" sz="1366" dirty="0" err="1">
                <a:solidFill>
                  <a:srgbClr val="006AB3"/>
                </a:solidFill>
                <a:latin typeface="+mj-lt"/>
                <a:cs typeface="+mn-cs"/>
              </a:rPr>
              <a:t>Г</a:t>
            </a:r>
            <a:r>
              <a:rPr lang="ru-RU" sz="1366" dirty="0" err="1">
                <a:solidFill>
                  <a:srgbClr val="006AB3"/>
                </a:solidFill>
                <a:latin typeface="+mj-lt"/>
                <a:cs typeface="+mn-cs"/>
              </a:rPr>
              <a:t>рубость</a:t>
            </a:r>
            <a:r>
              <a:rPr lang="ru-RU" sz="1366" dirty="0">
                <a:solidFill>
                  <a:srgbClr val="006AB3"/>
                </a:solidFill>
                <a:latin typeface="+mj-lt"/>
                <a:cs typeface="+mn-cs"/>
              </a:rPr>
              <a:t>, пренебрежительный тон, заносчивость, предвзятые замечания, предъявление неправомерных, незаслуженных обвинений, угроз, оскорбительных выражений или реплик; действия, препятствующие нормальному общению или провоцирующие противоправное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320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attractgetwomen.com/wp-content/uploads/2015/07/judged-by-wom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27" y="4536961"/>
            <a:ext cx="1124871" cy="8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354" y="1667002"/>
            <a:ext cx="3483019" cy="5127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66" b="1" dirty="0"/>
              <a:t>Работники ППЭ  при проведении экзамена занимаются личными делами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0047" y="1631974"/>
            <a:ext cx="4492852" cy="7927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38" b="1" dirty="0"/>
              <a:t>Организаторы читают, рисуют на бумаге, </a:t>
            </a:r>
          </a:p>
          <a:p>
            <a:r>
              <a:rPr lang="ru-RU" sz="1138" b="1" dirty="0"/>
              <a:t>разговаривают между собой, занимаются цветами, </a:t>
            </a:r>
          </a:p>
          <a:p>
            <a:r>
              <a:rPr lang="en-US" sz="1138" b="1" dirty="0" err="1"/>
              <a:t>с</a:t>
            </a:r>
            <a:r>
              <a:rPr lang="ru-RU" sz="1138" b="1" dirty="0"/>
              <a:t>пят, сидя в конце аудитории; весь экзамен просидели</a:t>
            </a:r>
          </a:p>
          <a:p>
            <a:r>
              <a:rPr lang="ru-RU" sz="1138" b="1" dirty="0"/>
              <a:t> за столом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3354" y="2786921"/>
            <a:ext cx="3483019" cy="7228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66" b="1" dirty="0"/>
              <a:t>Работники ППЭ при проведении экзамена не соблюдают корректное общение с участниками экзамена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88420" y="4077072"/>
            <a:ext cx="4492852" cy="4425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38" b="1" dirty="0"/>
              <a:t>Невнимание к обращению участника (прерывание речи ученика, беседа с другими во время обращения</a:t>
            </a:r>
            <a:r>
              <a:rPr lang="ru-RU" sz="1138" b="1" dirty="0" smtClean="0"/>
              <a:t>)</a:t>
            </a:r>
            <a:endParaRPr lang="ru-RU" sz="1138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0047" y="5290699"/>
            <a:ext cx="4491225" cy="4425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38" b="1" dirty="0"/>
              <a:t>Моральное порицание, постановка участника в неудобное, унизительное положение при проведении ГИА в </a:t>
            </a:r>
            <a:r>
              <a:rPr lang="ru-RU" sz="1138" b="1" dirty="0" smtClean="0"/>
              <a:t>ППЭ</a:t>
            </a:r>
            <a:endParaRPr lang="ru-RU" sz="1138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0046" y="2780928"/>
            <a:ext cx="4492852" cy="6176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1138" dirty="0"/>
              <a:t>Обращение на «ты», не по имени и отчеству, а по фамилии. Приказной, административный характер просьб работника ППЭ без приглашающих интонаций, без слова "пожалуйста</a:t>
            </a:r>
            <a:r>
              <a:rPr lang="ru-RU" sz="1138" dirty="0" smtClean="0"/>
              <a:t>"</a:t>
            </a:r>
            <a:endParaRPr lang="ru-RU" sz="1138" dirty="0"/>
          </a:p>
        </p:txBody>
      </p:sp>
      <p:sp>
        <p:nvSpPr>
          <p:cNvPr id="13" name="TextBox 12"/>
          <p:cNvSpPr txBox="1"/>
          <p:nvPr/>
        </p:nvSpPr>
        <p:spPr>
          <a:xfrm>
            <a:off x="433354" y="3934268"/>
            <a:ext cx="3483019" cy="7228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1366" dirty="0"/>
              <a:t>При решении конфликтных ситуаций не выслушивают мнение и точку зрения участника экзамена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354" y="5250810"/>
            <a:ext cx="3483019" cy="5127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1366" dirty="0"/>
              <a:t>При удалении с экзамена член ГЭК нарушает полномочия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3998327" y="1844622"/>
            <a:ext cx="367163" cy="3278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4042584" y="2927497"/>
            <a:ext cx="367163" cy="3278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051555" y="4125604"/>
            <a:ext cx="367163" cy="3278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4044379" y="5313928"/>
            <a:ext cx="367163" cy="3278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chemeClr val="tx1"/>
              </a:solidFill>
            </a:endParaRPr>
          </a:p>
        </p:txBody>
      </p:sp>
      <p:pic>
        <p:nvPicPr>
          <p:cNvPr id="7170" name="Picture 2" descr="http://be.free.2776.free.fr/img/PERSO%20JARDIN%2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249" y="1643050"/>
            <a:ext cx="1054751" cy="123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reviews.123rf.com/images/kharlamova/kharlamova1111/kharlamova111100003/11196307-Angry-people-3d-render-Stock-Photo-pers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31" y="3142338"/>
            <a:ext cx="840022" cy="8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Наиболее распространённые нарушения поведения работников ППЭ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0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78" y="1462119"/>
            <a:ext cx="8072408" cy="24351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Кодекс профессиональной этики учителя разработан на основании: 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А. Федерального закона от 29 декабря 2012г. №273-ФЗ «Об образовании в Российской Федерации 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Б. Трудового кодекса Российской Федерации</a:t>
            </a:r>
          </a:p>
          <a:p>
            <a:pPr algn="just" defTabSz="971928">
              <a:spcAft>
                <a:spcPts val="1707"/>
              </a:spcAft>
            </a:pPr>
            <a:r>
              <a:rPr lang="en-US" sz="1593" b="1" dirty="0" err="1">
                <a:solidFill>
                  <a:srgbClr val="006AB3"/>
                </a:solidFill>
                <a:latin typeface="+mj-lt"/>
              </a:rPr>
              <a:t>В</a:t>
            </a:r>
            <a:r>
              <a:rPr lang="ru-RU" sz="1593" b="1" dirty="0">
                <a:solidFill>
                  <a:srgbClr val="006AB3"/>
                </a:solidFill>
                <a:latin typeface="+mj-lt"/>
              </a:rPr>
              <a:t>. Квалификационных справочников</a:t>
            </a:r>
          </a:p>
          <a:p>
            <a:pPr marL="260193" indent="-260193" algn="just" defTabSz="971928">
              <a:spcAft>
                <a:spcPts val="1707"/>
              </a:spcAft>
              <a:buFont typeface="Wingdings" panose="05000000000000000000" pitchFamily="2" charset="2"/>
              <a:buChar char="q"/>
            </a:pPr>
            <a:r>
              <a:rPr lang="ru-RU" sz="1593" b="1" dirty="0">
                <a:solidFill>
                  <a:srgbClr val="C00000"/>
                </a:solidFill>
                <a:latin typeface="+mj-lt"/>
              </a:rPr>
              <a:t>Правильный ответ: 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656" y="4125604"/>
            <a:ext cx="8088130" cy="21900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Внешний вид работников ППЭ должен соответствовать: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А. Деловому стилю, который отличают официальность, сдержанность, аккуратность.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Б. Спортивному стилю 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В. Повседневному стилю (</a:t>
            </a:r>
            <a:r>
              <a:rPr lang="ru-RU" sz="1593" b="1" dirty="0" err="1">
                <a:solidFill>
                  <a:srgbClr val="006AB3"/>
                </a:solidFill>
                <a:latin typeface="+mj-lt"/>
              </a:rPr>
              <a:t>casual</a:t>
            </a:r>
            <a:r>
              <a:rPr lang="ru-RU" sz="1593" b="1" dirty="0">
                <a:solidFill>
                  <a:srgbClr val="006AB3"/>
                </a:solidFill>
                <a:latin typeface="+mj-lt"/>
              </a:rPr>
              <a:t>)</a:t>
            </a:r>
          </a:p>
          <a:p>
            <a:pPr marL="260193" indent="-260193" algn="just" defTabSz="971928">
              <a:spcAft>
                <a:spcPts val="1707"/>
              </a:spcAft>
              <a:buFont typeface="Wingdings" panose="05000000000000000000" pitchFamily="2" charset="2"/>
              <a:buChar char="q"/>
            </a:pPr>
            <a:r>
              <a:rPr lang="ru-RU" sz="1593" b="1" dirty="0">
                <a:solidFill>
                  <a:srgbClr val="C00000"/>
                </a:solidFill>
                <a:latin typeface="+mj-lt"/>
              </a:rPr>
              <a:t>Правильный ответ: 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Практическое занятие.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Вопрос-ответ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60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5490" y="3879744"/>
            <a:ext cx="8365155" cy="24351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В случае плохого самочувствия участника ЕГЭ организаторы в аудитории обязаны: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А. Игнорировать жалобы участника ЕГЭ на плохое самочувствие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Б. Самостоятельно оказать медицинскую помощь участнику ЕГЭ в аудитории ППЭ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В. Организовать сопровождение участника ЕГЭ в медицинский кабинет для оказания медицинской помощи </a:t>
            </a:r>
          </a:p>
          <a:p>
            <a:pPr marL="260193" indent="-260193" algn="just" defTabSz="971928">
              <a:spcAft>
                <a:spcPts val="1707"/>
              </a:spcAft>
              <a:buFont typeface="Wingdings" panose="05000000000000000000" pitchFamily="2" charset="2"/>
              <a:buChar char="q"/>
            </a:pPr>
            <a:r>
              <a:rPr lang="ru-RU" sz="1593" b="1" dirty="0">
                <a:solidFill>
                  <a:srgbClr val="C00000"/>
                </a:solidFill>
                <a:latin typeface="+mj-lt"/>
              </a:rPr>
              <a:t>Правильный ответ: 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547" y="1503096"/>
            <a:ext cx="8350099" cy="21900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При проведении экзамена работникам ППЭ необходимо: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А. Создать доброжелательную и спокойную обстановку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Б. Помогать участнику экзамена выполнить задания экзаменационной работы</a:t>
            </a:r>
          </a:p>
          <a:p>
            <a:pPr algn="just" defTabSz="971928">
              <a:spcAft>
                <a:spcPts val="1707"/>
              </a:spcAft>
            </a:pPr>
            <a:r>
              <a:rPr lang="ru-RU" sz="1593" b="1" dirty="0">
                <a:solidFill>
                  <a:srgbClr val="006AB3"/>
                </a:solidFill>
                <a:latin typeface="+mj-lt"/>
              </a:rPr>
              <a:t>В. Организовать перерывы для участников экзамена через каждые 2 часа </a:t>
            </a:r>
          </a:p>
          <a:p>
            <a:pPr marL="260193" indent="-260193" algn="just" defTabSz="971928">
              <a:spcAft>
                <a:spcPts val="1707"/>
              </a:spcAft>
              <a:buFont typeface="Wingdings" panose="05000000000000000000" pitchFamily="2" charset="2"/>
              <a:buChar char="q"/>
            </a:pPr>
            <a:r>
              <a:rPr lang="ru-RU" sz="1593" b="1" dirty="0">
                <a:solidFill>
                  <a:srgbClr val="C00000"/>
                </a:solidFill>
                <a:latin typeface="+mj-lt"/>
              </a:rPr>
              <a:t>Правильный ответ: А</a:t>
            </a:r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Практическое занятие.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Вопрос-ответ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407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42</TotalTime>
  <Words>725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Подготовка лиц,  задействованных при проведении  государственной итоговой аттестации  по образовательным программам среднего общего образования в пункте проведения экзаменов  (организатор вне аудитории)</vt:lpstr>
      <vt:lpstr>Соблюдение работниками профессиональной  и служебной этики,  морально-этических норм  при проведении экзамена</vt:lpstr>
      <vt:lpstr>Участники отношений</vt:lpstr>
      <vt:lpstr>Организатор вне аудитории</vt:lpstr>
      <vt:lpstr>Презентация PowerPoint</vt:lpstr>
      <vt:lpstr>Профессиональная и служебная этика </vt:lpstr>
      <vt:lpstr>Наиболее распространённые нарушения поведения работников ППЭ</vt:lpstr>
      <vt:lpstr>Практическое занятие.  Вопрос-ответ</vt:lpstr>
      <vt:lpstr>Практическое занятие.  Вопрос-ответ</vt:lpstr>
      <vt:lpstr>Практическое занятие.  Вопрос-ответ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Кольчугин О.Д.</dc:creator>
  <cp:lastModifiedBy>Учитель</cp:lastModifiedBy>
  <cp:revision>16</cp:revision>
  <dcterms:created xsi:type="dcterms:W3CDTF">2018-02-22T12:32:05Z</dcterms:created>
  <dcterms:modified xsi:type="dcterms:W3CDTF">2018-04-25T05:55:32Z</dcterms:modified>
</cp:coreProperties>
</file>