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3996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25" autoAdjust="0"/>
  </p:normalViewPr>
  <p:slideViewPr>
    <p:cSldViewPr>
      <p:cViewPr varScale="1">
        <p:scale>
          <a:sx n="69" d="100"/>
          <a:sy n="69" d="100"/>
        </p:scale>
        <p:origin x="-13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293E5C6-4BFD-421A-9D7C-BFBFD11C8918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CBAECE7-7694-4268-86DF-FFC958F3DA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04F60E-61F6-4582-82F4-145D472AD27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C0009A3-8552-43B8-80DF-39BFE3626CFB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5B95BAE-34F3-4E7B-89F4-794CF3568D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A5F2D-59A2-48B6-8092-00127F9FE907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0FE2E-8B27-40EE-8DB2-87DFF2A5BD8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B1226-52C9-455C-AE94-F80707F667DA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1AFCD-8585-46A7-8667-FA34E6460C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D82C5-B2EF-441F-A50C-29CA92F86170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68B22-0232-473F-BB33-976392964C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1F57-1D4E-4460-A86D-809D2F295579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9E221-3DA0-4DC6-89F7-BCFD4BCB92B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4027-AB34-4D07-8156-54ADA0AAD61E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F657D-7622-430C-A7A4-8D4943340BB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6B886-ADAB-4D37-BE54-ECAA04138C1F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AC9B2-F809-4E52-BADF-0DF752005C0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E68D7-6730-4DEB-BD20-49F24DFF92DC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60FED-11CC-4579-8AED-7EFC20AD9C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15456-ABDA-4184-AA61-D5366D618153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6E860-4D0B-44C8-AEA3-65303F326D8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5E5D2-9CEC-4FD1-9F84-138EA9F244A2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F7DDE-D542-46BD-9D6F-A6F4093242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2BA56-60AB-4B15-BD93-6597D339086A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A0FED-6F84-458E-B82C-0C5230D31FB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A428-167A-46B0-B603-990CCCF5B9EE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067A7-B045-4C55-8CA9-BE3F1417F9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06B51-EB8F-4B79-9C48-A63E451FA82D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D83B1-BFC8-4FF0-8889-0F1C72BBF39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AE5E3-ECFA-41D8-AA43-93BA2BB11934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50E38-AFC5-4521-80E9-7B465F2FE23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73A08-985D-417E-BA5B-E32202607C0F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6566B-CED3-4374-BA57-6D95B18A335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C8A3E-6661-40E9-830C-7C729BBC63C0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C773B08-75D7-458C-A785-0EB7FB3F1B9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05087D8-F739-4B88-9D88-56691F45DCC0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9AB6D0F-5168-4D78-B752-E13DF9A346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BA5BC51-F75C-4B42-ABA5-8D1B88882AB5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10CDB3E-D62B-48B1-85F2-F1B61A19E31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A7888-101B-48DD-B315-343B86D297B8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4E92A-7F3D-412A-92FD-B0CCCCA486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C0EB4-53BB-42DF-BDD3-238D1AAB9B4E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B9D0683-2940-4C01-9B89-BAF3DA42DFC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9B6AD-66EB-4865-8EFC-345E20C070D2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0B2E5-783B-4D34-BDB1-5EFB320B9B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Прямоугольник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C8D6DB-A452-4A2D-AC89-798E76EC03FB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13EC6411-6F03-4FDF-9D02-9F277FA9591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16FB96-B899-4F82-841F-2FC968A08965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1DF1E4-76C2-4C4C-902A-DCF06C5064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  <p:sldLayoutId id="2147484007" r:id="rId2"/>
    <p:sldLayoutId id="2147484020" r:id="rId3"/>
    <p:sldLayoutId id="2147484021" r:id="rId4"/>
    <p:sldLayoutId id="2147484022" r:id="rId5"/>
    <p:sldLayoutId id="2147484006" r:id="rId6"/>
    <p:sldLayoutId id="2147484023" r:id="rId7"/>
    <p:sldLayoutId id="2147484005" r:id="rId8"/>
    <p:sldLayoutId id="2147484024" r:id="rId9"/>
    <p:sldLayoutId id="2147484004" r:id="rId10"/>
    <p:sldLayoutId id="21474840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F110B3-0B3E-4FF9-AE9A-9CA1B4F8E0C1}" type="datetimeFigureOut">
              <a:rPr lang="ru-RU"/>
              <a:pPr>
                <a:defRPr/>
              </a:pPr>
              <a:t>02.05.2014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D56707-8A2F-4910-9676-0567534D9BF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7" r:id="rId2"/>
    <p:sldLayoutId id="2147484016" r:id="rId3"/>
    <p:sldLayoutId id="2147484015" r:id="rId4"/>
    <p:sldLayoutId id="2147484014" r:id="rId5"/>
    <p:sldLayoutId id="2147484013" r:id="rId6"/>
    <p:sldLayoutId id="2147484012" r:id="rId7"/>
    <p:sldLayoutId id="2147484011" r:id="rId8"/>
    <p:sldLayoutId id="2147484010" r:id="rId9"/>
    <p:sldLayoutId id="2147484009" r:id="rId10"/>
    <p:sldLayoutId id="21474840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14625" y="0"/>
            <a:ext cx="6286500" cy="340201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« Реализация целей обучения с помощью активных</a:t>
            </a:r>
            <a:r>
              <a:rPr lang="en-US" dirty="0" smtClean="0"/>
              <a:t> </a:t>
            </a:r>
            <a:r>
              <a:rPr lang="ru-RU" dirty="0" smtClean="0"/>
              <a:t>форм учебной работы».  </a:t>
            </a:r>
            <a:endParaRPr lang="ru-RU" dirty="0"/>
          </a:p>
        </p:txBody>
      </p:sp>
      <p:sp>
        <p:nvSpPr>
          <p:cNvPr id="2662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r>
              <a:rPr lang="ru-RU" smtClean="0"/>
              <a:t>». </a:t>
            </a:r>
          </a:p>
        </p:txBody>
      </p:sp>
      <p:sp>
        <p:nvSpPr>
          <p:cNvPr id="26627" name="Прямоугольник 3"/>
          <p:cNvSpPr>
            <a:spLocks noChangeArrowheads="1"/>
          </p:cNvSpPr>
          <p:nvPr/>
        </p:nvSpPr>
        <p:spPr bwMode="auto">
          <a:xfrm>
            <a:off x="3160713" y="3244850"/>
            <a:ext cx="254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26628" name="Прямоугольник 4"/>
          <p:cNvSpPr>
            <a:spLocks noChangeArrowheads="1"/>
          </p:cNvSpPr>
          <p:nvPr/>
        </p:nvSpPr>
        <p:spPr bwMode="auto">
          <a:xfrm>
            <a:off x="3160713" y="3244850"/>
            <a:ext cx="254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alibri" pitchFamily="34" charset="0"/>
              </a:rPr>
              <a:t> </a:t>
            </a:r>
          </a:p>
        </p:txBody>
      </p:sp>
      <p:pic>
        <p:nvPicPr>
          <p:cNvPr id="26629" name="Рисунок 5" descr="chalkboard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7788" y="3786188"/>
            <a:ext cx="9436101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Box 6"/>
          <p:cNvSpPr txBox="1">
            <a:spLocks noChangeArrowheads="1"/>
          </p:cNvSpPr>
          <p:nvPr/>
        </p:nvSpPr>
        <p:spPr bwMode="auto">
          <a:xfrm>
            <a:off x="7286625" y="48577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ru-RU" b="1" smtClean="0"/>
              <a:t>Функции форм обучения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  <a:gradFill>
            <a:gsLst>
              <a:gs pos="0">
                <a:srgbClr val="92D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lnSpcReduction="1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Ø     </a:t>
            </a:r>
            <a:r>
              <a:rPr lang="ru-RU" dirty="0" err="1" smtClean="0"/>
              <a:t>Обучающе-образовательная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Ø     Воспитательная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Ø     Организационная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Ø     Психологическая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Ø     Развивающая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Ø     </a:t>
            </a:r>
            <a:r>
              <a:rPr lang="ru-RU" dirty="0" err="1" smtClean="0"/>
              <a:t>Интегрирующе-дифференцирующая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Ø     Систематизирующая и структурирующая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Ø     </a:t>
            </a:r>
            <a:r>
              <a:rPr lang="ru-RU" dirty="0" err="1" smtClean="0"/>
              <a:t>Комплексирующая</a:t>
            </a:r>
            <a:r>
              <a:rPr lang="ru-RU" dirty="0" smtClean="0"/>
              <a:t> и координирующая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dirty="0" smtClean="0"/>
              <a:t>Ø     Стимулирующая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Урок - основная форма организации процесса обучения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Урок — это  такая форма организации педагогического процесса, при которой педагог в течение точно установленного </a:t>
            </a:r>
            <a:r>
              <a:rPr lang="ru-RU" i="1" dirty="0" smtClean="0"/>
              <a:t>времени </a:t>
            </a:r>
            <a:r>
              <a:rPr lang="ru-RU" i="1" dirty="0"/>
              <a:t>руководит коллективной познавательной и иной </a:t>
            </a:r>
            <a:r>
              <a:rPr lang="ru-RU" i="1" dirty="0" smtClean="0"/>
              <a:t>деятельностью </a:t>
            </a:r>
            <a:r>
              <a:rPr lang="ru-RU" i="1" dirty="0"/>
              <a:t>постоянной группы учащихся (класса) с учетом </a:t>
            </a:r>
            <a:r>
              <a:rPr lang="ru-RU" i="1" dirty="0" smtClean="0"/>
              <a:t>особенностей </a:t>
            </a:r>
            <a:r>
              <a:rPr lang="ru-RU" i="1" dirty="0"/>
              <a:t>каждого из них, используя виды, средства и методы </a:t>
            </a:r>
            <a:r>
              <a:rPr lang="ru-RU" i="1" dirty="0" smtClean="0"/>
              <a:t>работы</a:t>
            </a:r>
            <a:r>
              <a:rPr lang="ru-RU" i="1" dirty="0"/>
              <a:t>, создающие благоприятные условия для того, чтобы все ученики овладевали основами изучаемого предмета </a:t>
            </a:r>
            <a:r>
              <a:rPr lang="ru-RU" i="1" dirty="0" smtClean="0"/>
              <a:t>непосредственно </a:t>
            </a:r>
            <a:r>
              <a:rPr lang="ru-RU" i="1" dirty="0"/>
              <a:t>в процессе обучения, а также для воспитания и развития познавательных способностей и духовных сил школьников</a:t>
            </a:r>
            <a:r>
              <a:rPr lang="ru-RU" dirty="0"/>
              <a:t>  (по А. А. </a:t>
            </a:r>
            <a:r>
              <a:rPr lang="ru-RU" dirty="0" err="1"/>
              <a:t>Бударному</a:t>
            </a:r>
            <a:r>
              <a:rPr lang="ru-RU" dirty="0"/>
              <a:t>).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9 типов уроков: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/>
              <a:t>формирования </a:t>
            </a:r>
            <a:r>
              <a:rPr lang="ru-RU" i="1" dirty="0"/>
              <a:t>знаний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     закрепления и </a:t>
            </a:r>
            <a:r>
              <a:rPr lang="ru-RU" i="1" dirty="0" smtClean="0"/>
              <a:t>совершенствования </a:t>
            </a:r>
            <a:r>
              <a:rPr lang="ru-RU" i="1" dirty="0"/>
              <a:t>знаний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     формирования и </a:t>
            </a:r>
            <a:r>
              <a:rPr lang="ru-RU" i="1" dirty="0" smtClean="0"/>
              <a:t>совершенствования </a:t>
            </a:r>
            <a:r>
              <a:rPr lang="ru-RU" i="1" dirty="0"/>
              <a:t>знаний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     формирования умений и навыков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     </a:t>
            </a:r>
            <a:r>
              <a:rPr lang="ru-RU" i="1" dirty="0" smtClean="0"/>
              <a:t>совершенствования </a:t>
            </a:r>
            <a:r>
              <a:rPr lang="ru-RU" i="1" dirty="0"/>
              <a:t>знаний, умений и навыков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     применения знаний на практике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     повторения и систематизации </a:t>
            </a:r>
            <a:r>
              <a:rPr lang="ru-RU" i="1" dirty="0" smtClean="0"/>
              <a:t>знаний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     проверки знаний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     комбинированный урок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Таблица №4. Структура урока </a:t>
            </a:r>
            <a:r>
              <a:rPr lang="ru-RU" dirty="0"/>
              <a:t>     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  <a:solidFill>
            <a:schemeClr val="accent4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Организация начала занятия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Проверка выполнения домашнего задания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Подготовка к основному этапу занятия усвоение новых знаний и способов действий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Первичная проверка понимания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Закрепление знаний и способов действий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Обобщение и систематизация знаний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Контроль и самопроверка знаний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Подведение итогов занятия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Информация о домашнем задании, инструктаж по его выполнению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Требования к современному уроку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1500188"/>
            <a:ext cx="8786812" cy="507206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1.Использование новейших достижений науки, передовой педагогической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практики, построение уроков на основе закономерностей учебно-воспитательного процесса.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2.Реализация на уроке в оптимальном соотношении всех дидактических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принципов и правил.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3.Обеспечение надлежащих условий для продуктивной познавательной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деятельности учащихся с учётом их интересов, наклонностей и потребностей.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4.Установление осознаваемых учащимися </a:t>
            </a:r>
            <a:r>
              <a:rPr lang="ru-RU" sz="1200" dirty="0" err="1" smtClean="0"/>
              <a:t>межпредметных</a:t>
            </a:r>
            <a:r>
              <a:rPr lang="ru-RU" sz="1200" dirty="0" smtClean="0"/>
              <a:t> связей.       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5.Связь с ранее изученными знаниями и умениями, опора на достигнутый уровень развития учащихся.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6.Мотивация и активизация развития всех сфер личности.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7. Логичность и эмоциональность всех этапов учебно-воспитательной деятельности.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8.Эффективное использование педагогических средств.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9.Связь с жизнью, педагогической деятельностью, личным опытом учащихся.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10.Формирование практически необходимых знаний, умений, навыков, рациональных приёмов мышления и деятельности.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11.Формирование умения учиться, потребности постоянно пополнять объём знаний.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1200" dirty="0" smtClean="0"/>
              <a:t>12.Тщательная диагностика, прогнозирование, проектирование и планирование каждого урока.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Инновационные формы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gradFill>
            <a:gsLst>
              <a:gs pos="0">
                <a:schemeClr val="accent6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инновация означает введение нового в цели, содержание, </a:t>
            </a:r>
            <a:r>
              <a:rPr lang="ru-RU" i="1" dirty="0" smtClean="0"/>
              <a:t>методы </a:t>
            </a:r>
            <a:r>
              <a:rPr lang="ru-RU" i="1" dirty="0"/>
              <a:t>и формы обучения и воспитания, организацию совместной деятельности учителя и учащегося</a:t>
            </a:r>
            <a:r>
              <a:rPr lang="ru-RU" dirty="0"/>
              <a:t>» 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gradFill>
            <a:gsLst>
              <a:gs pos="0">
                <a:schemeClr val="accent6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деловые игры, пресс-конференции, уроки типа КВН, уроки-конкурсы, уроки-«суды»,уроки-концерты, ролевые игры, уроки-конференции, уроки-семинары,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/>
              <a:t>интегрированные уроки, уроки-экскурсии и др.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625" y="0"/>
            <a:ext cx="8501063" cy="1362075"/>
          </a:xfrm>
          <a:gradFill>
            <a:gsLst>
              <a:gs pos="0">
                <a:schemeClr val="bg2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100" dirty="0" smtClean="0"/>
              <a:t>Пирамида </a:t>
            </a:r>
            <a:r>
              <a:rPr lang="ru-RU" sz="3100" dirty="0" err="1" smtClean="0"/>
              <a:t>обучаемости</a:t>
            </a:r>
            <a:r>
              <a:rPr lang="ru-RU" sz="3100" dirty="0" smtClean="0"/>
              <a:t> учащихся </a:t>
            </a:r>
            <a:br>
              <a:rPr lang="ru-RU" sz="3100" dirty="0" smtClean="0"/>
            </a:br>
            <a:r>
              <a:rPr lang="ru-RU" sz="3100" dirty="0" smtClean="0"/>
              <a:t>по результатам американских исследований: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  <a:solidFill>
            <a:schemeClr val="bg2">
              <a:lumMod val="75000"/>
            </a:schemeClr>
          </a:solidFill>
        </p:spPr>
        <p:txBody>
          <a:bodyPr>
            <a:normAutofit fontScale="85000" lnSpcReduction="1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Лекция-монолог                                           5%       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     Чтение (самостоятельное)                                10%                  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       </a:t>
            </a:r>
            <a:r>
              <a:rPr lang="ru-RU" b="1" dirty="0" err="1" smtClean="0"/>
              <a:t>Аудио-видеообучение</a:t>
            </a:r>
            <a:r>
              <a:rPr lang="ru-RU" b="1" dirty="0" smtClean="0"/>
              <a:t>                                     20%       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      Показ (демонстрация)                                      30%      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     Дискуссионная группа  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     (обсуждение учебного                                                               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     материала в малой группе)                                    50%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     Практика в процессе деятельности                          75%     </a:t>
            </a:r>
            <a:endParaRPr lang="ru-RU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b="1" dirty="0" smtClean="0"/>
              <a:t>      Обучение других (ребёнок обучает ребёнка)       90%</a:t>
            </a:r>
            <a:r>
              <a:rPr lang="ru-RU" dirty="0" smtClean="0"/>
              <a:t>     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Понятие форм организации процесса обучения              </a:t>
            </a:r>
            <a:endParaRPr lang="ru-RU" dirty="0"/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i="1" smtClean="0"/>
              <a:t>Латинское слово форма означает наружный вид, внешнее очертание. Следовательно, форма обучения как дидактическая категория обозначает  внешнюю сторону организации учебного процесса, которая связана с количеством обучаемых учащихся, временем и местом обучения, а  также порядком его осуществления»</a:t>
            </a:r>
            <a:r>
              <a:rPr lang="ru-RU" smtClean="0"/>
              <a:t>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рямоугольник 3"/>
          <p:cNvSpPr>
            <a:spLocks noChangeArrowheads="1"/>
          </p:cNvSpPr>
          <p:nvPr/>
        </p:nvSpPr>
        <p:spPr bwMode="auto">
          <a:xfrm>
            <a:off x="1785938" y="214313"/>
            <a:ext cx="5143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 </a:t>
            </a:r>
            <a:r>
              <a:rPr lang="ru-RU" b="1">
                <a:latin typeface="Calibri" pitchFamily="34" charset="0"/>
              </a:rPr>
              <a:t>Схема №1 ( по Сластёнину)</a:t>
            </a:r>
            <a:endParaRPr lang="ru-RU">
              <a:latin typeface="Calibri" pitchFamily="34" charset="0"/>
            </a:endParaRPr>
          </a:p>
        </p:txBody>
      </p:sp>
      <p:sp>
        <p:nvSpPr>
          <p:cNvPr id="28675" name="Rectangle 1"/>
          <p:cNvSpPr>
            <a:spLocks noChangeArrowheads="1"/>
          </p:cNvSpPr>
          <p:nvPr/>
        </p:nvSpPr>
        <p:spPr bwMode="auto">
          <a:xfrm>
            <a:off x="571500" y="1143000"/>
            <a:ext cx="785812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1400">
                <a:cs typeface="Times New Roman" pitchFamily="18" charset="0"/>
              </a:rPr>
              <a:t>     </a:t>
            </a:r>
            <a:r>
              <a:rPr lang="ru-RU" sz="1400" i="1">
                <a:cs typeface="Times New Roman" pitchFamily="18" charset="0"/>
              </a:rPr>
              <a:t>                                  </a:t>
            </a: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1400" i="1">
              <a:cs typeface="Times New Roman" pitchFamily="18" charset="0"/>
            </a:endParaRPr>
          </a:p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1400" i="1">
                <a:cs typeface="Times New Roman" pitchFamily="18" charset="0"/>
              </a:rPr>
              <a:t>           </a:t>
            </a:r>
            <a:r>
              <a:rPr lang="ru-RU" sz="1400">
                <a:cs typeface="Times New Roman" pitchFamily="18" charset="0"/>
              </a:rPr>
              <a:t>                                       </a:t>
            </a:r>
            <a:endParaRPr lang="ru-RU" sz="900"/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1400">
                <a:cs typeface="Times New Roman" pitchFamily="18" charset="0"/>
              </a:rPr>
              <a:t> </a:t>
            </a:r>
            <a:r>
              <a:rPr lang="ru-RU" sz="1600">
                <a:cs typeface="Times New Roman" pitchFamily="18" charset="0"/>
              </a:rPr>
              <a:t>                 </a:t>
            </a:r>
            <a:endParaRPr lang="ru-RU" sz="1600"/>
          </a:p>
        </p:txBody>
      </p:sp>
      <p:sp>
        <p:nvSpPr>
          <p:cNvPr id="6" name="Прямоугольник 5"/>
          <p:cNvSpPr/>
          <p:nvPr/>
        </p:nvSpPr>
        <p:spPr>
          <a:xfrm>
            <a:off x="5072063" y="1071563"/>
            <a:ext cx="4214812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</a:t>
            </a:r>
            <a:endParaRPr lang="ru-RU" sz="1050" dirty="0">
              <a:latin typeface="Arial" pitchFamily="34" charset="0"/>
              <a:cs typeface="+mn-cs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071563" y="1071563"/>
            <a:ext cx="2071687" cy="1200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/>
              <a:t>учебная работа 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6000750" y="1143000"/>
            <a:ext cx="1857375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/>
              <a:t>внеучебная работа</a:t>
            </a:r>
            <a:r>
              <a:rPr lang="ru-RU" dirty="0"/>
              <a:t> </a:t>
            </a:r>
          </a:p>
        </p:txBody>
      </p:sp>
      <p:sp>
        <p:nvSpPr>
          <p:cNvPr id="12" name="Овал 11"/>
          <p:cNvSpPr/>
          <p:nvPr/>
        </p:nvSpPr>
        <p:spPr>
          <a:xfrm>
            <a:off x="3429000" y="2357438"/>
            <a:ext cx="1914525" cy="14144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формы обучения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7" name="Прямая со стрелкой 16"/>
          <p:cNvCxnSpPr>
            <a:stCxn id="7" idx="5"/>
          </p:cNvCxnSpPr>
          <p:nvPr/>
        </p:nvCxnSpPr>
        <p:spPr>
          <a:xfrm rot="16200000" flipH="1">
            <a:off x="2896394" y="2039144"/>
            <a:ext cx="619125" cy="7318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1" idx="3"/>
          </p:cNvCxnSpPr>
          <p:nvPr/>
        </p:nvCxnSpPr>
        <p:spPr>
          <a:xfrm rot="5400000">
            <a:off x="5374481" y="2031207"/>
            <a:ext cx="809625" cy="985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1000125" y="4071938"/>
            <a:ext cx="1700213" cy="928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о</a:t>
            </a:r>
            <a:r>
              <a:rPr lang="ru-RU" i="1" dirty="0"/>
              <a:t>сновная 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3643313" y="4071938"/>
            <a:ext cx="1557337" cy="928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/>
              <a:t>дополнительные 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6000750" y="4071938"/>
            <a:ext cx="1714500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i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вспомогательные</a:t>
            </a:r>
            <a:endParaRPr lang="ru-RU" sz="240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cxnSp>
        <p:nvCxnSpPr>
          <p:cNvPr id="31" name="Прямая со стрелкой 30"/>
          <p:cNvCxnSpPr>
            <a:stCxn id="12" idx="3"/>
          </p:cNvCxnSpPr>
          <p:nvPr/>
        </p:nvCxnSpPr>
        <p:spPr>
          <a:xfrm rot="5400000">
            <a:off x="2744787" y="3392488"/>
            <a:ext cx="792163" cy="1138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12" idx="4"/>
            <a:endCxn id="22" idx="0"/>
          </p:cNvCxnSpPr>
          <p:nvPr/>
        </p:nvCxnSpPr>
        <p:spPr>
          <a:xfrm rot="16200000" flipH="1">
            <a:off x="4253707" y="3904456"/>
            <a:ext cx="300038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2" idx="5"/>
            <a:endCxn id="24" idx="1"/>
          </p:cNvCxnSpPr>
          <p:nvPr/>
        </p:nvCxnSpPr>
        <p:spPr>
          <a:xfrm rot="16200000" flipH="1">
            <a:off x="5341144" y="3286919"/>
            <a:ext cx="631825" cy="11890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214313" y="5429250"/>
            <a:ext cx="2786062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урок 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3286125" y="5429250"/>
            <a:ext cx="2428875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лекции 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14313" y="5857875"/>
            <a:ext cx="2786062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домашняя работа 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214688" y="5929313"/>
            <a:ext cx="2714625" cy="214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экскурсии 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3143250" y="6286500"/>
            <a:ext cx="2928938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консультации</a:t>
            </a:r>
          </a:p>
        </p:txBody>
      </p:sp>
      <p:cxnSp>
        <p:nvCxnSpPr>
          <p:cNvPr id="46" name="Прямая со стрелкой 45"/>
          <p:cNvCxnSpPr>
            <a:stCxn id="20" idx="4"/>
          </p:cNvCxnSpPr>
          <p:nvPr/>
        </p:nvCxnSpPr>
        <p:spPr>
          <a:xfrm rot="16200000" flipH="1">
            <a:off x="1639094" y="5210969"/>
            <a:ext cx="428625" cy="7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5400000">
            <a:off x="1713706" y="5787232"/>
            <a:ext cx="1428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stCxn id="22" idx="4"/>
            <a:endCxn id="41" idx="0"/>
          </p:cNvCxnSpPr>
          <p:nvPr/>
        </p:nvCxnSpPr>
        <p:spPr>
          <a:xfrm rot="16200000" flipH="1">
            <a:off x="4246563" y="5175250"/>
            <a:ext cx="428625" cy="79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41" idx="2"/>
            <a:endCxn id="43" idx="0"/>
          </p:cNvCxnSpPr>
          <p:nvPr/>
        </p:nvCxnSpPr>
        <p:spPr>
          <a:xfrm rot="16200000" flipH="1">
            <a:off x="4429125" y="5786438"/>
            <a:ext cx="214313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43" idx="2"/>
            <a:endCxn id="44" idx="0"/>
          </p:cNvCxnSpPr>
          <p:nvPr/>
        </p:nvCxnSpPr>
        <p:spPr>
          <a:xfrm rot="16200000" flipH="1">
            <a:off x="4518025" y="6197600"/>
            <a:ext cx="14287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Скругленный прямоугольник 54"/>
          <p:cNvSpPr/>
          <p:nvPr/>
        </p:nvSpPr>
        <p:spPr>
          <a:xfrm>
            <a:off x="6000750" y="5286375"/>
            <a:ext cx="2928938" cy="5000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кружки и  клубы по интересам</a:t>
            </a: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6143625" y="6072188"/>
            <a:ext cx="2857500" cy="4286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факультативы</a:t>
            </a:r>
          </a:p>
        </p:txBody>
      </p:sp>
      <p:cxnSp>
        <p:nvCxnSpPr>
          <p:cNvPr id="59" name="Прямая со стрелкой 58"/>
          <p:cNvCxnSpPr>
            <a:stCxn id="24" idx="4"/>
          </p:cNvCxnSpPr>
          <p:nvPr/>
        </p:nvCxnSpPr>
        <p:spPr>
          <a:xfrm rot="5400000">
            <a:off x="6680200" y="5108575"/>
            <a:ext cx="3571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>
            <a:stCxn id="55" idx="2"/>
            <a:endCxn id="56" idx="0"/>
          </p:cNvCxnSpPr>
          <p:nvPr/>
        </p:nvCxnSpPr>
        <p:spPr>
          <a:xfrm rot="16200000" flipH="1">
            <a:off x="7376319" y="5876132"/>
            <a:ext cx="285750" cy="1063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7125027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n-U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реализуются в формах                           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массовые                  </a:t>
            </a:r>
            <a:r>
              <a:rPr lang="en-US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групповые                 индивидуальные</a:t>
            </a:r>
            <a:endParaRPr lang="ru-RU" sz="1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вне</a:t>
            </a:r>
            <a:r>
              <a:rPr lang="ru-RU" sz="2000" b="1" i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учебная работа  </a:t>
            </a:r>
            <a:r>
              <a:rPr lang="en-US" sz="2000" b="1" i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</a:t>
            </a:r>
            <a:r>
              <a:rPr lang="ru-RU" sz="2000" b="1" i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учебная                            </a:t>
            </a:r>
            <a:r>
              <a:rPr lang="ru-RU" sz="2000" b="1" i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внеучебная</a:t>
            </a:r>
            <a:r>
              <a:rPr lang="ru-RU" sz="2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</a:t>
            </a:r>
            <a:endParaRPr lang="ru-RU" sz="2000" dirty="0">
              <a:solidFill>
                <a:schemeClr val="tx1"/>
              </a:solidFill>
              <a:latin typeface="Arial" pitchFamily="34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утренники                  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урок                           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кружки</a:t>
            </a: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консультации</a:t>
            </a:r>
            <a:endParaRPr lang="ru-RU" sz="900" dirty="0">
              <a:solidFill>
                <a:schemeClr val="tx1"/>
              </a:solidFill>
              <a:latin typeface="Arial" pitchFamily="34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школьные вечера    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лекция                           клубы   дополнительные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lang="ru-RU" sz="900" dirty="0">
              <a:solidFill>
                <a:schemeClr val="tx1"/>
              </a:solidFill>
              <a:latin typeface="Arial" pitchFamily="34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праздники              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семинар                          спортивные   занятия</a:t>
            </a: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ru-RU" sz="900" dirty="0">
              <a:solidFill>
                <a:schemeClr val="tx1"/>
              </a:solidFill>
              <a:latin typeface="Arial" pitchFamily="34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конкурсы  </a:t>
            </a: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лабораторно-                   секции           репетиторство</a:t>
            </a:r>
            <a:endParaRPr lang="ru-RU" sz="900" dirty="0">
              <a:solidFill>
                <a:schemeClr val="tx1"/>
              </a:solidFill>
              <a:latin typeface="Arial" pitchFamily="34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олимпиады   </a:t>
            </a: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практическое</a:t>
            </a:r>
            <a:endParaRPr lang="ru-RU" sz="900" dirty="0">
              <a:solidFill>
                <a:schemeClr val="tx1"/>
              </a:solidFill>
              <a:latin typeface="Arial" pitchFamily="34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конференции  </a:t>
            </a: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занятие</a:t>
            </a:r>
            <a:r>
              <a:rPr lang="ru-RU" sz="9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900" dirty="0">
              <a:solidFill>
                <a:schemeClr val="tx1"/>
              </a:solidFill>
              <a:latin typeface="Arial" pitchFamily="34" charset="0"/>
            </a:endParaRPr>
          </a:p>
          <a:p>
            <a:pPr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субботники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экскурсия</a:t>
            </a: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endParaRPr lang="en-US" sz="1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/>
            </a:pPr>
            <a:r>
              <a:rPr lang="ru-RU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</a:t>
            </a:r>
            <a:endParaRPr lang="ru-RU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ChangeArrowheads="1"/>
          </p:cNvSpPr>
          <p:nvPr/>
        </p:nvSpPr>
        <p:spPr bwMode="auto">
          <a:xfrm>
            <a:off x="142875" y="357188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1400">
                <a:cs typeface="Times New Roman" pitchFamily="18" charset="0"/>
              </a:rPr>
              <a:t>     </a:t>
            </a:r>
            <a:r>
              <a:rPr lang="ru-RU" sz="2000" b="1">
                <a:cs typeface="Times New Roman" pitchFamily="18" charset="0"/>
              </a:rPr>
              <a:t>Таблица №1. Общие формы учебной работы (В. К. Дьяченко)</a:t>
            </a:r>
            <a:endParaRPr lang="ru-RU" sz="200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57250" y="1397000"/>
          <a:ext cx="7858125" cy="4618038"/>
        </p:xfrm>
        <a:graphic>
          <a:graphicData uri="http://schemas.openxmlformats.org/drawingml/2006/table">
            <a:tbl>
              <a:tblPr/>
              <a:tblGrid>
                <a:gridCol w="1963738"/>
                <a:gridCol w="1965325"/>
                <a:gridCol w="1965325"/>
                <a:gridCol w="1963737"/>
              </a:tblGrid>
              <a:tr h="63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Индивидуальная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Парная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Групповая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Коллективная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24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Обособленная учебная работа, без контакта с другими людьми.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(ученик-книга, ученик-тетрадь).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внутри одной обособленной пары, участники пары постоянные, один говорит, один слушает.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(ученик-ученик, учитель-ученик).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Одного говорящего слушает либо несколько человек (бригадные, звеньевые занятия), либо весь класс (общеклассные занятия).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(ученик-ученики).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Каждый ученик по очереди работает с разными членами коллектива и наоборот, все работают с каждым учеником.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(ученик-ученики, ученики-ученики).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ChangeArrowheads="1"/>
          </p:cNvSpPr>
          <p:nvPr/>
        </p:nvSpPr>
        <p:spPr bwMode="auto">
          <a:xfrm>
            <a:off x="0" y="214313"/>
            <a:ext cx="914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1400">
                <a:cs typeface="Times New Roman" pitchFamily="18" charset="0"/>
              </a:rPr>
              <a:t>     </a:t>
            </a:r>
            <a:r>
              <a:rPr lang="ru-RU" sz="1400" b="1">
                <a:cs typeface="Times New Roman" pitchFamily="18" charset="0"/>
              </a:rPr>
              <a:t>Таблица №2. Общие формы учебной работы учащихся (И. М. Чередов)</a:t>
            </a:r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500" y="642938"/>
          <a:ext cx="8143875" cy="5924550"/>
        </p:xfrm>
        <a:graphic>
          <a:graphicData uri="http://schemas.openxmlformats.org/drawingml/2006/table">
            <a:tbl>
              <a:tblPr/>
              <a:tblGrid>
                <a:gridCol w="2714625"/>
                <a:gridCol w="2714625"/>
                <a:gridCol w="2714625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Фронтальная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Групповая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Индивидуальная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41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учебной деятельностью всего класса при его работе над единой задачей при достаточно жёстком контроле учителя.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Сотрудничество в малых группах на принципах самоуправления с менее жёстким контролем учителя: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Звеньевые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Бригадные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Кооперированно-групповые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Дифференцированно-групповые.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Самостоятельность ученика при максимальном проявлении его инициативы с учётом степени целеустремлённости, работоспособности, интересов, склонностей: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Индивидуализированные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000"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Индивидуализированно-групповые.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ChangeArrowheads="1"/>
          </p:cNvSpPr>
          <p:nvPr/>
        </p:nvSpPr>
        <p:spPr bwMode="auto">
          <a:xfrm>
            <a:off x="928688" y="285750"/>
            <a:ext cx="728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1400" b="1">
                <a:cs typeface="Times New Roman" pitchFamily="18" charset="0"/>
              </a:rPr>
              <a:t>Таблица № 3. Сравнение общих форм обучения</a:t>
            </a:r>
            <a:endParaRPr lang="ru-RU" sz="900"/>
          </a:p>
          <a:p>
            <a:pPr algn="ctr" eaLnBrk="0" hangingPunct="0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438" y="642938"/>
          <a:ext cx="8643937" cy="6073775"/>
        </p:xfrm>
        <a:graphic>
          <a:graphicData uri="http://schemas.openxmlformats.org/drawingml/2006/table">
            <a:tbl>
              <a:tblPr/>
              <a:tblGrid>
                <a:gridCol w="3016250"/>
                <a:gridCol w="2814637"/>
                <a:gridCol w="2813050"/>
              </a:tblGrid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формы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Достоинства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Недостатки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40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Индивидуальная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Самостоятельное усвоение знаний, формирование умений и навыков, развитие самооценки учеников, познавательной самостоятельности, осуществляется хороший контроль.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Тормозит развитие детей с низким уровнем учебных возможностей, ведёт к списыванию, подсказкам, отсутствие социальной активности школьников.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11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Групповая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Взаимопомощь, распределение обязанностей, развитие чувства ответственности за результат совместной деятельности, стимул творческого соревнования.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Слабого ученика можно поставить в пассивное положение, работать могут только лидеры, а остальные списывать.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404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Парная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Учащиеся дают взаимную оценку действиям и поступкам друг друга, эта работа эффективна на непродолжительное время (5-7 мин.), повышается качество выполненной работы, исчезает страх за ошибки перед учителем.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Возникает опасность ложного товарищества, невозможно объективно оценить уровень знаний учащихся, нарушается нормальный ход индивидуальной учебной деятельности.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00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Коллективная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Каждый ученик попеременно является то учеником, то учителем, повышается ответственность за свои знания перед коллективом, активизируется познавательная деятельность учащихся, развивается инициативность, коммуникабельность, трудолюбие учеников.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Неумение некоторыми учителями профессионально организовать данную форму, недостаточность времени на уроках, несформированность коллектива приведёт к нежелательному результату: обратившимся за помощью говорят «Сам учи, что тут сложного».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2500313" y="642938"/>
            <a:ext cx="5286375" cy="103346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Конкретные  формы организации обучения</a:t>
            </a:r>
          </a:p>
        </p:txBody>
      </p:sp>
      <p:sp>
        <p:nvSpPr>
          <p:cNvPr id="3481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1400">
                <a:cs typeface="Times New Roman" pitchFamily="18" charset="0"/>
              </a:rPr>
              <a:t>     </a:t>
            </a:r>
            <a:r>
              <a:rPr lang="ru-RU" sz="1400" b="1">
                <a:cs typeface="Times New Roman" pitchFamily="18" charset="0"/>
              </a:rPr>
              <a:t>Таблица №4. Конкретные формы обучения</a:t>
            </a:r>
            <a:r>
              <a:rPr lang="ru-RU" sz="1400">
                <a:cs typeface="Times New Roman" pitchFamily="18" charset="0"/>
              </a:rPr>
              <a:t>    </a:t>
            </a:r>
            <a:endParaRPr lang="ru-RU"/>
          </a:p>
        </p:txBody>
      </p:sp>
      <p:pic>
        <p:nvPicPr>
          <p:cNvPr id="34820" name="Рисунок 3" descr="http://works.tarefer.ru/64/100140/pics/image00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14300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трелка вниз 4"/>
          <p:cNvSpPr/>
          <p:nvPr/>
        </p:nvSpPr>
        <p:spPr>
          <a:xfrm>
            <a:off x="5072063" y="1571625"/>
            <a:ext cx="71437" cy="7858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142875" y="2143125"/>
            <a:ext cx="1428750" cy="142875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Формирование знаний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214563" y="2571750"/>
            <a:ext cx="1643062" cy="157162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Закрепление и систематизация знаний</a:t>
            </a: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4500563" y="4000500"/>
            <a:ext cx="1428750" cy="17145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Формирование умений и навыков</a:t>
            </a: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6286500" y="2071688"/>
            <a:ext cx="2071688" cy="135731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Повторение 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систематизация знаний</a:t>
            </a: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6572250" y="3500438"/>
            <a:ext cx="1714500" cy="192881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Контроль за усвоением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Знаний умений и навыков</a:t>
            </a:r>
          </a:p>
        </p:txBody>
      </p:sp>
      <p:sp>
        <p:nvSpPr>
          <p:cNvPr id="14" name="Вертикальный свиток 13"/>
          <p:cNvSpPr/>
          <p:nvPr/>
        </p:nvSpPr>
        <p:spPr>
          <a:xfrm>
            <a:off x="4429125" y="2357438"/>
            <a:ext cx="1604963" cy="157162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Ведущие цели</a:t>
            </a:r>
          </a:p>
        </p:txBody>
      </p:sp>
      <p:sp>
        <p:nvSpPr>
          <p:cNvPr id="19" name="Стрелка влево 18"/>
          <p:cNvSpPr/>
          <p:nvPr/>
        </p:nvSpPr>
        <p:spPr>
          <a:xfrm>
            <a:off x="1571625" y="2428875"/>
            <a:ext cx="3000375" cy="714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6072188" y="2428875"/>
            <a:ext cx="285750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трелка влево 21"/>
          <p:cNvSpPr/>
          <p:nvPr/>
        </p:nvSpPr>
        <p:spPr>
          <a:xfrm>
            <a:off x="3857625" y="3286125"/>
            <a:ext cx="714375" cy="460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5143500" y="3929063"/>
            <a:ext cx="46038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5857875" y="3786188"/>
            <a:ext cx="714375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625" y="285750"/>
          <a:ext cx="8072438" cy="5929313"/>
        </p:xfrm>
        <a:graphic>
          <a:graphicData uri="http://schemas.openxmlformats.org/drawingml/2006/table">
            <a:tbl>
              <a:tblPr/>
              <a:tblGrid>
                <a:gridCol w="1614488"/>
                <a:gridCol w="1614487"/>
                <a:gridCol w="1614488"/>
                <a:gridCol w="1614487"/>
                <a:gridCol w="1614488"/>
              </a:tblGrid>
              <a:tr h="2289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знаний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Закрепление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систематизация знаний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умений и навыков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Повторение и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систематизация знаний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 за усвоением знаний, умений, навыков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640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конференция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экскурсия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предваряющая консультация.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семинар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заключительная конференция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конференция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экскурсия.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Учебно-практическое занятие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практическое занятие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практикум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обзорная лекция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конференция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экскурсия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зачёт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собеседование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учебно-практическое занятие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экзамен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практикум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352</TotalTime>
  <Words>825</Words>
  <Application>Microsoft Office PowerPoint</Application>
  <PresentationFormat>Экран (4:3)</PresentationFormat>
  <Paragraphs>181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15</vt:i4>
      </vt:variant>
    </vt:vector>
  </HeadingPairs>
  <TitlesOfParts>
    <vt:vector size="31" baseType="lpstr">
      <vt:lpstr>Arial</vt:lpstr>
      <vt:lpstr>Calibri</vt:lpstr>
      <vt:lpstr>Wingdings</vt:lpstr>
      <vt:lpstr>Wingdings 2</vt:lpstr>
      <vt:lpstr>Tw Cen MT</vt:lpstr>
      <vt:lpstr>Times New Roman</vt:lpstr>
      <vt:lpstr>Symbol</vt:lpstr>
      <vt:lpstr>Обычная</vt:lpstr>
      <vt:lpstr>Тема Office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« РЕАЛИЗАЦИЯ ЦЕЛЕЙ ОБУЧЕНИЯ С ПОМОЩЬЮ АКТИВНЫХ ФОРМ УЧЕБНОЙ РАБОТЫ».  </vt:lpstr>
      <vt:lpstr>Понятие форм организации процесса обучения           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Функции форм обучения</vt:lpstr>
      <vt:lpstr>Урок - основная форма организации процесса обучения</vt:lpstr>
      <vt:lpstr>Таблица №4. Структура урока      </vt:lpstr>
      <vt:lpstr>Требования к современному уроку</vt:lpstr>
      <vt:lpstr>Инновационные формы</vt:lpstr>
      <vt:lpstr>Пирамида обучаемости учащихся  по результатам американских исследований: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 Реализация целей обучения с помощью активных форм учебной работы».  </dc:title>
  <dc:creator>Admin</dc:creator>
  <cp:lastModifiedBy>Владимир</cp:lastModifiedBy>
  <cp:revision>36</cp:revision>
  <dcterms:created xsi:type="dcterms:W3CDTF">2010-11-02T01:39:06Z</dcterms:created>
  <dcterms:modified xsi:type="dcterms:W3CDTF">2014-05-01T18:45:33Z</dcterms:modified>
</cp:coreProperties>
</file>